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7.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8.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9.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0.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1.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12.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0" r:id="rId5"/>
    <p:sldMasterId id="2147484980" r:id="rId6"/>
    <p:sldMasterId id="2147485009" r:id="rId7"/>
    <p:sldMasterId id="2147485070" r:id="rId8"/>
    <p:sldMasterId id="2147485141" r:id="rId9"/>
    <p:sldMasterId id="2147485172" r:id="rId10"/>
    <p:sldMasterId id="2147485463" r:id="rId11"/>
    <p:sldMasterId id="2147485676" r:id="rId12"/>
    <p:sldMasterId id="2147485720" r:id="rId13"/>
    <p:sldMasterId id="2147485752" r:id="rId14"/>
    <p:sldMasterId id="2147485828" r:id="rId15"/>
    <p:sldMasterId id="2147485904" r:id="rId16"/>
  </p:sldMasterIdLst>
  <p:notesMasterIdLst>
    <p:notesMasterId r:id="rId61"/>
  </p:notesMasterIdLst>
  <p:handoutMasterIdLst>
    <p:handoutMasterId r:id="rId62"/>
  </p:handoutMasterIdLst>
  <p:sldIdLst>
    <p:sldId id="2146846559" r:id="rId17"/>
    <p:sldId id="2076137393" r:id="rId18"/>
    <p:sldId id="2076138450" r:id="rId19"/>
    <p:sldId id="2076138851" r:id="rId20"/>
    <p:sldId id="2146846555" r:id="rId21"/>
    <p:sldId id="2076136673" r:id="rId22"/>
    <p:sldId id="2076137398" r:id="rId23"/>
    <p:sldId id="2146846558" r:id="rId24"/>
    <p:sldId id="2076138437" r:id="rId25"/>
    <p:sldId id="2146846556" r:id="rId26"/>
    <p:sldId id="2076137404" r:id="rId27"/>
    <p:sldId id="2076138441" r:id="rId28"/>
    <p:sldId id="2076138443" r:id="rId29"/>
    <p:sldId id="2076138444" r:id="rId30"/>
    <p:sldId id="2147470508" r:id="rId31"/>
    <p:sldId id="2146846553" r:id="rId32"/>
    <p:sldId id="2076138864" r:id="rId33"/>
    <p:sldId id="2076138852" r:id="rId34"/>
    <p:sldId id="2076138453" r:id="rId35"/>
    <p:sldId id="2076138158" r:id="rId36"/>
    <p:sldId id="2076137313" r:id="rId37"/>
    <p:sldId id="2076137335" r:id="rId38"/>
    <p:sldId id="2076137337" r:id="rId39"/>
    <p:sldId id="2147470509" r:id="rId40"/>
    <p:sldId id="2147468613" r:id="rId41"/>
    <p:sldId id="2147470510" r:id="rId42"/>
    <p:sldId id="2146846557" r:id="rId43"/>
    <p:sldId id="2076137285" r:id="rId44"/>
    <p:sldId id="2076137317" r:id="rId45"/>
    <p:sldId id="2076137318" r:id="rId46"/>
    <p:sldId id="2076137397" r:id="rId47"/>
    <p:sldId id="8372" r:id="rId48"/>
    <p:sldId id="2076138449" r:id="rId49"/>
    <p:sldId id="2076137319" r:id="rId50"/>
    <p:sldId id="2076137321" r:id="rId51"/>
    <p:sldId id="2076137320" r:id="rId52"/>
    <p:sldId id="2076137322" r:id="rId53"/>
    <p:sldId id="2076137324" r:id="rId54"/>
    <p:sldId id="2076138159" r:id="rId55"/>
    <p:sldId id="2147468615" r:id="rId56"/>
    <p:sldId id="2076137280" r:id="rId57"/>
    <p:sldId id="2146846552" r:id="rId58"/>
    <p:sldId id="2076138439" r:id="rId59"/>
    <p:sldId id="2076136682"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50E6FF"/>
    <a:srgbClr val="0069BA"/>
    <a:srgbClr val="9BF00B"/>
    <a:srgbClr val="0F780F"/>
    <a:srgbClr val="107E10"/>
    <a:srgbClr val="0E700E"/>
    <a:srgbClr val="A3A3A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788" autoAdjust="0"/>
  </p:normalViewPr>
  <p:slideViewPr>
    <p:cSldViewPr snapToGrid="0">
      <p:cViewPr varScale="1">
        <p:scale>
          <a:sx n="60" d="100"/>
          <a:sy n="60" d="100"/>
        </p:scale>
        <p:origin x="2514" y="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s>
</file>

<file path=ppt/diagrams/_rels/data2.xml.rels><?xml version="1.0" encoding="UTF-8" standalone="yes"?>
<Relationships xmlns="http://schemas.openxmlformats.org/package/2006/relationships"><Relationship Id="rId2" Type="http://schemas.openxmlformats.org/officeDocument/2006/relationships/hyperlink" Target="https://docs.microsoft.com/en-us/azure/virtual-machines/m-series" TargetMode="External"/><Relationship Id="rId1" Type="http://schemas.openxmlformats.org/officeDocument/2006/relationships/hyperlink" Target="https://docs.microsoft.com/en-us/azure/virtual-machines/dv2-dsv2-series-memory#dsv2-series-11-15" TargetMode="External"/></Relationships>
</file>

<file path=ppt/diagrams/_rels/data3.xml.rels><?xml version="1.0" encoding="UTF-8" standalone="yes"?>
<Relationships xmlns="http://schemas.openxmlformats.org/package/2006/relationships"><Relationship Id="rId2" Type="http://schemas.openxmlformats.org/officeDocument/2006/relationships/hyperlink" Target="https://docs.microsoft.com/en-us/azure/virtual-machines/m-series" TargetMode="External"/><Relationship Id="rId1" Type="http://schemas.openxmlformats.org/officeDocument/2006/relationships/hyperlink" Target="https://docs.microsoft.com/en-us/azure/virtual-machines/dv2-dsv2-series-memory#dsv2-series-11-15"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9818-F676-4006-ADD0-9BC4B22BC88F}"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53315A62-4C87-4602-8F08-CD2BEB7919EE}">
      <dgm:prSet phldrT="[Text]" phldr="0"/>
      <dgm:spPr>
        <a:solidFill>
          <a:schemeClr val="accent1"/>
        </a:solidFill>
      </dgm:spPr>
      <dgm:t>
        <a:bodyPr/>
        <a:lstStyle/>
        <a:p>
          <a:r>
            <a:rPr lang="en-US" err="1"/>
            <a:t>Uncached</a:t>
          </a:r>
          <a:r>
            <a:rPr lang="en-US"/>
            <a:t> IOPS/</a:t>
          </a:r>
          <a:r>
            <a:rPr lang="en-US" err="1"/>
            <a:t>MBps</a:t>
          </a:r>
          <a:endParaRPr lang="en-US"/>
        </a:p>
      </dgm:t>
    </dgm:pt>
    <dgm:pt modelId="{C380B4D9-455D-4AA7-B2E5-BDCA276502AB}" type="parTrans" cxnId="{9A3A6109-C49F-4640-BB98-51460DC66303}">
      <dgm:prSet/>
      <dgm:spPr/>
      <dgm:t>
        <a:bodyPr/>
        <a:lstStyle/>
        <a:p>
          <a:endParaRPr lang="en-US"/>
        </a:p>
      </dgm:t>
    </dgm:pt>
    <dgm:pt modelId="{1EA618A7-01FA-419B-B0CE-CA40A49CC91F}" type="sibTrans" cxnId="{9A3A6109-C49F-4640-BB98-51460DC66303}">
      <dgm:prSet/>
      <dgm:spPr/>
      <dgm:t>
        <a:bodyPr/>
        <a:lstStyle/>
        <a:p>
          <a:endParaRPr lang="en-US"/>
        </a:p>
      </dgm:t>
    </dgm:pt>
    <dgm:pt modelId="{4853668C-C902-4B80-B0F1-68CBD8BD87F5}">
      <dgm:prSet phldrT="[Text]" phldr="0"/>
      <dgm:spPr>
        <a:solidFill>
          <a:schemeClr val="accent1">
            <a:lumMod val="20000"/>
            <a:lumOff val="80000"/>
            <a:alpha val="90000"/>
          </a:schemeClr>
        </a:solidFill>
      </dgm:spPr>
      <dgm:t>
        <a:bodyPr/>
        <a:lstStyle/>
        <a:p>
          <a:r>
            <a:rPr lang="en-US"/>
            <a:t>Roughly maps to transaction log reads and writes + data file writes and ~ 70% of reads (depends on host cache hit ratio)</a:t>
          </a:r>
        </a:p>
      </dgm:t>
    </dgm:pt>
    <dgm:pt modelId="{9FF6E0C3-31C9-4246-9958-42414EFF5335}" type="parTrans" cxnId="{9B9D44E1-CCC5-4F97-8E3D-2B84F7C85B39}">
      <dgm:prSet/>
      <dgm:spPr/>
      <dgm:t>
        <a:bodyPr/>
        <a:lstStyle/>
        <a:p>
          <a:endParaRPr lang="en-US"/>
        </a:p>
      </dgm:t>
    </dgm:pt>
    <dgm:pt modelId="{E781B05B-550B-40A4-B3D9-E8E896209DED}" type="sibTrans" cxnId="{9B9D44E1-CCC5-4F97-8E3D-2B84F7C85B39}">
      <dgm:prSet/>
      <dgm:spPr/>
      <dgm:t>
        <a:bodyPr/>
        <a:lstStyle/>
        <a:p>
          <a:endParaRPr lang="en-US"/>
        </a:p>
      </dgm:t>
    </dgm:pt>
    <dgm:pt modelId="{6676022A-7BA0-4E1B-A935-B69F724B276A}">
      <dgm:prSet phldrT="[Text]" phldr="0"/>
      <dgm:spPr/>
      <dgm:t>
        <a:bodyPr/>
        <a:lstStyle/>
        <a:p>
          <a:r>
            <a:rPr lang="en-US"/>
            <a:t>Cached and local IOPS/</a:t>
          </a:r>
          <a:r>
            <a:rPr lang="en-US" err="1"/>
            <a:t>MBps</a:t>
          </a:r>
          <a:endParaRPr lang="en-US"/>
        </a:p>
      </dgm:t>
    </dgm:pt>
    <dgm:pt modelId="{1A84F328-4ACF-44AE-8FAE-080C7FED46DE}" type="parTrans" cxnId="{92E53BA4-EBAB-4B65-913D-D8C49B16E50F}">
      <dgm:prSet/>
      <dgm:spPr/>
      <dgm:t>
        <a:bodyPr/>
        <a:lstStyle/>
        <a:p>
          <a:endParaRPr lang="en-US"/>
        </a:p>
      </dgm:t>
    </dgm:pt>
    <dgm:pt modelId="{D94F6EB2-A17E-4740-B2F7-8F4F0053C9BC}" type="sibTrans" cxnId="{92E53BA4-EBAB-4B65-913D-D8C49B16E50F}">
      <dgm:prSet/>
      <dgm:spPr/>
      <dgm:t>
        <a:bodyPr/>
        <a:lstStyle/>
        <a:p>
          <a:endParaRPr lang="en-US"/>
        </a:p>
      </dgm:t>
    </dgm:pt>
    <dgm:pt modelId="{4EA72AA1-A34B-4046-B189-BE2553AE675B}">
      <dgm:prSet phldrT="[Text]" phldr="0"/>
      <dgm:spPr/>
      <dgm:t>
        <a:bodyPr/>
        <a:lstStyle/>
        <a:p>
          <a:r>
            <a:rPr lang="en-US"/>
            <a:t>Roughly maps to </a:t>
          </a:r>
          <a:r>
            <a:rPr lang="en-US" err="1"/>
            <a:t>tempdb</a:t>
          </a:r>
          <a:r>
            <a:rPr lang="en-US"/>
            <a:t> reads and writes + data file reads and writes</a:t>
          </a:r>
        </a:p>
      </dgm:t>
    </dgm:pt>
    <dgm:pt modelId="{4953989F-4610-43F3-A9EC-F89DA2CBC211}" type="parTrans" cxnId="{788F6E51-E2BB-414E-B1C0-951384724A7E}">
      <dgm:prSet/>
      <dgm:spPr/>
      <dgm:t>
        <a:bodyPr/>
        <a:lstStyle/>
        <a:p>
          <a:endParaRPr lang="en-US"/>
        </a:p>
      </dgm:t>
    </dgm:pt>
    <dgm:pt modelId="{5445469F-8962-43A2-BB8D-D83E3B12AA9C}" type="sibTrans" cxnId="{788F6E51-E2BB-414E-B1C0-951384724A7E}">
      <dgm:prSet/>
      <dgm:spPr/>
      <dgm:t>
        <a:bodyPr/>
        <a:lstStyle/>
        <a:p>
          <a:endParaRPr lang="en-US"/>
        </a:p>
      </dgm:t>
    </dgm:pt>
    <dgm:pt modelId="{299DF7BF-90A2-416B-8F13-742929D04A2F}" type="pres">
      <dgm:prSet presAssocID="{4FE39818-F676-4006-ADD0-9BC4B22BC88F}" presName="Name0" presStyleCnt="0">
        <dgm:presLayoutVars>
          <dgm:dir/>
          <dgm:animLvl val="lvl"/>
          <dgm:resizeHandles/>
        </dgm:presLayoutVars>
      </dgm:prSet>
      <dgm:spPr/>
    </dgm:pt>
    <dgm:pt modelId="{E13E965D-0D72-416E-AF20-D0F98F6E49E4}" type="pres">
      <dgm:prSet presAssocID="{53315A62-4C87-4602-8F08-CD2BEB7919EE}" presName="linNode" presStyleCnt="0"/>
      <dgm:spPr/>
    </dgm:pt>
    <dgm:pt modelId="{C98832D5-C179-41C4-ADC9-66D0DDCFB898}" type="pres">
      <dgm:prSet presAssocID="{53315A62-4C87-4602-8F08-CD2BEB7919EE}" presName="parentShp" presStyleLbl="node1" presStyleIdx="0" presStyleCnt="2">
        <dgm:presLayoutVars>
          <dgm:bulletEnabled val="1"/>
        </dgm:presLayoutVars>
      </dgm:prSet>
      <dgm:spPr/>
    </dgm:pt>
    <dgm:pt modelId="{C4B4FB3B-354F-4EC4-B5B7-623E0D71F318}" type="pres">
      <dgm:prSet presAssocID="{53315A62-4C87-4602-8F08-CD2BEB7919EE}" presName="childShp" presStyleLbl="bgAccFollowNode1" presStyleIdx="0" presStyleCnt="2">
        <dgm:presLayoutVars>
          <dgm:bulletEnabled val="1"/>
        </dgm:presLayoutVars>
      </dgm:prSet>
      <dgm:spPr/>
    </dgm:pt>
    <dgm:pt modelId="{00FF3FDF-3DFF-4DA0-8079-6ACBD990E050}" type="pres">
      <dgm:prSet presAssocID="{1EA618A7-01FA-419B-B0CE-CA40A49CC91F}" presName="spacing" presStyleCnt="0"/>
      <dgm:spPr/>
    </dgm:pt>
    <dgm:pt modelId="{F38DC3A2-C243-4703-B3AB-72F9ECD5065A}" type="pres">
      <dgm:prSet presAssocID="{6676022A-7BA0-4E1B-A935-B69F724B276A}" presName="linNode" presStyleCnt="0"/>
      <dgm:spPr/>
    </dgm:pt>
    <dgm:pt modelId="{EEB3E5D2-134C-4ECD-8FE5-7557062F02B6}" type="pres">
      <dgm:prSet presAssocID="{6676022A-7BA0-4E1B-A935-B69F724B276A}" presName="parentShp" presStyleLbl="node1" presStyleIdx="1" presStyleCnt="2">
        <dgm:presLayoutVars>
          <dgm:bulletEnabled val="1"/>
        </dgm:presLayoutVars>
      </dgm:prSet>
      <dgm:spPr/>
    </dgm:pt>
    <dgm:pt modelId="{2DE489F9-C316-4979-B8A6-F50AFF18A9B8}" type="pres">
      <dgm:prSet presAssocID="{6676022A-7BA0-4E1B-A935-B69F724B276A}" presName="childShp" presStyleLbl="bgAccFollowNode1" presStyleIdx="1" presStyleCnt="2">
        <dgm:presLayoutVars>
          <dgm:bulletEnabled val="1"/>
        </dgm:presLayoutVars>
      </dgm:prSet>
      <dgm:spPr/>
    </dgm:pt>
  </dgm:ptLst>
  <dgm:cxnLst>
    <dgm:cxn modelId="{9A3A6109-C49F-4640-BB98-51460DC66303}" srcId="{4FE39818-F676-4006-ADD0-9BC4B22BC88F}" destId="{53315A62-4C87-4602-8F08-CD2BEB7919EE}" srcOrd="0" destOrd="0" parTransId="{C380B4D9-455D-4AA7-B2E5-BDCA276502AB}" sibTransId="{1EA618A7-01FA-419B-B0CE-CA40A49CC91F}"/>
    <dgm:cxn modelId="{2136F038-9356-4415-ABBB-37E3C20AC4F4}" type="presOf" srcId="{4EA72AA1-A34B-4046-B189-BE2553AE675B}" destId="{2DE489F9-C316-4979-B8A6-F50AFF18A9B8}" srcOrd="0" destOrd="0" presId="urn:microsoft.com/office/officeart/2005/8/layout/vList6"/>
    <dgm:cxn modelId="{99712441-82AD-4A12-AE35-5150C9CAB9BC}" type="presOf" srcId="{4853668C-C902-4B80-B0F1-68CBD8BD87F5}" destId="{C4B4FB3B-354F-4EC4-B5B7-623E0D71F318}" srcOrd="0" destOrd="0" presId="urn:microsoft.com/office/officeart/2005/8/layout/vList6"/>
    <dgm:cxn modelId="{1434C34B-90F6-4FBD-885E-2036CFF468A4}" type="presOf" srcId="{4FE39818-F676-4006-ADD0-9BC4B22BC88F}" destId="{299DF7BF-90A2-416B-8F13-742929D04A2F}" srcOrd="0" destOrd="0" presId="urn:microsoft.com/office/officeart/2005/8/layout/vList6"/>
    <dgm:cxn modelId="{788F6E51-E2BB-414E-B1C0-951384724A7E}" srcId="{6676022A-7BA0-4E1B-A935-B69F724B276A}" destId="{4EA72AA1-A34B-4046-B189-BE2553AE675B}" srcOrd="0" destOrd="0" parTransId="{4953989F-4610-43F3-A9EC-F89DA2CBC211}" sibTransId="{5445469F-8962-43A2-BB8D-D83E3B12AA9C}"/>
    <dgm:cxn modelId="{7D1DCF75-6B06-47F4-9810-E37506B436D1}" type="presOf" srcId="{53315A62-4C87-4602-8F08-CD2BEB7919EE}" destId="{C98832D5-C179-41C4-ADC9-66D0DDCFB898}" srcOrd="0" destOrd="0" presId="urn:microsoft.com/office/officeart/2005/8/layout/vList6"/>
    <dgm:cxn modelId="{A54C3F9B-A4DF-4769-B6DD-9BFAB57645BD}" type="presOf" srcId="{6676022A-7BA0-4E1B-A935-B69F724B276A}" destId="{EEB3E5D2-134C-4ECD-8FE5-7557062F02B6}" srcOrd="0" destOrd="0" presId="urn:microsoft.com/office/officeart/2005/8/layout/vList6"/>
    <dgm:cxn modelId="{92E53BA4-EBAB-4B65-913D-D8C49B16E50F}" srcId="{4FE39818-F676-4006-ADD0-9BC4B22BC88F}" destId="{6676022A-7BA0-4E1B-A935-B69F724B276A}" srcOrd="1" destOrd="0" parTransId="{1A84F328-4ACF-44AE-8FAE-080C7FED46DE}" sibTransId="{D94F6EB2-A17E-4740-B2F7-8F4F0053C9BC}"/>
    <dgm:cxn modelId="{9B9D44E1-CCC5-4F97-8E3D-2B84F7C85B39}" srcId="{53315A62-4C87-4602-8F08-CD2BEB7919EE}" destId="{4853668C-C902-4B80-B0F1-68CBD8BD87F5}" srcOrd="0" destOrd="0" parTransId="{9FF6E0C3-31C9-4246-9958-42414EFF5335}" sibTransId="{E781B05B-550B-40A4-B3D9-E8E896209DED}"/>
    <dgm:cxn modelId="{BDF6D89E-BA6B-46A3-A72E-C115E2B90740}" type="presParOf" srcId="{299DF7BF-90A2-416B-8F13-742929D04A2F}" destId="{E13E965D-0D72-416E-AF20-D0F98F6E49E4}" srcOrd="0" destOrd="0" presId="urn:microsoft.com/office/officeart/2005/8/layout/vList6"/>
    <dgm:cxn modelId="{1F388413-FD0A-41E0-950A-BB1A432E07B4}" type="presParOf" srcId="{E13E965D-0D72-416E-AF20-D0F98F6E49E4}" destId="{C98832D5-C179-41C4-ADC9-66D0DDCFB898}" srcOrd="0" destOrd="0" presId="urn:microsoft.com/office/officeart/2005/8/layout/vList6"/>
    <dgm:cxn modelId="{622BCB24-F4AB-40B4-970D-C066828A35E8}" type="presParOf" srcId="{E13E965D-0D72-416E-AF20-D0F98F6E49E4}" destId="{C4B4FB3B-354F-4EC4-B5B7-623E0D71F318}" srcOrd="1" destOrd="0" presId="urn:microsoft.com/office/officeart/2005/8/layout/vList6"/>
    <dgm:cxn modelId="{F5F36A6B-3548-4B1E-A733-5075C20AC4CB}" type="presParOf" srcId="{299DF7BF-90A2-416B-8F13-742929D04A2F}" destId="{00FF3FDF-3DFF-4DA0-8079-6ACBD990E050}" srcOrd="1" destOrd="0" presId="urn:microsoft.com/office/officeart/2005/8/layout/vList6"/>
    <dgm:cxn modelId="{889C9E06-E4DE-4B44-A70E-7ACB6B58FCE4}" type="presParOf" srcId="{299DF7BF-90A2-416B-8F13-742929D04A2F}" destId="{F38DC3A2-C243-4703-B3AB-72F9ECD5065A}" srcOrd="2" destOrd="0" presId="urn:microsoft.com/office/officeart/2005/8/layout/vList6"/>
    <dgm:cxn modelId="{F5A61854-EEF7-4EE4-A37D-67B493D80638}" type="presParOf" srcId="{F38DC3A2-C243-4703-B3AB-72F9ECD5065A}" destId="{EEB3E5D2-134C-4ECD-8FE5-7557062F02B6}" srcOrd="0" destOrd="0" presId="urn:microsoft.com/office/officeart/2005/8/layout/vList6"/>
    <dgm:cxn modelId="{949BD806-AAB6-46B2-95D3-BBD216E815DF}" type="presParOf" srcId="{F38DC3A2-C243-4703-B3AB-72F9ECD5065A}" destId="{2DE489F9-C316-4979-B8A6-F50AFF18A9B8}" srcOrd="1" destOrd="0" presId="urn:microsoft.com/office/officeart/2005/8/layout/v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04093D-DD24-4DFD-91AE-4BA44F5EF469}"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A5AA4BEA-9B72-449C-AF48-EF6DDC3E5E0F}">
      <dgm:prSet phldrT="[Text]"/>
      <dgm:spPr>
        <a:solidFill>
          <a:schemeClr val="accent2">
            <a:lumMod val="50000"/>
          </a:schemeClr>
        </a:solidFill>
      </dgm:spPr>
      <dgm:t>
        <a:bodyPr/>
        <a:lstStyle/>
        <a:p>
          <a:r>
            <a:rPr lang="en-US" dirty="0"/>
            <a:t>Ebdsv5-series</a:t>
          </a:r>
        </a:p>
      </dgm:t>
      <dgm:extLst>
        <a:ext uri="{E40237B7-FDA0-4F09-8148-C483321AD2D9}">
          <dgm14:cNvPr xmlns:dgm14="http://schemas.microsoft.com/office/drawing/2010/diagram" id="0" name="">
            <a:hlinkClick xmlns:r="http://schemas.openxmlformats.org/officeDocument/2006/relationships" r:id="rId1"/>
          </dgm14:cNvPr>
        </a:ext>
      </dgm:extLst>
    </dgm:pt>
    <dgm:pt modelId="{E8556B70-CE9A-4011-AF1D-50D596962FE6}" type="parTrans" cxnId="{EA369E24-5D40-4C60-BFD7-DEADE5C8ABA0}">
      <dgm:prSet/>
      <dgm:spPr/>
      <dgm:t>
        <a:bodyPr/>
        <a:lstStyle/>
        <a:p>
          <a:endParaRPr lang="en-US"/>
        </a:p>
      </dgm:t>
    </dgm:pt>
    <dgm:pt modelId="{90DEC4A2-DB95-473C-902F-E95050A31818}" type="sibTrans" cxnId="{EA369E24-5D40-4C60-BFD7-DEADE5C8ABA0}">
      <dgm:prSet/>
      <dgm:spPr/>
      <dgm:t>
        <a:bodyPr/>
        <a:lstStyle/>
        <a:p>
          <a:endParaRPr lang="en-US"/>
        </a:p>
      </dgm:t>
    </dgm:pt>
    <dgm:pt modelId="{A9518A07-1C1F-4EA5-A619-2776436FD5B2}">
      <dgm:prSet/>
      <dgm:spPr/>
      <dgm:t>
        <a:bodyPr/>
        <a:lstStyle/>
        <a:p>
          <a:r>
            <a:rPr lang="en-US" dirty="0"/>
            <a:t>M-series</a:t>
          </a:r>
        </a:p>
      </dgm:t>
      <dgm:extLst>
        <a:ext uri="{E40237B7-FDA0-4F09-8148-C483321AD2D9}">
          <dgm14:cNvPr xmlns:dgm14="http://schemas.microsoft.com/office/drawing/2010/diagram" id="0" name="">
            <a:hlinkClick xmlns:r="http://schemas.openxmlformats.org/officeDocument/2006/relationships" r:id="rId2"/>
          </dgm14:cNvPr>
        </a:ext>
      </dgm:extLst>
    </dgm:pt>
    <dgm:pt modelId="{8FB8CDE5-9FD5-4B43-815B-429B6AB351D0}" type="parTrans" cxnId="{4FEE175F-8E54-403E-A9EA-50CBA784C907}">
      <dgm:prSet/>
      <dgm:spPr/>
      <dgm:t>
        <a:bodyPr/>
        <a:lstStyle/>
        <a:p>
          <a:endParaRPr lang="en-US"/>
        </a:p>
      </dgm:t>
    </dgm:pt>
    <dgm:pt modelId="{760B186D-53B1-4378-BF21-4ED94F3210F8}" type="sibTrans" cxnId="{4FEE175F-8E54-403E-A9EA-50CBA784C907}">
      <dgm:prSet/>
      <dgm:spPr/>
      <dgm:t>
        <a:bodyPr/>
        <a:lstStyle/>
        <a:p>
          <a:endParaRPr lang="en-US"/>
        </a:p>
      </dgm:t>
    </dgm:pt>
    <dgm:pt modelId="{A7E72EFB-B28B-4E32-9643-2DD4752AB524}">
      <dgm:prSet phldrT="[Text]"/>
      <dgm:spPr/>
      <dgm:t>
        <a:bodyPr/>
        <a:lstStyle/>
        <a:p>
          <a:r>
            <a:rPr lang="en-US"/>
            <a:t>Highest I/O throughput and memory available in Azure</a:t>
          </a:r>
        </a:p>
      </dgm:t>
    </dgm:pt>
    <dgm:pt modelId="{747BD438-5980-41A7-9D44-61C42A6221E7}" type="parTrans" cxnId="{0909F08E-2638-4E99-8F8D-2A6DB2A701F2}">
      <dgm:prSet/>
      <dgm:spPr/>
      <dgm:t>
        <a:bodyPr/>
        <a:lstStyle/>
        <a:p>
          <a:endParaRPr lang="en-US"/>
        </a:p>
      </dgm:t>
    </dgm:pt>
    <dgm:pt modelId="{94F7D90B-987B-43F0-A13D-7E760146A972}" type="sibTrans" cxnId="{0909F08E-2638-4E99-8F8D-2A6DB2A701F2}">
      <dgm:prSet/>
      <dgm:spPr/>
      <dgm:t>
        <a:bodyPr/>
        <a:lstStyle/>
        <a:p>
          <a:endParaRPr lang="en-US"/>
        </a:p>
      </dgm:t>
    </dgm:pt>
    <dgm:pt modelId="{245915C2-AC1F-445D-AFA6-A2DD7684ED73}">
      <dgm:prSet phldrT="[Text]"/>
      <dgm:spPr/>
      <dgm:t>
        <a:bodyPr/>
        <a:lstStyle/>
        <a:p>
          <a:r>
            <a:rPr lang="en-US"/>
            <a:t>Great for mission critical OLTP and high-end data warehouse workloads</a:t>
          </a:r>
        </a:p>
      </dgm:t>
    </dgm:pt>
    <dgm:pt modelId="{AB07362D-C71E-4746-AC56-09258D45E63C}" type="parTrans" cxnId="{D27C3ABF-DF50-451C-9256-36ACA9A3622C}">
      <dgm:prSet/>
      <dgm:spPr/>
      <dgm:t>
        <a:bodyPr/>
        <a:lstStyle/>
        <a:p>
          <a:endParaRPr lang="en-US"/>
        </a:p>
      </dgm:t>
    </dgm:pt>
    <dgm:pt modelId="{A44DCB94-B19A-4A1B-9FE6-269953308858}" type="sibTrans" cxnId="{D27C3ABF-DF50-451C-9256-36ACA9A3622C}">
      <dgm:prSet/>
      <dgm:spPr/>
      <dgm:t>
        <a:bodyPr/>
        <a:lstStyle/>
        <a:p>
          <a:endParaRPr lang="en-US"/>
        </a:p>
      </dgm:t>
    </dgm:pt>
    <dgm:pt modelId="{2659673F-5B44-4DA9-8FFF-8DEAD4B53DEF}">
      <dgm:prSet phldrT="[Text]"/>
      <dgm:spPr>
        <a:solidFill>
          <a:schemeClr val="accent2">
            <a:lumMod val="40000"/>
            <a:lumOff val="60000"/>
            <a:alpha val="90000"/>
          </a:schemeClr>
        </a:solidFill>
      </dgm:spPr>
      <dgm:t>
        <a:bodyPr/>
        <a:lstStyle/>
        <a:p>
          <a:r>
            <a:rPr lang="en-US"/>
            <a:t>Best all-purpose SQL Server virtual machine</a:t>
          </a:r>
        </a:p>
      </dgm:t>
    </dgm:pt>
    <dgm:pt modelId="{2E8103BE-26A4-48CA-A414-9A1EE4A0D870}" type="parTrans" cxnId="{435FD971-8CA4-491C-A2A3-FF2B9F6A5D84}">
      <dgm:prSet/>
      <dgm:spPr/>
      <dgm:t>
        <a:bodyPr/>
        <a:lstStyle/>
        <a:p>
          <a:endParaRPr lang="en-US"/>
        </a:p>
      </dgm:t>
    </dgm:pt>
    <dgm:pt modelId="{F62BD203-C5C8-41BE-90C7-92C05CF5A98E}" type="sibTrans" cxnId="{435FD971-8CA4-491C-A2A3-FF2B9F6A5D84}">
      <dgm:prSet/>
      <dgm:spPr/>
      <dgm:t>
        <a:bodyPr/>
        <a:lstStyle/>
        <a:p>
          <a:endParaRPr lang="en-US"/>
        </a:p>
      </dgm:t>
    </dgm:pt>
    <dgm:pt modelId="{8C4D9801-7CA4-464B-BD0C-9D0708B8E09D}">
      <dgm:prSet phldrT="[Text]"/>
      <dgm:spPr>
        <a:solidFill>
          <a:schemeClr val="accent2">
            <a:lumMod val="40000"/>
            <a:lumOff val="60000"/>
            <a:alpha val="90000"/>
          </a:schemeClr>
        </a:solidFill>
      </dgm:spPr>
      <dgm:t>
        <a:bodyPr/>
        <a:lstStyle/>
        <a:p>
          <a:r>
            <a:rPr lang="en-US"/>
            <a:t>Large local drives with high local/cached throughput</a:t>
          </a:r>
        </a:p>
      </dgm:t>
    </dgm:pt>
    <dgm:pt modelId="{FF651093-C29F-4045-BD95-0EBE35786A42}" type="parTrans" cxnId="{81B3C6CA-6613-4007-BEE4-31E8FC20BA67}">
      <dgm:prSet/>
      <dgm:spPr/>
      <dgm:t>
        <a:bodyPr/>
        <a:lstStyle/>
        <a:p>
          <a:endParaRPr lang="en-US"/>
        </a:p>
      </dgm:t>
    </dgm:pt>
    <dgm:pt modelId="{52C83172-7425-49FA-9214-C73FBF8C5D85}" type="sibTrans" cxnId="{81B3C6CA-6613-4007-BEE4-31E8FC20BA67}">
      <dgm:prSet/>
      <dgm:spPr/>
      <dgm:t>
        <a:bodyPr/>
        <a:lstStyle/>
        <a:p>
          <a:endParaRPr lang="en-US"/>
        </a:p>
      </dgm:t>
    </dgm:pt>
    <dgm:pt modelId="{00A8A7F4-BA3C-43FC-B220-BAAFF8020A55}">
      <dgm:prSet phldrT="[Text]"/>
      <dgm:spPr>
        <a:solidFill>
          <a:schemeClr val="accent3">
            <a:lumMod val="50000"/>
          </a:schemeClr>
        </a:solidFill>
      </dgm:spPr>
      <dgm:t>
        <a:bodyPr/>
        <a:lstStyle/>
        <a:p>
          <a:r>
            <a:rPr lang="en-US"/>
            <a:t>Ddsv5-series</a:t>
          </a:r>
        </a:p>
      </dgm:t>
    </dgm:pt>
    <dgm:pt modelId="{BAB3400E-05C4-419C-B109-90EA63F0DCC7}" type="parTrans" cxnId="{3451B037-F762-4DA9-861D-B64ABD831506}">
      <dgm:prSet/>
      <dgm:spPr/>
      <dgm:t>
        <a:bodyPr/>
        <a:lstStyle/>
        <a:p>
          <a:endParaRPr lang="en-US"/>
        </a:p>
      </dgm:t>
    </dgm:pt>
    <dgm:pt modelId="{2978C1CC-DF0B-41D3-983C-03B7D786E908}" type="sibTrans" cxnId="{3451B037-F762-4DA9-861D-B64ABD831506}">
      <dgm:prSet/>
      <dgm:spPr/>
      <dgm:t>
        <a:bodyPr/>
        <a:lstStyle/>
        <a:p>
          <a:endParaRPr lang="en-US"/>
        </a:p>
      </dgm:t>
    </dgm:pt>
    <dgm:pt modelId="{FAF8E21E-CEF4-4C48-B24F-4B71654FFF9F}">
      <dgm:prSet phldrT="[Text]" custT="1"/>
      <dgm:spPr>
        <a:solidFill>
          <a:schemeClr val="accent3">
            <a:lumMod val="20000"/>
            <a:lumOff val="80000"/>
            <a:alpha val="90000"/>
          </a:schemeClr>
        </a:solidFill>
      </dgm:spPr>
      <dgm:t>
        <a:bodyPr/>
        <a:lstStyle/>
        <a:p>
          <a:r>
            <a:rPr lang="en-US" sz="1600" kern="1200">
              <a:solidFill>
                <a:prstClr val="black">
                  <a:hueOff val="0"/>
                  <a:satOff val="0"/>
                  <a:lumOff val="0"/>
                  <a:alphaOff val="0"/>
                </a:prstClr>
              </a:solidFill>
              <a:latin typeface="Segoe UI"/>
              <a:ea typeface="+mn-ea"/>
              <a:cs typeface="+mn-cs"/>
            </a:rPr>
            <a:t>Entry level SQL Server virtual machine</a:t>
          </a:r>
        </a:p>
      </dgm:t>
    </dgm:pt>
    <dgm:pt modelId="{5621E95A-268C-4CCD-B74C-C3CE733EE1F7}" type="parTrans" cxnId="{EE63E484-E203-4ECB-B03D-583BAB4B630A}">
      <dgm:prSet/>
      <dgm:spPr/>
      <dgm:t>
        <a:bodyPr/>
        <a:lstStyle/>
        <a:p>
          <a:endParaRPr lang="en-US"/>
        </a:p>
      </dgm:t>
    </dgm:pt>
    <dgm:pt modelId="{A1D8B2DB-600A-454A-A823-D1F0F36D3F02}" type="sibTrans" cxnId="{EE63E484-E203-4ECB-B03D-583BAB4B630A}">
      <dgm:prSet/>
      <dgm:spPr/>
      <dgm:t>
        <a:bodyPr/>
        <a:lstStyle/>
        <a:p>
          <a:endParaRPr lang="en-US"/>
        </a:p>
      </dgm:t>
    </dgm:pt>
    <dgm:pt modelId="{50522EC7-E68B-40AE-976B-B84337BB4455}">
      <dgm:prSet phldrT="[Text]"/>
      <dgm:spPr>
        <a:solidFill>
          <a:schemeClr val="accent2">
            <a:lumMod val="40000"/>
            <a:lumOff val="60000"/>
            <a:alpha val="90000"/>
          </a:schemeClr>
        </a:solidFill>
      </dgm:spPr>
      <dgm:t>
        <a:bodyPr/>
        <a:lstStyle/>
        <a:p>
          <a:r>
            <a:rPr lang="en-US" b="1"/>
            <a:t>Offers best price-performance for SQL Server workloads</a:t>
          </a:r>
        </a:p>
      </dgm:t>
    </dgm:pt>
    <dgm:pt modelId="{88187D38-251D-4572-A08C-3DC50A77DE71}" type="parTrans" cxnId="{86AF0D6F-2F02-465A-B85C-6265100075A5}">
      <dgm:prSet/>
      <dgm:spPr/>
      <dgm:t>
        <a:bodyPr/>
        <a:lstStyle/>
        <a:p>
          <a:endParaRPr lang="en-US"/>
        </a:p>
      </dgm:t>
    </dgm:pt>
    <dgm:pt modelId="{3F0456F7-1685-4D0E-B4BC-64AC4DE60006}" type="sibTrans" cxnId="{86AF0D6F-2F02-465A-B85C-6265100075A5}">
      <dgm:prSet/>
      <dgm:spPr/>
      <dgm:t>
        <a:bodyPr/>
        <a:lstStyle/>
        <a:p>
          <a:endParaRPr lang="en-US"/>
        </a:p>
      </dgm:t>
    </dgm:pt>
    <dgm:pt modelId="{ABB6FDA1-6A0B-45DE-A3A0-A4CC35262CD7}">
      <dgm:prSet phldrT="[Text]"/>
      <dgm:spPr>
        <a:solidFill>
          <a:schemeClr val="accent2">
            <a:lumMod val="40000"/>
            <a:lumOff val="60000"/>
            <a:alpha val="90000"/>
          </a:schemeClr>
        </a:solidFill>
      </dgm:spPr>
      <dgm:t>
        <a:bodyPr/>
        <a:lstStyle/>
        <a:p>
          <a:r>
            <a:rPr lang="en-US"/>
            <a:t>Good remote throughput</a:t>
          </a:r>
        </a:p>
      </dgm:t>
    </dgm:pt>
    <dgm:pt modelId="{6BE6F290-AF30-4B76-8615-2B4798CD0528}" type="parTrans" cxnId="{7C630E93-DAD4-454F-8720-03E0C6FA2C7B}">
      <dgm:prSet/>
      <dgm:spPr/>
      <dgm:t>
        <a:bodyPr/>
        <a:lstStyle/>
        <a:p>
          <a:endParaRPr lang="en-US"/>
        </a:p>
      </dgm:t>
    </dgm:pt>
    <dgm:pt modelId="{2A104B44-3A01-4A24-8FA6-A679BC991A1E}" type="sibTrans" cxnId="{7C630E93-DAD4-454F-8720-03E0C6FA2C7B}">
      <dgm:prSet/>
      <dgm:spPr/>
      <dgm:t>
        <a:bodyPr/>
        <a:lstStyle/>
        <a:p>
          <a:endParaRPr lang="en-US"/>
        </a:p>
      </dgm:t>
    </dgm:pt>
    <dgm:pt modelId="{E25E0F2E-5E10-4AAC-94C3-FDAF396F7F70}">
      <dgm:prSet phldrT="[Text]"/>
      <dgm:spPr/>
      <dgm:t>
        <a:bodyPr/>
        <a:lstStyle/>
        <a:p>
          <a:r>
            <a:rPr lang="en-US" dirty="0"/>
            <a:t>Expensive – it is recommended to start with Ebdsv5 first if possible</a:t>
          </a:r>
        </a:p>
      </dgm:t>
    </dgm:pt>
    <dgm:pt modelId="{3011BF32-F67E-45A3-B837-B1F9E720E26A}" type="parTrans" cxnId="{F1AC4F02-9179-41FB-9B02-33BB901D3219}">
      <dgm:prSet/>
      <dgm:spPr/>
      <dgm:t>
        <a:bodyPr/>
        <a:lstStyle/>
        <a:p>
          <a:endParaRPr lang="en-US"/>
        </a:p>
      </dgm:t>
    </dgm:pt>
    <dgm:pt modelId="{9C3DDF32-CE05-4D89-B3F1-B2D2E317A278}" type="sibTrans" cxnId="{F1AC4F02-9179-41FB-9B02-33BB901D3219}">
      <dgm:prSet/>
      <dgm:spPr/>
      <dgm:t>
        <a:bodyPr/>
        <a:lstStyle/>
        <a:p>
          <a:endParaRPr lang="en-US"/>
        </a:p>
      </dgm:t>
    </dgm:pt>
    <dgm:pt modelId="{0617A9CA-D0FA-40E6-8AC1-BFBD17543341}">
      <dgm:prSet phldrT="[Text]" custT="1"/>
      <dgm:spPr>
        <a:solidFill>
          <a:schemeClr val="accent3">
            <a:lumMod val="20000"/>
            <a:lumOff val="80000"/>
            <a:alpha val="90000"/>
          </a:schemeClr>
        </a:solidFill>
      </dgm:spPr>
      <dgm:t>
        <a:bodyPr/>
        <a:lstStyle/>
        <a:p>
          <a:r>
            <a:rPr lang="en-US" sz="1600" kern="1200">
              <a:solidFill>
                <a:prstClr val="black">
                  <a:hueOff val="0"/>
                  <a:satOff val="0"/>
                  <a:lumOff val="0"/>
                  <a:alphaOff val="0"/>
                </a:prstClr>
              </a:solidFill>
              <a:latin typeface="Segoe UI"/>
              <a:ea typeface="+mn-ea"/>
              <a:cs typeface="+mn-cs"/>
            </a:rPr>
            <a:t>Works for smaller production database environments</a:t>
          </a:r>
        </a:p>
      </dgm:t>
    </dgm:pt>
    <dgm:pt modelId="{DB60967A-AEC5-45FA-81C0-544CD1F89316}" type="parTrans" cxnId="{876DF637-D731-429C-8310-CC3ED1766CEA}">
      <dgm:prSet/>
      <dgm:spPr/>
      <dgm:t>
        <a:bodyPr/>
        <a:lstStyle/>
        <a:p>
          <a:endParaRPr lang="en-US"/>
        </a:p>
      </dgm:t>
    </dgm:pt>
    <dgm:pt modelId="{329BBD2C-E48E-4C4D-9516-1C3FA82482AA}" type="sibTrans" cxnId="{876DF637-D731-429C-8310-CC3ED1766CEA}">
      <dgm:prSet/>
      <dgm:spPr/>
      <dgm:t>
        <a:bodyPr/>
        <a:lstStyle/>
        <a:p>
          <a:endParaRPr lang="en-US"/>
        </a:p>
      </dgm:t>
    </dgm:pt>
    <dgm:pt modelId="{03883EDB-7A43-446B-BA08-86F45CBBA3BC}">
      <dgm:prSet phldrT="[Text]" custT="1"/>
      <dgm:spPr>
        <a:solidFill>
          <a:schemeClr val="accent3">
            <a:lumMod val="20000"/>
            <a:lumOff val="80000"/>
            <a:alpha val="90000"/>
          </a:schemeClr>
        </a:solidFill>
      </dgm:spPr>
      <dgm:t>
        <a:bodyPr/>
        <a:lstStyle/>
        <a:p>
          <a:r>
            <a:rPr lang="en-US" sz="1600" kern="1200">
              <a:solidFill>
                <a:prstClr val="black">
                  <a:hueOff val="0"/>
                  <a:satOff val="0"/>
                  <a:lumOff val="0"/>
                  <a:alphaOff val="0"/>
                </a:prstClr>
              </a:solidFill>
              <a:latin typeface="Segoe UI"/>
              <a:ea typeface="+mn-ea"/>
              <a:cs typeface="+mn-cs"/>
            </a:rPr>
            <a:t>Good choice for dev/test workloads</a:t>
          </a:r>
        </a:p>
      </dgm:t>
    </dgm:pt>
    <dgm:pt modelId="{77A49A60-E5D2-4AAD-9F76-90441115035B}" type="parTrans" cxnId="{3467865F-CE7C-4E59-8A82-C9C138844E69}">
      <dgm:prSet/>
      <dgm:spPr/>
      <dgm:t>
        <a:bodyPr/>
        <a:lstStyle/>
        <a:p>
          <a:endParaRPr lang="en-US"/>
        </a:p>
      </dgm:t>
    </dgm:pt>
    <dgm:pt modelId="{94F67E99-0CB8-4F6E-8593-737FB2E80D5F}" type="sibTrans" cxnId="{3467865F-CE7C-4E59-8A82-C9C138844E69}">
      <dgm:prSet/>
      <dgm:spPr/>
      <dgm:t>
        <a:bodyPr/>
        <a:lstStyle/>
        <a:p>
          <a:endParaRPr lang="en-US"/>
        </a:p>
      </dgm:t>
    </dgm:pt>
    <dgm:pt modelId="{E345D72B-1237-432C-8A4E-07CDC53F9FA9}" type="pres">
      <dgm:prSet presAssocID="{A504093D-DD24-4DFD-91AE-4BA44F5EF469}" presName="Name0" presStyleCnt="0">
        <dgm:presLayoutVars>
          <dgm:dir/>
          <dgm:animLvl val="lvl"/>
          <dgm:resizeHandles/>
        </dgm:presLayoutVars>
      </dgm:prSet>
      <dgm:spPr/>
    </dgm:pt>
    <dgm:pt modelId="{1C9668AB-E6F3-4A06-BCCF-BA0795BB0569}" type="pres">
      <dgm:prSet presAssocID="{A5AA4BEA-9B72-449C-AF48-EF6DDC3E5E0F}" presName="linNode" presStyleCnt="0"/>
      <dgm:spPr/>
    </dgm:pt>
    <dgm:pt modelId="{D3C94CE6-936B-4EB2-B962-303F21647C80}" type="pres">
      <dgm:prSet presAssocID="{A5AA4BEA-9B72-449C-AF48-EF6DDC3E5E0F}" presName="parentShp" presStyleLbl="node1" presStyleIdx="0" presStyleCnt="3">
        <dgm:presLayoutVars>
          <dgm:bulletEnabled val="1"/>
        </dgm:presLayoutVars>
      </dgm:prSet>
      <dgm:spPr/>
    </dgm:pt>
    <dgm:pt modelId="{3D3AE705-2BDE-4E3D-A0E5-E5D7436B121C}" type="pres">
      <dgm:prSet presAssocID="{A5AA4BEA-9B72-449C-AF48-EF6DDC3E5E0F}" presName="childShp" presStyleLbl="bgAccFollowNode1" presStyleIdx="0" presStyleCnt="3">
        <dgm:presLayoutVars>
          <dgm:bulletEnabled val="1"/>
        </dgm:presLayoutVars>
      </dgm:prSet>
      <dgm:spPr/>
    </dgm:pt>
    <dgm:pt modelId="{2416AFE1-29E0-498E-82D2-A76FB0C83FD5}" type="pres">
      <dgm:prSet presAssocID="{90DEC4A2-DB95-473C-902F-E95050A31818}" presName="spacing" presStyleCnt="0"/>
      <dgm:spPr/>
    </dgm:pt>
    <dgm:pt modelId="{017B9885-E8FA-4F33-AE36-E6FE602D4F28}" type="pres">
      <dgm:prSet presAssocID="{A9518A07-1C1F-4EA5-A619-2776436FD5B2}" presName="linNode" presStyleCnt="0"/>
      <dgm:spPr/>
    </dgm:pt>
    <dgm:pt modelId="{E2699279-901C-4DF7-A392-3871F69C7714}" type="pres">
      <dgm:prSet presAssocID="{A9518A07-1C1F-4EA5-A619-2776436FD5B2}" presName="parentShp" presStyleLbl="node1" presStyleIdx="1" presStyleCnt="3">
        <dgm:presLayoutVars>
          <dgm:bulletEnabled val="1"/>
        </dgm:presLayoutVars>
      </dgm:prSet>
      <dgm:spPr/>
    </dgm:pt>
    <dgm:pt modelId="{FAA214A9-1384-4066-8D09-4D276A29B45B}" type="pres">
      <dgm:prSet presAssocID="{A9518A07-1C1F-4EA5-A619-2776436FD5B2}" presName="childShp" presStyleLbl="bgAccFollowNode1" presStyleIdx="1" presStyleCnt="3">
        <dgm:presLayoutVars>
          <dgm:bulletEnabled val="1"/>
        </dgm:presLayoutVars>
      </dgm:prSet>
      <dgm:spPr/>
    </dgm:pt>
    <dgm:pt modelId="{5C72D951-DEF9-42C3-AD77-201C1B0625E9}" type="pres">
      <dgm:prSet presAssocID="{760B186D-53B1-4378-BF21-4ED94F3210F8}" presName="spacing" presStyleCnt="0"/>
      <dgm:spPr/>
    </dgm:pt>
    <dgm:pt modelId="{EDC167AD-D64C-49D2-A177-B05C6E4D2B95}" type="pres">
      <dgm:prSet presAssocID="{00A8A7F4-BA3C-43FC-B220-BAAFF8020A55}" presName="linNode" presStyleCnt="0"/>
      <dgm:spPr/>
    </dgm:pt>
    <dgm:pt modelId="{5233FD24-CF8F-4C83-9ADB-D5EF1EE631EC}" type="pres">
      <dgm:prSet presAssocID="{00A8A7F4-BA3C-43FC-B220-BAAFF8020A55}" presName="parentShp" presStyleLbl="node1" presStyleIdx="2" presStyleCnt="3">
        <dgm:presLayoutVars>
          <dgm:bulletEnabled val="1"/>
        </dgm:presLayoutVars>
      </dgm:prSet>
      <dgm:spPr/>
    </dgm:pt>
    <dgm:pt modelId="{B54F2BBC-D09A-48EC-8CE3-EA166634FA08}" type="pres">
      <dgm:prSet presAssocID="{00A8A7F4-BA3C-43FC-B220-BAAFF8020A55}" presName="childShp" presStyleLbl="bgAccFollowNode1" presStyleIdx="2" presStyleCnt="3">
        <dgm:presLayoutVars>
          <dgm:bulletEnabled val="1"/>
        </dgm:presLayoutVars>
      </dgm:prSet>
      <dgm:spPr/>
    </dgm:pt>
  </dgm:ptLst>
  <dgm:cxnLst>
    <dgm:cxn modelId="{F1AC4F02-9179-41FB-9B02-33BB901D3219}" srcId="{A9518A07-1C1F-4EA5-A619-2776436FD5B2}" destId="{E25E0F2E-5E10-4AAC-94C3-FDAF396F7F70}" srcOrd="2" destOrd="0" parTransId="{3011BF32-F67E-45A3-B837-B1F9E720E26A}" sibTransId="{9C3DDF32-CE05-4D89-B3F1-B2D2E317A278}"/>
    <dgm:cxn modelId="{7FE7E711-6625-42FD-8A2C-7BC6C1E3CEE7}" type="presOf" srcId="{00A8A7F4-BA3C-43FC-B220-BAAFF8020A55}" destId="{5233FD24-CF8F-4C83-9ADB-D5EF1EE631EC}" srcOrd="0" destOrd="0" presId="urn:microsoft.com/office/officeart/2005/8/layout/vList6"/>
    <dgm:cxn modelId="{B5E2E322-6D93-4F50-868C-C00162AA86E3}" type="presOf" srcId="{03883EDB-7A43-446B-BA08-86F45CBBA3BC}" destId="{B54F2BBC-D09A-48EC-8CE3-EA166634FA08}" srcOrd="0" destOrd="1" presId="urn:microsoft.com/office/officeart/2005/8/layout/vList6"/>
    <dgm:cxn modelId="{EA369E24-5D40-4C60-BFD7-DEADE5C8ABA0}" srcId="{A504093D-DD24-4DFD-91AE-4BA44F5EF469}" destId="{A5AA4BEA-9B72-449C-AF48-EF6DDC3E5E0F}" srcOrd="0" destOrd="0" parTransId="{E8556B70-CE9A-4011-AF1D-50D596962FE6}" sibTransId="{90DEC4A2-DB95-473C-902F-E95050A31818}"/>
    <dgm:cxn modelId="{3451B037-F762-4DA9-861D-B64ABD831506}" srcId="{A504093D-DD24-4DFD-91AE-4BA44F5EF469}" destId="{00A8A7F4-BA3C-43FC-B220-BAAFF8020A55}" srcOrd="2" destOrd="0" parTransId="{BAB3400E-05C4-419C-B109-90EA63F0DCC7}" sibTransId="{2978C1CC-DF0B-41D3-983C-03B7D786E908}"/>
    <dgm:cxn modelId="{876DF637-D731-429C-8310-CC3ED1766CEA}" srcId="{00A8A7F4-BA3C-43FC-B220-BAAFF8020A55}" destId="{0617A9CA-D0FA-40E6-8AC1-BFBD17543341}" srcOrd="2" destOrd="0" parTransId="{DB60967A-AEC5-45FA-81C0-544CD1F89316}" sibTransId="{329BBD2C-E48E-4C4D-9516-1C3FA82482AA}"/>
    <dgm:cxn modelId="{55CB9840-3D27-42F3-8D2E-B5AD6DC5EFBB}" type="presOf" srcId="{FAF8E21E-CEF4-4C48-B24F-4B71654FFF9F}" destId="{B54F2BBC-D09A-48EC-8CE3-EA166634FA08}" srcOrd="0" destOrd="0" presId="urn:microsoft.com/office/officeart/2005/8/layout/vList6"/>
    <dgm:cxn modelId="{CAE83F5D-FA86-4E08-A431-A1E79A7E3CDA}" type="presOf" srcId="{A9518A07-1C1F-4EA5-A619-2776436FD5B2}" destId="{E2699279-901C-4DF7-A392-3871F69C7714}" srcOrd="0" destOrd="0" presId="urn:microsoft.com/office/officeart/2005/8/layout/vList6"/>
    <dgm:cxn modelId="{4FEE175F-8E54-403E-A9EA-50CBA784C907}" srcId="{A504093D-DD24-4DFD-91AE-4BA44F5EF469}" destId="{A9518A07-1C1F-4EA5-A619-2776436FD5B2}" srcOrd="1" destOrd="0" parTransId="{8FB8CDE5-9FD5-4B43-815B-429B6AB351D0}" sibTransId="{760B186D-53B1-4378-BF21-4ED94F3210F8}"/>
    <dgm:cxn modelId="{3467865F-CE7C-4E59-8A82-C9C138844E69}" srcId="{00A8A7F4-BA3C-43FC-B220-BAAFF8020A55}" destId="{03883EDB-7A43-446B-BA08-86F45CBBA3BC}" srcOrd="1" destOrd="0" parTransId="{77A49A60-E5D2-4AAD-9F76-90441115035B}" sibTransId="{94F67E99-0CB8-4F6E-8593-737FB2E80D5F}"/>
    <dgm:cxn modelId="{E21A3069-27AC-4A36-9CE1-3FFF482FB8F0}" type="presOf" srcId="{E25E0F2E-5E10-4AAC-94C3-FDAF396F7F70}" destId="{FAA214A9-1384-4066-8D09-4D276A29B45B}" srcOrd="0" destOrd="2" presId="urn:microsoft.com/office/officeart/2005/8/layout/vList6"/>
    <dgm:cxn modelId="{86AF0D6F-2F02-465A-B85C-6265100075A5}" srcId="{A5AA4BEA-9B72-449C-AF48-EF6DDC3E5E0F}" destId="{50522EC7-E68B-40AE-976B-B84337BB4455}" srcOrd="3" destOrd="0" parTransId="{88187D38-251D-4572-A08C-3DC50A77DE71}" sibTransId="{3F0456F7-1685-4D0E-B4BC-64AC4DE60006}"/>
    <dgm:cxn modelId="{435FD971-8CA4-491C-A2A3-FF2B9F6A5D84}" srcId="{A5AA4BEA-9B72-449C-AF48-EF6DDC3E5E0F}" destId="{2659673F-5B44-4DA9-8FFF-8DEAD4B53DEF}" srcOrd="0" destOrd="0" parTransId="{2E8103BE-26A4-48CA-A414-9A1EE4A0D870}" sibTransId="{F62BD203-C5C8-41BE-90C7-92C05CF5A98E}"/>
    <dgm:cxn modelId="{FB1C2D79-2E02-4975-8E49-50E4987AEFD8}" type="presOf" srcId="{ABB6FDA1-6A0B-45DE-A3A0-A4CC35262CD7}" destId="{3D3AE705-2BDE-4E3D-A0E5-E5D7436B121C}" srcOrd="0" destOrd="1" presId="urn:microsoft.com/office/officeart/2005/8/layout/vList6"/>
    <dgm:cxn modelId="{EE63E484-E203-4ECB-B03D-583BAB4B630A}" srcId="{00A8A7F4-BA3C-43FC-B220-BAAFF8020A55}" destId="{FAF8E21E-CEF4-4C48-B24F-4B71654FFF9F}" srcOrd="0" destOrd="0" parTransId="{5621E95A-268C-4CCD-B74C-C3CE733EE1F7}" sibTransId="{A1D8B2DB-600A-454A-A823-D1F0F36D3F02}"/>
    <dgm:cxn modelId="{0909F08E-2638-4E99-8F8D-2A6DB2A701F2}" srcId="{A9518A07-1C1F-4EA5-A619-2776436FD5B2}" destId="{A7E72EFB-B28B-4E32-9643-2DD4752AB524}" srcOrd="0" destOrd="0" parTransId="{747BD438-5980-41A7-9D44-61C42A6221E7}" sibTransId="{94F7D90B-987B-43F0-A13D-7E760146A972}"/>
    <dgm:cxn modelId="{7C630E93-DAD4-454F-8720-03E0C6FA2C7B}" srcId="{A5AA4BEA-9B72-449C-AF48-EF6DDC3E5E0F}" destId="{ABB6FDA1-6A0B-45DE-A3A0-A4CC35262CD7}" srcOrd="1" destOrd="0" parTransId="{6BE6F290-AF30-4B76-8615-2B4798CD0528}" sibTransId="{2A104B44-3A01-4A24-8FA6-A679BC991A1E}"/>
    <dgm:cxn modelId="{9CE9DEA8-C13B-4564-B078-E317F86B3B9A}" type="presOf" srcId="{245915C2-AC1F-445D-AFA6-A2DD7684ED73}" destId="{FAA214A9-1384-4066-8D09-4D276A29B45B}" srcOrd="0" destOrd="1" presId="urn:microsoft.com/office/officeart/2005/8/layout/vList6"/>
    <dgm:cxn modelId="{D27C3ABF-DF50-451C-9256-36ACA9A3622C}" srcId="{A9518A07-1C1F-4EA5-A619-2776436FD5B2}" destId="{245915C2-AC1F-445D-AFA6-A2DD7684ED73}" srcOrd="1" destOrd="0" parTransId="{AB07362D-C71E-4746-AC56-09258D45E63C}" sibTransId="{A44DCB94-B19A-4A1B-9FE6-269953308858}"/>
    <dgm:cxn modelId="{008E5DC5-CDFA-4AD0-B4C2-B873D5FBF140}" type="presOf" srcId="{2659673F-5B44-4DA9-8FFF-8DEAD4B53DEF}" destId="{3D3AE705-2BDE-4E3D-A0E5-E5D7436B121C}" srcOrd="0" destOrd="0" presId="urn:microsoft.com/office/officeart/2005/8/layout/vList6"/>
    <dgm:cxn modelId="{8336F9C6-9F87-48ED-BC05-39A58628AEC5}" type="presOf" srcId="{A7E72EFB-B28B-4E32-9643-2DD4752AB524}" destId="{FAA214A9-1384-4066-8D09-4D276A29B45B}" srcOrd="0" destOrd="0" presId="urn:microsoft.com/office/officeart/2005/8/layout/vList6"/>
    <dgm:cxn modelId="{05B78AC8-E83A-41C4-A82A-9404A669D98A}" type="presOf" srcId="{A5AA4BEA-9B72-449C-AF48-EF6DDC3E5E0F}" destId="{D3C94CE6-936B-4EB2-B962-303F21647C80}" srcOrd="0" destOrd="0" presId="urn:microsoft.com/office/officeart/2005/8/layout/vList6"/>
    <dgm:cxn modelId="{81B3C6CA-6613-4007-BEE4-31E8FC20BA67}" srcId="{A5AA4BEA-9B72-449C-AF48-EF6DDC3E5E0F}" destId="{8C4D9801-7CA4-464B-BD0C-9D0708B8E09D}" srcOrd="2" destOrd="0" parTransId="{FF651093-C29F-4045-BD95-0EBE35786A42}" sibTransId="{52C83172-7425-49FA-9214-C73FBF8C5D85}"/>
    <dgm:cxn modelId="{2CF5E2D3-C43E-401D-AE7E-55F6E29BFC0D}" type="presOf" srcId="{50522EC7-E68B-40AE-976B-B84337BB4455}" destId="{3D3AE705-2BDE-4E3D-A0E5-E5D7436B121C}" srcOrd="0" destOrd="3" presId="urn:microsoft.com/office/officeart/2005/8/layout/vList6"/>
    <dgm:cxn modelId="{F47C4FE0-B846-4038-A8D5-84A04FD6BDE2}" type="presOf" srcId="{A504093D-DD24-4DFD-91AE-4BA44F5EF469}" destId="{E345D72B-1237-432C-8A4E-07CDC53F9FA9}" srcOrd="0" destOrd="0" presId="urn:microsoft.com/office/officeart/2005/8/layout/vList6"/>
    <dgm:cxn modelId="{941FBDE3-CC10-4101-92CF-A26ED9D74BE2}" type="presOf" srcId="{0617A9CA-D0FA-40E6-8AC1-BFBD17543341}" destId="{B54F2BBC-D09A-48EC-8CE3-EA166634FA08}" srcOrd="0" destOrd="2" presId="urn:microsoft.com/office/officeart/2005/8/layout/vList6"/>
    <dgm:cxn modelId="{CA0E82E4-8FE9-470E-9856-3F9883EEAB5C}" type="presOf" srcId="{8C4D9801-7CA4-464B-BD0C-9D0708B8E09D}" destId="{3D3AE705-2BDE-4E3D-A0E5-E5D7436B121C}" srcOrd="0" destOrd="2" presId="urn:microsoft.com/office/officeart/2005/8/layout/vList6"/>
    <dgm:cxn modelId="{0EEA18CC-310C-4565-883B-0F6DAD03266B}" type="presParOf" srcId="{E345D72B-1237-432C-8A4E-07CDC53F9FA9}" destId="{1C9668AB-E6F3-4A06-BCCF-BA0795BB0569}" srcOrd="0" destOrd="0" presId="urn:microsoft.com/office/officeart/2005/8/layout/vList6"/>
    <dgm:cxn modelId="{400D9079-77BE-43EE-836B-2DAE90293839}" type="presParOf" srcId="{1C9668AB-E6F3-4A06-BCCF-BA0795BB0569}" destId="{D3C94CE6-936B-4EB2-B962-303F21647C80}" srcOrd="0" destOrd="0" presId="urn:microsoft.com/office/officeart/2005/8/layout/vList6"/>
    <dgm:cxn modelId="{EE2403EC-7CA9-42A4-8A11-6A240DB8E244}" type="presParOf" srcId="{1C9668AB-E6F3-4A06-BCCF-BA0795BB0569}" destId="{3D3AE705-2BDE-4E3D-A0E5-E5D7436B121C}" srcOrd="1" destOrd="0" presId="urn:microsoft.com/office/officeart/2005/8/layout/vList6"/>
    <dgm:cxn modelId="{7D9811D3-9B98-4968-92C5-51089D9DA97E}" type="presParOf" srcId="{E345D72B-1237-432C-8A4E-07CDC53F9FA9}" destId="{2416AFE1-29E0-498E-82D2-A76FB0C83FD5}" srcOrd="1" destOrd="0" presId="urn:microsoft.com/office/officeart/2005/8/layout/vList6"/>
    <dgm:cxn modelId="{77E6143E-DFA9-40C0-B822-F21F533DFA6C}" type="presParOf" srcId="{E345D72B-1237-432C-8A4E-07CDC53F9FA9}" destId="{017B9885-E8FA-4F33-AE36-E6FE602D4F28}" srcOrd="2" destOrd="0" presId="urn:microsoft.com/office/officeart/2005/8/layout/vList6"/>
    <dgm:cxn modelId="{AF6A4E95-A763-44CE-8FAA-670224D8EF1D}" type="presParOf" srcId="{017B9885-E8FA-4F33-AE36-E6FE602D4F28}" destId="{E2699279-901C-4DF7-A392-3871F69C7714}" srcOrd="0" destOrd="0" presId="urn:microsoft.com/office/officeart/2005/8/layout/vList6"/>
    <dgm:cxn modelId="{FB07528E-B811-45BD-A49E-0CF2024E39C8}" type="presParOf" srcId="{017B9885-E8FA-4F33-AE36-E6FE602D4F28}" destId="{FAA214A9-1384-4066-8D09-4D276A29B45B}" srcOrd="1" destOrd="0" presId="urn:microsoft.com/office/officeart/2005/8/layout/vList6"/>
    <dgm:cxn modelId="{4392BDBF-CD1D-4939-A03E-EAAD12537428}" type="presParOf" srcId="{E345D72B-1237-432C-8A4E-07CDC53F9FA9}" destId="{5C72D951-DEF9-42C3-AD77-201C1B0625E9}" srcOrd="3" destOrd="0" presId="urn:microsoft.com/office/officeart/2005/8/layout/vList6"/>
    <dgm:cxn modelId="{EA41D070-527E-4027-BD0D-3B533A9A6C20}" type="presParOf" srcId="{E345D72B-1237-432C-8A4E-07CDC53F9FA9}" destId="{EDC167AD-D64C-49D2-A177-B05C6E4D2B95}" srcOrd="4" destOrd="0" presId="urn:microsoft.com/office/officeart/2005/8/layout/vList6"/>
    <dgm:cxn modelId="{40291E9E-A6EA-4483-8A07-E9522626DE0B}" type="presParOf" srcId="{EDC167AD-D64C-49D2-A177-B05C6E4D2B95}" destId="{5233FD24-CF8F-4C83-9ADB-D5EF1EE631EC}" srcOrd="0" destOrd="0" presId="urn:microsoft.com/office/officeart/2005/8/layout/vList6"/>
    <dgm:cxn modelId="{E6A5C254-E02F-411B-BD77-68FD4B7B3DD3}" type="presParOf" srcId="{EDC167AD-D64C-49D2-A177-B05C6E4D2B95}" destId="{B54F2BBC-D09A-48EC-8CE3-EA166634FA0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04093D-DD24-4DFD-91AE-4BA44F5EF469}"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A5AA4BEA-9B72-449C-AF48-EF6DDC3E5E0F}">
      <dgm:prSet phldrT="[Text]"/>
      <dgm:spPr>
        <a:solidFill>
          <a:schemeClr val="accent2">
            <a:lumMod val="50000"/>
          </a:schemeClr>
        </a:solidFill>
      </dgm:spPr>
      <dgm:t>
        <a:bodyPr/>
        <a:lstStyle/>
        <a:p>
          <a:r>
            <a:rPr lang="en-US"/>
            <a:t>Ebdsv5-series</a:t>
          </a:r>
        </a:p>
      </dgm:t>
      <dgm:extLst>
        <a:ext uri="{E40237B7-FDA0-4F09-8148-C483321AD2D9}">
          <dgm14:cNvPr xmlns:dgm14="http://schemas.microsoft.com/office/drawing/2010/diagram" id="0" name="">
            <a:hlinkClick xmlns:r="http://schemas.openxmlformats.org/officeDocument/2006/relationships" r:id="rId1"/>
          </dgm14:cNvPr>
        </a:ext>
      </dgm:extLst>
    </dgm:pt>
    <dgm:pt modelId="{E8556B70-CE9A-4011-AF1D-50D596962FE6}" type="parTrans" cxnId="{EA369E24-5D40-4C60-BFD7-DEADE5C8ABA0}">
      <dgm:prSet/>
      <dgm:spPr/>
      <dgm:t>
        <a:bodyPr/>
        <a:lstStyle/>
        <a:p>
          <a:endParaRPr lang="en-US"/>
        </a:p>
      </dgm:t>
    </dgm:pt>
    <dgm:pt modelId="{90DEC4A2-DB95-473C-902F-E95050A31818}" type="sibTrans" cxnId="{EA369E24-5D40-4C60-BFD7-DEADE5C8ABA0}">
      <dgm:prSet/>
      <dgm:spPr/>
      <dgm:t>
        <a:bodyPr/>
        <a:lstStyle/>
        <a:p>
          <a:endParaRPr lang="en-US"/>
        </a:p>
      </dgm:t>
    </dgm:pt>
    <dgm:pt modelId="{A9518A07-1C1F-4EA5-A619-2776436FD5B2}">
      <dgm:prSet/>
      <dgm:spPr>
        <a:solidFill>
          <a:schemeClr val="bg1"/>
        </a:solidFill>
      </dgm:spPr>
      <dgm:t>
        <a:bodyPr/>
        <a:lstStyle/>
        <a:p>
          <a:r>
            <a:rPr lang="en-US"/>
            <a:t>M-series</a:t>
          </a:r>
        </a:p>
      </dgm:t>
      <dgm:extLst>
        <a:ext uri="{E40237B7-FDA0-4F09-8148-C483321AD2D9}">
          <dgm14:cNvPr xmlns:dgm14="http://schemas.microsoft.com/office/drawing/2010/diagram" id="0" name="">
            <a:hlinkClick xmlns:r="http://schemas.openxmlformats.org/officeDocument/2006/relationships" r:id="rId2"/>
          </dgm14:cNvPr>
        </a:ext>
      </dgm:extLst>
    </dgm:pt>
    <dgm:pt modelId="{8FB8CDE5-9FD5-4B43-815B-429B6AB351D0}" type="parTrans" cxnId="{4FEE175F-8E54-403E-A9EA-50CBA784C907}">
      <dgm:prSet/>
      <dgm:spPr/>
      <dgm:t>
        <a:bodyPr/>
        <a:lstStyle/>
        <a:p>
          <a:endParaRPr lang="en-US"/>
        </a:p>
      </dgm:t>
    </dgm:pt>
    <dgm:pt modelId="{760B186D-53B1-4378-BF21-4ED94F3210F8}" type="sibTrans" cxnId="{4FEE175F-8E54-403E-A9EA-50CBA784C907}">
      <dgm:prSet/>
      <dgm:spPr/>
      <dgm:t>
        <a:bodyPr/>
        <a:lstStyle/>
        <a:p>
          <a:endParaRPr lang="en-US"/>
        </a:p>
      </dgm:t>
    </dgm:pt>
    <dgm:pt modelId="{A7E72EFB-B28B-4E32-9643-2DD4752AB524}">
      <dgm:prSet phldrT="[Text]"/>
      <dgm:spPr>
        <a:solidFill>
          <a:schemeClr val="bg1">
            <a:alpha val="90000"/>
          </a:schemeClr>
        </a:solidFill>
        <a:ln>
          <a:solidFill>
            <a:schemeClr val="bg1">
              <a:alpha val="90000"/>
            </a:schemeClr>
          </a:solidFill>
        </a:ln>
      </dgm:spPr>
      <dgm:t>
        <a:bodyPr/>
        <a:lstStyle/>
        <a:p>
          <a:r>
            <a:rPr lang="en-US">
              <a:solidFill>
                <a:schemeClr val="bg1"/>
              </a:solidFill>
            </a:rPr>
            <a:t>Highest I/O throughput and memory available in Azure</a:t>
          </a:r>
        </a:p>
      </dgm:t>
    </dgm:pt>
    <dgm:pt modelId="{747BD438-5980-41A7-9D44-61C42A6221E7}" type="parTrans" cxnId="{0909F08E-2638-4E99-8F8D-2A6DB2A701F2}">
      <dgm:prSet/>
      <dgm:spPr/>
      <dgm:t>
        <a:bodyPr/>
        <a:lstStyle/>
        <a:p>
          <a:endParaRPr lang="en-US"/>
        </a:p>
      </dgm:t>
    </dgm:pt>
    <dgm:pt modelId="{94F7D90B-987B-43F0-A13D-7E760146A972}" type="sibTrans" cxnId="{0909F08E-2638-4E99-8F8D-2A6DB2A701F2}">
      <dgm:prSet/>
      <dgm:spPr/>
      <dgm:t>
        <a:bodyPr/>
        <a:lstStyle/>
        <a:p>
          <a:endParaRPr lang="en-US"/>
        </a:p>
      </dgm:t>
    </dgm:pt>
    <dgm:pt modelId="{245915C2-AC1F-445D-AFA6-A2DD7684ED73}">
      <dgm:prSet phldrT="[Text]"/>
      <dgm:spPr>
        <a:solidFill>
          <a:schemeClr val="bg1">
            <a:alpha val="90000"/>
          </a:schemeClr>
        </a:solidFill>
        <a:ln>
          <a:solidFill>
            <a:schemeClr val="bg1">
              <a:alpha val="90000"/>
            </a:schemeClr>
          </a:solidFill>
        </a:ln>
      </dgm:spPr>
      <dgm:t>
        <a:bodyPr/>
        <a:lstStyle/>
        <a:p>
          <a:r>
            <a:rPr lang="en-US">
              <a:solidFill>
                <a:schemeClr val="bg1"/>
              </a:solidFill>
            </a:rPr>
            <a:t>Great for mission critical OLTP and high-end data warehouse workloads</a:t>
          </a:r>
        </a:p>
      </dgm:t>
    </dgm:pt>
    <dgm:pt modelId="{AB07362D-C71E-4746-AC56-09258D45E63C}" type="parTrans" cxnId="{D27C3ABF-DF50-451C-9256-36ACA9A3622C}">
      <dgm:prSet/>
      <dgm:spPr/>
      <dgm:t>
        <a:bodyPr/>
        <a:lstStyle/>
        <a:p>
          <a:endParaRPr lang="en-US"/>
        </a:p>
      </dgm:t>
    </dgm:pt>
    <dgm:pt modelId="{A44DCB94-B19A-4A1B-9FE6-269953308858}" type="sibTrans" cxnId="{D27C3ABF-DF50-451C-9256-36ACA9A3622C}">
      <dgm:prSet/>
      <dgm:spPr/>
      <dgm:t>
        <a:bodyPr/>
        <a:lstStyle/>
        <a:p>
          <a:endParaRPr lang="en-US"/>
        </a:p>
      </dgm:t>
    </dgm:pt>
    <dgm:pt modelId="{2659673F-5B44-4DA9-8FFF-8DEAD4B53DEF}">
      <dgm:prSet phldrT="[Text]"/>
      <dgm:spPr>
        <a:solidFill>
          <a:schemeClr val="accent2">
            <a:lumMod val="40000"/>
            <a:lumOff val="60000"/>
            <a:alpha val="90000"/>
          </a:schemeClr>
        </a:solidFill>
      </dgm:spPr>
      <dgm:t>
        <a:bodyPr/>
        <a:lstStyle/>
        <a:p>
          <a:r>
            <a:rPr lang="en-US"/>
            <a:t>Highest remote I/O throughput available in Azure</a:t>
          </a:r>
        </a:p>
      </dgm:t>
    </dgm:pt>
    <dgm:pt modelId="{2E8103BE-26A4-48CA-A414-9A1EE4A0D870}" type="parTrans" cxnId="{435FD971-8CA4-491C-A2A3-FF2B9F6A5D84}">
      <dgm:prSet/>
      <dgm:spPr/>
      <dgm:t>
        <a:bodyPr/>
        <a:lstStyle/>
        <a:p>
          <a:endParaRPr lang="en-US"/>
        </a:p>
      </dgm:t>
    </dgm:pt>
    <dgm:pt modelId="{F62BD203-C5C8-41BE-90C7-92C05CF5A98E}" type="sibTrans" cxnId="{435FD971-8CA4-491C-A2A3-FF2B9F6A5D84}">
      <dgm:prSet/>
      <dgm:spPr/>
      <dgm:t>
        <a:bodyPr/>
        <a:lstStyle/>
        <a:p>
          <a:endParaRPr lang="en-US"/>
        </a:p>
      </dgm:t>
    </dgm:pt>
    <dgm:pt modelId="{00A8A7F4-BA3C-43FC-B220-BAAFF8020A55}">
      <dgm:prSet phldrT="[Text]"/>
      <dgm:spPr>
        <a:solidFill>
          <a:schemeClr val="bg1"/>
        </a:solidFill>
      </dgm:spPr>
      <dgm:t>
        <a:bodyPr/>
        <a:lstStyle/>
        <a:p>
          <a:r>
            <a:rPr lang="en-US" dirty="0"/>
            <a:t>DSv2-series 11-15</a:t>
          </a:r>
        </a:p>
      </dgm:t>
    </dgm:pt>
    <dgm:pt modelId="{BAB3400E-05C4-419C-B109-90EA63F0DCC7}" type="parTrans" cxnId="{3451B037-F762-4DA9-861D-B64ABD831506}">
      <dgm:prSet/>
      <dgm:spPr/>
      <dgm:t>
        <a:bodyPr/>
        <a:lstStyle/>
        <a:p>
          <a:endParaRPr lang="en-US"/>
        </a:p>
      </dgm:t>
    </dgm:pt>
    <dgm:pt modelId="{2978C1CC-DF0B-41D3-983C-03B7D786E908}" type="sibTrans" cxnId="{3451B037-F762-4DA9-861D-B64ABD831506}">
      <dgm:prSet/>
      <dgm:spPr/>
      <dgm:t>
        <a:bodyPr/>
        <a:lstStyle/>
        <a:p>
          <a:endParaRPr lang="en-US"/>
        </a:p>
      </dgm:t>
    </dgm:pt>
    <dgm:pt modelId="{FAF8E21E-CEF4-4C48-B24F-4B71654FFF9F}">
      <dgm:prSet phldrT="[Text]"/>
      <dgm:spPr>
        <a:solidFill>
          <a:schemeClr val="bg1">
            <a:alpha val="90000"/>
          </a:schemeClr>
        </a:solidFill>
        <a:ln>
          <a:solidFill>
            <a:schemeClr val="bg1">
              <a:alpha val="90000"/>
            </a:schemeClr>
          </a:solidFill>
        </a:ln>
      </dgm:spPr>
      <dgm:t>
        <a:bodyPr/>
        <a:lstStyle/>
        <a:p>
          <a:r>
            <a:rPr lang="en-US">
              <a:solidFill>
                <a:schemeClr val="bg1"/>
              </a:solidFill>
            </a:rPr>
            <a:t>Good entry level SQL Server virtual machine</a:t>
          </a:r>
        </a:p>
      </dgm:t>
    </dgm:pt>
    <dgm:pt modelId="{5621E95A-268C-4CCD-B74C-C3CE733EE1F7}" type="parTrans" cxnId="{EE63E484-E203-4ECB-B03D-583BAB4B630A}">
      <dgm:prSet/>
      <dgm:spPr/>
      <dgm:t>
        <a:bodyPr/>
        <a:lstStyle/>
        <a:p>
          <a:endParaRPr lang="en-US"/>
        </a:p>
      </dgm:t>
    </dgm:pt>
    <dgm:pt modelId="{A1D8B2DB-600A-454A-A823-D1F0F36D3F02}" type="sibTrans" cxnId="{EE63E484-E203-4ECB-B03D-583BAB4B630A}">
      <dgm:prSet/>
      <dgm:spPr/>
      <dgm:t>
        <a:bodyPr/>
        <a:lstStyle/>
        <a:p>
          <a:endParaRPr lang="en-US"/>
        </a:p>
      </dgm:t>
    </dgm:pt>
    <dgm:pt modelId="{E25E0F2E-5E10-4AAC-94C3-FDAF396F7F70}">
      <dgm:prSet phldrT="[Text]"/>
      <dgm:spPr>
        <a:solidFill>
          <a:schemeClr val="bg1">
            <a:alpha val="90000"/>
          </a:schemeClr>
        </a:solidFill>
        <a:ln>
          <a:solidFill>
            <a:schemeClr val="bg1">
              <a:alpha val="90000"/>
            </a:schemeClr>
          </a:solidFill>
        </a:ln>
      </dgm:spPr>
      <dgm:t>
        <a:bodyPr/>
        <a:lstStyle/>
        <a:p>
          <a:r>
            <a:rPr lang="en-US">
              <a:solidFill>
                <a:schemeClr val="bg1"/>
              </a:solidFill>
            </a:rPr>
            <a:t>Very expensive – start with Edsv4 first if possible</a:t>
          </a:r>
        </a:p>
      </dgm:t>
    </dgm:pt>
    <dgm:pt modelId="{3011BF32-F67E-45A3-B837-B1F9E720E26A}" type="parTrans" cxnId="{F1AC4F02-9179-41FB-9B02-33BB901D3219}">
      <dgm:prSet/>
      <dgm:spPr/>
      <dgm:t>
        <a:bodyPr/>
        <a:lstStyle/>
        <a:p>
          <a:endParaRPr lang="en-US"/>
        </a:p>
      </dgm:t>
    </dgm:pt>
    <dgm:pt modelId="{9C3DDF32-CE05-4D89-B3F1-B2D2E317A278}" type="sibTrans" cxnId="{F1AC4F02-9179-41FB-9B02-33BB901D3219}">
      <dgm:prSet/>
      <dgm:spPr/>
      <dgm:t>
        <a:bodyPr/>
        <a:lstStyle/>
        <a:p>
          <a:endParaRPr lang="en-US"/>
        </a:p>
      </dgm:t>
    </dgm:pt>
    <dgm:pt modelId="{F31C2C06-FA99-49D8-B01B-335FB4C3C03E}">
      <dgm:prSet/>
      <dgm:spPr/>
      <dgm:t>
        <a:bodyPr/>
        <a:lstStyle/>
        <a:p>
          <a:r>
            <a:rPr lang="en-US"/>
            <a:t>Large local drives with high local/cached throughput</a:t>
          </a:r>
        </a:p>
      </dgm:t>
    </dgm:pt>
    <dgm:pt modelId="{95B9E339-1D73-4A3E-98B3-7E484CAFC269}" type="parTrans" cxnId="{6377D726-DA59-4350-BED2-D554C10BAD0A}">
      <dgm:prSet/>
      <dgm:spPr/>
      <dgm:t>
        <a:bodyPr/>
        <a:lstStyle/>
        <a:p>
          <a:endParaRPr lang="en-US"/>
        </a:p>
      </dgm:t>
    </dgm:pt>
    <dgm:pt modelId="{F587EEEB-3EFF-46B0-A70B-3AA2C87192D8}" type="sibTrans" cxnId="{6377D726-DA59-4350-BED2-D554C10BAD0A}">
      <dgm:prSet/>
      <dgm:spPr/>
      <dgm:t>
        <a:bodyPr/>
        <a:lstStyle/>
        <a:p>
          <a:endParaRPr lang="en-US"/>
        </a:p>
      </dgm:t>
    </dgm:pt>
    <dgm:pt modelId="{2B6B23B2-515F-478F-B5A1-120CDA5CB42D}">
      <dgm:prSet/>
      <dgm:spPr/>
      <dgm:t>
        <a:bodyPr/>
        <a:lstStyle/>
        <a:p>
          <a:r>
            <a:rPr lang="en-US" b="1"/>
            <a:t>Offers the best price-performance for SQL Server workloads</a:t>
          </a:r>
        </a:p>
      </dgm:t>
    </dgm:pt>
    <dgm:pt modelId="{A12F982E-511E-400A-9B9B-739D93ED25E3}" type="parTrans" cxnId="{DA97B7ED-2F37-4A9D-AB5D-09974A579962}">
      <dgm:prSet/>
      <dgm:spPr/>
      <dgm:t>
        <a:bodyPr/>
        <a:lstStyle/>
        <a:p>
          <a:endParaRPr lang="en-US"/>
        </a:p>
      </dgm:t>
    </dgm:pt>
    <dgm:pt modelId="{C6D8D221-CDBD-4EBC-840D-87BD391A7A51}" type="sibTrans" cxnId="{DA97B7ED-2F37-4A9D-AB5D-09974A579962}">
      <dgm:prSet/>
      <dgm:spPr/>
      <dgm:t>
        <a:bodyPr/>
        <a:lstStyle/>
        <a:p>
          <a:endParaRPr lang="en-US"/>
        </a:p>
      </dgm:t>
    </dgm:pt>
    <dgm:pt modelId="{E345D72B-1237-432C-8A4E-07CDC53F9FA9}" type="pres">
      <dgm:prSet presAssocID="{A504093D-DD24-4DFD-91AE-4BA44F5EF469}" presName="Name0" presStyleCnt="0">
        <dgm:presLayoutVars>
          <dgm:dir/>
          <dgm:animLvl val="lvl"/>
          <dgm:resizeHandles/>
        </dgm:presLayoutVars>
      </dgm:prSet>
      <dgm:spPr/>
    </dgm:pt>
    <dgm:pt modelId="{1C9668AB-E6F3-4A06-BCCF-BA0795BB0569}" type="pres">
      <dgm:prSet presAssocID="{A5AA4BEA-9B72-449C-AF48-EF6DDC3E5E0F}" presName="linNode" presStyleCnt="0"/>
      <dgm:spPr/>
    </dgm:pt>
    <dgm:pt modelId="{D3C94CE6-936B-4EB2-B962-303F21647C80}" type="pres">
      <dgm:prSet presAssocID="{A5AA4BEA-9B72-449C-AF48-EF6DDC3E5E0F}" presName="parentShp" presStyleLbl="node1" presStyleIdx="0" presStyleCnt="3">
        <dgm:presLayoutVars>
          <dgm:bulletEnabled val="1"/>
        </dgm:presLayoutVars>
      </dgm:prSet>
      <dgm:spPr/>
    </dgm:pt>
    <dgm:pt modelId="{3D3AE705-2BDE-4E3D-A0E5-E5D7436B121C}" type="pres">
      <dgm:prSet presAssocID="{A5AA4BEA-9B72-449C-AF48-EF6DDC3E5E0F}" presName="childShp" presStyleLbl="bgAccFollowNode1" presStyleIdx="0" presStyleCnt="3">
        <dgm:presLayoutVars>
          <dgm:bulletEnabled val="1"/>
        </dgm:presLayoutVars>
      </dgm:prSet>
      <dgm:spPr/>
    </dgm:pt>
    <dgm:pt modelId="{2416AFE1-29E0-498E-82D2-A76FB0C83FD5}" type="pres">
      <dgm:prSet presAssocID="{90DEC4A2-DB95-473C-902F-E95050A31818}" presName="spacing" presStyleCnt="0"/>
      <dgm:spPr/>
    </dgm:pt>
    <dgm:pt modelId="{017B9885-E8FA-4F33-AE36-E6FE602D4F28}" type="pres">
      <dgm:prSet presAssocID="{A9518A07-1C1F-4EA5-A619-2776436FD5B2}" presName="linNode" presStyleCnt="0"/>
      <dgm:spPr/>
    </dgm:pt>
    <dgm:pt modelId="{E2699279-901C-4DF7-A392-3871F69C7714}" type="pres">
      <dgm:prSet presAssocID="{A9518A07-1C1F-4EA5-A619-2776436FD5B2}" presName="parentShp" presStyleLbl="node1" presStyleIdx="1" presStyleCnt="3">
        <dgm:presLayoutVars>
          <dgm:bulletEnabled val="1"/>
        </dgm:presLayoutVars>
      </dgm:prSet>
      <dgm:spPr/>
    </dgm:pt>
    <dgm:pt modelId="{FAA214A9-1384-4066-8D09-4D276A29B45B}" type="pres">
      <dgm:prSet presAssocID="{A9518A07-1C1F-4EA5-A619-2776436FD5B2}" presName="childShp" presStyleLbl="bgAccFollowNode1" presStyleIdx="1" presStyleCnt="3">
        <dgm:presLayoutVars>
          <dgm:bulletEnabled val="1"/>
        </dgm:presLayoutVars>
      </dgm:prSet>
      <dgm:spPr/>
    </dgm:pt>
    <dgm:pt modelId="{5C72D951-DEF9-42C3-AD77-201C1B0625E9}" type="pres">
      <dgm:prSet presAssocID="{760B186D-53B1-4378-BF21-4ED94F3210F8}" presName="spacing" presStyleCnt="0"/>
      <dgm:spPr/>
    </dgm:pt>
    <dgm:pt modelId="{EDC167AD-D64C-49D2-A177-B05C6E4D2B95}" type="pres">
      <dgm:prSet presAssocID="{00A8A7F4-BA3C-43FC-B220-BAAFF8020A55}" presName="linNode" presStyleCnt="0"/>
      <dgm:spPr/>
    </dgm:pt>
    <dgm:pt modelId="{5233FD24-CF8F-4C83-9ADB-D5EF1EE631EC}" type="pres">
      <dgm:prSet presAssocID="{00A8A7F4-BA3C-43FC-B220-BAAFF8020A55}" presName="parentShp" presStyleLbl="node1" presStyleIdx="2" presStyleCnt="3">
        <dgm:presLayoutVars>
          <dgm:bulletEnabled val="1"/>
        </dgm:presLayoutVars>
      </dgm:prSet>
      <dgm:spPr/>
    </dgm:pt>
    <dgm:pt modelId="{B54F2BBC-D09A-48EC-8CE3-EA166634FA08}" type="pres">
      <dgm:prSet presAssocID="{00A8A7F4-BA3C-43FC-B220-BAAFF8020A55}" presName="childShp" presStyleLbl="bgAccFollowNode1" presStyleIdx="2" presStyleCnt="3">
        <dgm:presLayoutVars>
          <dgm:bulletEnabled val="1"/>
        </dgm:presLayoutVars>
      </dgm:prSet>
      <dgm:spPr/>
    </dgm:pt>
  </dgm:ptLst>
  <dgm:cxnLst>
    <dgm:cxn modelId="{F1AC4F02-9179-41FB-9B02-33BB901D3219}" srcId="{A9518A07-1C1F-4EA5-A619-2776436FD5B2}" destId="{E25E0F2E-5E10-4AAC-94C3-FDAF396F7F70}" srcOrd="2" destOrd="0" parTransId="{3011BF32-F67E-45A3-B837-B1F9E720E26A}" sibTransId="{9C3DDF32-CE05-4D89-B3F1-B2D2E317A278}"/>
    <dgm:cxn modelId="{7FE7E711-6625-42FD-8A2C-7BC6C1E3CEE7}" type="presOf" srcId="{00A8A7F4-BA3C-43FC-B220-BAAFF8020A55}" destId="{5233FD24-CF8F-4C83-9ADB-D5EF1EE631EC}" srcOrd="0" destOrd="0" presId="urn:microsoft.com/office/officeart/2005/8/layout/vList6"/>
    <dgm:cxn modelId="{8E34FD16-413E-42D8-8008-0D7F8AEEC1A1}" type="presOf" srcId="{2B6B23B2-515F-478F-B5A1-120CDA5CB42D}" destId="{3D3AE705-2BDE-4E3D-A0E5-E5D7436B121C}" srcOrd="0" destOrd="2" presId="urn:microsoft.com/office/officeart/2005/8/layout/vList6"/>
    <dgm:cxn modelId="{EA369E24-5D40-4C60-BFD7-DEADE5C8ABA0}" srcId="{A504093D-DD24-4DFD-91AE-4BA44F5EF469}" destId="{A5AA4BEA-9B72-449C-AF48-EF6DDC3E5E0F}" srcOrd="0" destOrd="0" parTransId="{E8556B70-CE9A-4011-AF1D-50D596962FE6}" sibTransId="{90DEC4A2-DB95-473C-902F-E95050A31818}"/>
    <dgm:cxn modelId="{6377D726-DA59-4350-BED2-D554C10BAD0A}" srcId="{A5AA4BEA-9B72-449C-AF48-EF6DDC3E5E0F}" destId="{F31C2C06-FA99-49D8-B01B-335FB4C3C03E}" srcOrd="1" destOrd="0" parTransId="{95B9E339-1D73-4A3E-98B3-7E484CAFC269}" sibTransId="{F587EEEB-3EFF-46B0-A70B-3AA2C87192D8}"/>
    <dgm:cxn modelId="{3451B037-F762-4DA9-861D-B64ABD831506}" srcId="{A504093D-DD24-4DFD-91AE-4BA44F5EF469}" destId="{00A8A7F4-BA3C-43FC-B220-BAAFF8020A55}" srcOrd="2" destOrd="0" parTransId="{BAB3400E-05C4-419C-B109-90EA63F0DCC7}" sibTransId="{2978C1CC-DF0B-41D3-983C-03B7D786E908}"/>
    <dgm:cxn modelId="{55CB9840-3D27-42F3-8D2E-B5AD6DC5EFBB}" type="presOf" srcId="{FAF8E21E-CEF4-4C48-B24F-4B71654FFF9F}" destId="{B54F2BBC-D09A-48EC-8CE3-EA166634FA08}" srcOrd="0" destOrd="0" presId="urn:microsoft.com/office/officeart/2005/8/layout/vList6"/>
    <dgm:cxn modelId="{CAE83F5D-FA86-4E08-A431-A1E79A7E3CDA}" type="presOf" srcId="{A9518A07-1C1F-4EA5-A619-2776436FD5B2}" destId="{E2699279-901C-4DF7-A392-3871F69C7714}" srcOrd="0" destOrd="0" presId="urn:microsoft.com/office/officeart/2005/8/layout/vList6"/>
    <dgm:cxn modelId="{4FEE175F-8E54-403E-A9EA-50CBA784C907}" srcId="{A504093D-DD24-4DFD-91AE-4BA44F5EF469}" destId="{A9518A07-1C1F-4EA5-A619-2776436FD5B2}" srcOrd="1" destOrd="0" parTransId="{8FB8CDE5-9FD5-4B43-815B-429B6AB351D0}" sibTransId="{760B186D-53B1-4378-BF21-4ED94F3210F8}"/>
    <dgm:cxn modelId="{E21A3069-27AC-4A36-9CE1-3FFF482FB8F0}" type="presOf" srcId="{E25E0F2E-5E10-4AAC-94C3-FDAF396F7F70}" destId="{FAA214A9-1384-4066-8D09-4D276A29B45B}" srcOrd="0" destOrd="2" presId="urn:microsoft.com/office/officeart/2005/8/layout/vList6"/>
    <dgm:cxn modelId="{435FD971-8CA4-491C-A2A3-FF2B9F6A5D84}" srcId="{A5AA4BEA-9B72-449C-AF48-EF6DDC3E5E0F}" destId="{2659673F-5B44-4DA9-8FFF-8DEAD4B53DEF}" srcOrd="0" destOrd="0" parTransId="{2E8103BE-26A4-48CA-A414-9A1EE4A0D870}" sibTransId="{F62BD203-C5C8-41BE-90C7-92C05CF5A98E}"/>
    <dgm:cxn modelId="{EE63E484-E203-4ECB-B03D-583BAB4B630A}" srcId="{00A8A7F4-BA3C-43FC-B220-BAAFF8020A55}" destId="{FAF8E21E-CEF4-4C48-B24F-4B71654FFF9F}" srcOrd="0" destOrd="0" parTransId="{5621E95A-268C-4CCD-B74C-C3CE733EE1F7}" sibTransId="{A1D8B2DB-600A-454A-A823-D1F0F36D3F02}"/>
    <dgm:cxn modelId="{0909F08E-2638-4E99-8F8D-2A6DB2A701F2}" srcId="{A9518A07-1C1F-4EA5-A619-2776436FD5B2}" destId="{A7E72EFB-B28B-4E32-9643-2DD4752AB524}" srcOrd="0" destOrd="0" parTransId="{747BD438-5980-41A7-9D44-61C42A6221E7}" sibTransId="{94F7D90B-987B-43F0-A13D-7E760146A972}"/>
    <dgm:cxn modelId="{9CE9DEA8-C13B-4564-B078-E317F86B3B9A}" type="presOf" srcId="{245915C2-AC1F-445D-AFA6-A2DD7684ED73}" destId="{FAA214A9-1384-4066-8D09-4D276A29B45B}" srcOrd="0" destOrd="1" presId="urn:microsoft.com/office/officeart/2005/8/layout/vList6"/>
    <dgm:cxn modelId="{D27C3ABF-DF50-451C-9256-36ACA9A3622C}" srcId="{A9518A07-1C1F-4EA5-A619-2776436FD5B2}" destId="{245915C2-AC1F-445D-AFA6-A2DD7684ED73}" srcOrd="1" destOrd="0" parTransId="{AB07362D-C71E-4746-AC56-09258D45E63C}" sibTransId="{A44DCB94-B19A-4A1B-9FE6-269953308858}"/>
    <dgm:cxn modelId="{008E5DC5-CDFA-4AD0-B4C2-B873D5FBF140}" type="presOf" srcId="{2659673F-5B44-4DA9-8FFF-8DEAD4B53DEF}" destId="{3D3AE705-2BDE-4E3D-A0E5-E5D7436B121C}" srcOrd="0" destOrd="0" presId="urn:microsoft.com/office/officeart/2005/8/layout/vList6"/>
    <dgm:cxn modelId="{8336F9C6-9F87-48ED-BC05-39A58628AEC5}" type="presOf" srcId="{A7E72EFB-B28B-4E32-9643-2DD4752AB524}" destId="{FAA214A9-1384-4066-8D09-4D276A29B45B}" srcOrd="0" destOrd="0" presId="urn:microsoft.com/office/officeart/2005/8/layout/vList6"/>
    <dgm:cxn modelId="{05B78AC8-E83A-41C4-A82A-9404A669D98A}" type="presOf" srcId="{A5AA4BEA-9B72-449C-AF48-EF6DDC3E5E0F}" destId="{D3C94CE6-936B-4EB2-B962-303F21647C80}" srcOrd="0" destOrd="0" presId="urn:microsoft.com/office/officeart/2005/8/layout/vList6"/>
    <dgm:cxn modelId="{44A7AED2-DA21-43DF-99B2-0C161F0E7B16}" type="presOf" srcId="{F31C2C06-FA99-49D8-B01B-335FB4C3C03E}" destId="{3D3AE705-2BDE-4E3D-A0E5-E5D7436B121C}" srcOrd="0" destOrd="1" presId="urn:microsoft.com/office/officeart/2005/8/layout/vList6"/>
    <dgm:cxn modelId="{F47C4FE0-B846-4038-A8D5-84A04FD6BDE2}" type="presOf" srcId="{A504093D-DD24-4DFD-91AE-4BA44F5EF469}" destId="{E345D72B-1237-432C-8A4E-07CDC53F9FA9}" srcOrd="0" destOrd="0" presId="urn:microsoft.com/office/officeart/2005/8/layout/vList6"/>
    <dgm:cxn modelId="{DA97B7ED-2F37-4A9D-AB5D-09974A579962}" srcId="{A5AA4BEA-9B72-449C-AF48-EF6DDC3E5E0F}" destId="{2B6B23B2-515F-478F-B5A1-120CDA5CB42D}" srcOrd="2" destOrd="0" parTransId="{A12F982E-511E-400A-9B9B-739D93ED25E3}" sibTransId="{C6D8D221-CDBD-4EBC-840D-87BD391A7A51}"/>
    <dgm:cxn modelId="{0EEA18CC-310C-4565-883B-0F6DAD03266B}" type="presParOf" srcId="{E345D72B-1237-432C-8A4E-07CDC53F9FA9}" destId="{1C9668AB-E6F3-4A06-BCCF-BA0795BB0569}" srcOrd="0" destOrd="0" presId="urn:microsoft.com/office/officeart/2005/8/layout/vList6"/>
    <dgm:cxn modelId="{400D9079-77BE-43EE-836B-2DAE90293839}" type="presParOf" srcId="{1C9668AB-E6F3-4A06-BCCF-BA0795BB0569}" destId="{D3C94CE6-936B-4EB2-B962-303F21647C80}" srcOrd="0" destOrd="0" presId="urn:microsoft.com/office/officeart/2005/8/layout/vList6"/>
    <dgm:cxn modelId="{EE2403EC-7CA9-42A4-8A11-6A240DB8E244}" type="presParOf" srcId="{1C9668AB-E6F3-4A06-BCCF-BA0795BB0569}" destId="{3D3AE705-2BDE-4E3D-A0E5-E5D7436B121C}" srcOrd="1" destOrd="0" presId="urn:microsoft.com/office/officeart/2005/8/layout/vList6"/>
    <dgm:cxn modelId="{7D9811D3-9B98-4968-92C5-51089D9DA97E}" type="presParOf" srcId="{E345D72B-1237-432C-8A4E-07CDC53F9FA9}" destId="{2416AFE1-29E0-498E-82D2-A76FB0C83FD5}" srcOrd="1" destOrd="0" presId="urn:microsoft.com/office/officeart/2005/8/layout/vList6"/>
    <dgm:cxn modelId="{77E6143E-DFA9-40C0-B822-F21F533DFA6C}" type="presParOf" srcId="{E345D72B-1237-432C-8A4E-07CDC53F9FA9}" destId="{017B9885-E8FA-4F33-AE36-E6FE602D4F28}" srcOrd="2" destOrd="0" presId="urn:microsoft.com/office/officeart/2005/8/layout/vList6"/>
    <dgm:cxn modelId="{AF6A4E95-A763-44CE-8FAA-670224D8EF1D}" type="presParOf" srcId="{017B9885-E8FA-4F33-AE36-E6FE602D4F28}" destId="{E2699279-901C-4DF7-A392-3871F69C7714}" srcOrd="0" destOrd="0" presId="urn:microsoft.com/office/officeart/2005/8/layout/vList6"/>
    <dgm:cxn modelId="{FB07528E-B811-45BD-A49E-0CF2024E39C8}" type="presParOf" srcId="{017B9885-E8FA-4F33-AE36-E6FE602D4F28}" destId="{FAA214A9-1384-4066-8D09-4D276A29B45B}" srcOrd="1" destOrd="0" presId="urn:microsoft.com/office/officeart/2005/8/layout/vList6"/>
    <dgm:cxn modelId="{4392BDBF-CD1D-4939-A03E-EAAD12537428}" type="presParOf" srcId="{E345D72B-1237-432C-8A4E-07CDC53F9FA9}" destId="{5C72D951-DEF9-42C3-AD77-201C1B0625E9}" srcOrd="3" destOrd="0" presId="urn:microsoft.com/office/officeart/2005/8/layout/vList6"/>
    <dgm:cxn modelId="{EA41D070-527E-4027-BD0D-3B533A9A6C20}" type="presParOf" srcId="{E345D72B-1237-432C-8A4E-07CDC53F9FA9}" destId="{EDC167AD-D64C-49D2-A177-B05C6E4D2B95}" srcOrd="4" destOrd="0" presId="urn:microsoft.com/office/officeart/2005/8/layout/vList6"/>
    <dgm:cxn modelId="{40291E9E-A6EA-4483-8A07-E9522626DE0B}" type="presParOf" srcId="{EDC167AD-D64C-49D2-A177-B05C6E4D2B95}" destId="{5233FD24-CF8F-4C83-9ADB-D5EF1EE631EC}" srcOrd="0" destOrd="0" presId="urn:microsoft.com/office/officeart/2005/8/layout/vList6"/>
    <dgm:cxn modelId="{E6A5C254-E02F-411B-BD77-68FD4B7B3DD3}" type="presParOf" srcId="{EDC167AD-D64C-49D2-A177-B05C6E4D2B95}" destId="{B54F2BBC-D09A-48EC-8CE3-EA166634FA0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B74ED-BE16-40CC-A802-DB3E325F422D}"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7EB16B19-6911-46D2-9FDC-929DC25D2C4D}">
      <dgm:prSet phldrT="[Text]" phldr="0"/>
      <dgm:spPr>
        <a:solidFill>
          <a:schemeClr val="accent2">
            <a:lumMod val="50000"/>
          </a:schemeClr>
        </a:solidFill>
      </dgm:spPr>
      <dgm:t>
        <a:bodyPr/>
        <a:lstStyle/>
        <a:p>
          <a:r>
            <a:rPr lang="en-US"/>
            <a:t>Metrics that help diagnose disk I/O capping</a:t>
          </a:r>
        </a:p>
      </dgm:t>
    </dgm:pt>
    <dgm:pt modelId="{1A01AD55-5632-41AE-93EB-8E6D11343271}" type="parTrans" cxnId="{11ABFE56-CA96-4E94-835D-3CBE1261A6D8}">
      <dgm:prSet/>
      <dgm:spPr/>
      <dgm:t>
        <a:bodyPr/>
        <a:lstStyle/>
        <a:p>
          <a:endParaRPr lang="en-US"/>
        </a:p>
      </dgm:t>
    </dgm:pt>
    <dgm:pt modelId="{402ACE82-AC9E-442E-A3E7-2DFF51C01188}" type="sibTrans" cxnId="{11ABFE56-CA96-4E94-835D-3CBE1261A6D8}">
      <dgm:prSet/>
      <dgm:spPr/>
      <dgm:t>
        <a:bodyPr/>
        <a:lstStyle/>
        <a:p>
          <a:endParaRPr lang="en-US"/>
        </a:p>
      </dgm:t>
    </dgm:pt>
    <dgm:pt modelId="{93E9CE25-0467-4F65-BCB5-D7499E50DCFA}">
      <dgm:prSet phldrT="[Text]"/>
      <dgm:spPr>
        <a:solidFill>
          <a:schemeClr val="accent2">
            <a:lumMod val="20000"/>
            <a:lumOff val="80000"/>
            <a:alpha val="90000"/>
          </a:schemeClr>
        </a:solidFill>
      </dgm:spPr>
      <dgm:t>
        <a:bodyPr/>
        <a:lstStyle/>
        <a:p>
          <a:r>
            <a:rPr lang="en-US"/>
            <a:t>Data Disk IOPS Consumed Percentage</a:t>
          </a:r>
        </a:p>
      </dgm:t>
    </dgm:pt>
    <dgm:pt modelId="{4DDD0931-9FBD-4A6A-9DAD-B7332EC17D68}" type="parTrans" cxnId="{8E081BED-7287-44E2-AE72-28B88BFB4A7D}">
      <dgm:prSet/>
      <dgm:spPr/>
      <dgm:t>
        <a:bodyPr/>
        <a:lstStyle/>
        <a:p>
          <a:endParaRPr lang="en-US"/>
        </a:p>
      </dgm:t>
    </dgm:pt>
    <dgm:pt modelId="{E4D303A9-F075-4F2F-8318-D6053B390851}" type="sibTrans" cxnId="{8E081BED-7287-44E2-AE72-28B88BFB4A7D}">
      <dgm:prSet/>
      <dgm:spPr/>
      <dgm:t>
        <a:bodyPr/>
        <a:lstStyle/>
        <a:p>
          <a:endParaRPr lang="en-US"/>
        </a:p>
      </dgm:t>
    </dgm:pt>
    <dgm:pt modelId="{48512633-4738-4987-A290-BDBB507DB8C6}">
      <dgm:prSet phldrT="[Text]"/>
      <dgm:spPr>
        <a:solidFill>
          <a:schemeClr val="accent2">
            <a:lumMod val="20000"/>
            <a:lumOff val="80000"/>
            <a:alpha val="90000"/>
          </a:schemeClr>
        </a:solidFill>
      </dgm:spPr>
      <dgm:t>
        <a:bodyPr/>
        <a:lstStyle/>
        <a:p>
          <a:r>
            <a:rPr lang="en-US"/>
            <a:t>Data Disk Bandwidth Consumed Percentage</a:t>
          </a:r>
        </a:p>
      </dgm:t>
    </dgm:pt>
    <dgm:pt modelId="{AAE7D101-DA80-4830-BE85-31E597770458}" type="parTrans" cxnId="{9E5E16BA-06F3-41B4-8A12-57252A43195A}">
      <dgm:prSet/>
      <dgm:spPr/>
      <dgm:t>
        <a:bodyPr/>
        <a:lstStyle/>
        <a:p>
          <a:endParaRPr lang="en-US"/>
        </a:p>
      </dgm:t>
    </dgm:pt>
    <dgm:pt modelId="{24FE3EA7-2524-4AE3-B5C7-A44B4B1C5FAE}" type="sibTrans" cxnId="{9E5E16BA-06F3-41B4-8A12-57252A43195A}">
      <dgm:prSet/>
      <dgm:spPr/>
      <dgm:t>
        <a:bodyPr/>
        <a:lstStyle/>
        <a:p>
          <a:endParaRPr lang="en-US"/>
        </a:p>
      </dgm:t>
    </dgm:pt>
    <dgm:pt modelId="{1EAFFB5F-7EA2-479F-B742-D436DF345FA2}">
      <dgm:prSet phldrT="[Text]" phldr="0"/>
      <dgm:spPr/>
      <dgm:t>
        <a:bodyPr/>
        <a:lstStyle/>
        <a:p>
          <a:r>
            <a:rPr lang="en-US"/>
            <a:t>Metrics that help diagnose VM I/O capping</a:t>
          </a:r>
        </a:p>
      </dgm:t>
    </dgm:pt>
    <dgm:pt modelId="{17074CAA-67BE-4873-AB7B-20D6D776D1EC}" type="parTrans" cxnId="{E32B4295-7D35-4868-B532-2EBE94B45304}">
      <dgm:prSet/>
      <dgm:spPr/>
      <dgm:t>
        <a:bodyPr/>
        <a:lstStyle/>
        <a:p>
          <a:endParaRPr lang="en-US"/>
        </a:p>
      </dgm:t>
    </dgm:pt>
    <dgm:pt modelId="{43EF757A-D5C6-4048-96A7-95B4BFC21C17}" type="sibTrans" cxnId="{E32B4295-7D35-4868-B532-2EBE94B45304}">
      <dgm:prSet/>
      <dgm:spPr/>
      <dgm:t>
        <a:bodyPr/>
        <a:lstStyle/>
        <a:p>
          <a:endParaRPr lang="en-US"/>
        </a:p>
      </dgm:t>
    </dgm:pt>
    <dgm:pt modelId="{96A35BD7-4A28-4533-9A7F-6CEE4A62DA44}">
      <dgm:prSet phldrT="[Text]"/>
      <dgm:spPr/>
      <dgm:t>
        <a:bodyPr/>
        <a:lstStyle/>
        <a:p>
          <a:r>
            <a:rPr lang="en-US"/>
            <a:t>VM Cached IOPS Consumed Percentage</a:t>
          </a:r>
        </a:p>
      </dgm:t>
    </dgm:pt>
    <dgm:pt modelId="{E6B98132-E46B-430F-91AA-D1FAEDDD7603}" type="parTrans" cxnId="{D1EAB0E7-C4CC-4DF7-A7AA-5E3918E17A29}">
      <dgm:prSet/>
      <dgm:spPr/>
      <dgm:t>
        <a:bodyPr/>
        <a:lstStyle/>
        <a:p>
          <a:endParaRPr lang="en-US"/>
        </a:p>
      </dgm:t>
    </dgm:pt>
    <dgm:pt modelId="{8010B618-416C-4D9A-A6E1-61757D8E660E}" type="sibTrans" cxnId="{D1EAB0E7-C4CC-4DF7-A7AA-5E3918E17A29}">
      <dgm:prSet/>
      <dgm:spPr/>
      <dgm:t>
        <a:bodyPr/>
        <a:lstStyle/>
        <a:p>
          <a:endParaRPr lang="en-US"/>
        </a:p>
      </dgm:t>
    </dgm:pt>
    <dgm:pt modelId="{E7BF237E-A304-4D6F-B916-41E1C362C3F5}">
      <dgm:prSet phldrT="[Text]"/>
      <dgm:spPr/>
      <dgm:t>
        <a:bodyPr/>
        <a:lstStyle/>
        <a:p>
          <a:r>
            <a:rPr lang="en-US"/>
            <a:t>VM Cached Bandwidth Consumed Percentage</a:t>
          </a:r>
        </a:p>
      </dgm:t>
    </dgm:pt>
    <dgm:pt modelId="{6FE4913C-9B71-45A8-815B-ADC02830086B}" type="parTrans" cxnId="{18EB1886-571B-4DC4-81F7-2BE860F71EDF}">
      <dgm:prSet/>
      <dgm:spPr/>
      <dgm:t>
        <a:bodyPr/>
        <a:lstStyle/>
        <a:p>
          <a:endParaRPr lang="en-US"/>
        </a:p>
      </dgm:t>
    </dgm:pt>
    <dgm:pt modelId="{F2B930D7-6D7E-4B17-95C2-083E2190DBA5}" type="sibTrans" cxnId="{18EB1886-571B-4DC4-81F7-2BE860F71EDF}">
      <dgm:prSet/>
      <dgm:spPr/>
      <dgm:t>
        <a:bodyPr/>
        <a:lstStyle/>
        <a:p>
          <a:endParaRPr lang="en-US"/>
        </a:p>
      </dgm:t>
    </dgm:pt>
    <dgm:pt modelId="{8B598A29-2A63-4731-9D78-FCD74F850F64}">
      <dgm:prSet phldrT="[Text]"/>
      <dgm:spPr/>
      <dgm:t>
        <a:bodyPr/>
        <a:lstStyle/>
        <a:p>
          <a:r>
            <a:rPr lang="en-US"/>
            <a:t>VM </a:t>
          </a:r>
          <a:r>
            <a:rPr lang="en-US" err="1"/>
            <a:t>uncached</a:t>
          </a:r>
          <a:r>
            <a:rPr lang="en-US"/>
            <a:t> IOPS Consumed Percentage</a:t>
          </a:r>
        </a:p>
      </dgm:t>
    </dgm:pt>
    <dgm:pt modelId="{5B2F8185-A3CB-404B-8649-1F516C5CF0A4}" type="parTrans" cxnId="{4D5DFE84-4D0A-4C7D-9D75-2E6A980ABC78}">
      <dgm:prSet/>
      <dgm:spPr/>
      <dgm:t>
        <a:bodyPr/>
        <a:lstStyle/>
        <a:p>
          <a:endParaRPr lang="en-US"/>
        </a:p>
      </dgm:t>
    </dgm:pt>
    <dgm:pt modelId="{DB797B8A-FE41-48F5-9F0B-FF4F94B175DB}" type="sibTrans" cxnId="{4D5DFE84-4D0A-4C7D-9D75-2E6A980ABC78}">
      <dgm:prSet/>
      <dgm:spPr/>
      <dgm:t>
        <a:bodyPr/>
        <a:lstStyle/>
        <a:p>
          <a:endParaRPr lang="en-US"/>
        </a:p>
      </dgm:t>
    </dgm:pt>
    <dgm:pt modelId="{4EAD2445-37D3-4810-A581-61919F09F4E8}">
      <dgm:prSet phldrT="[Text]"/>
      <dgm:spPr/>
      <dgm:t>
        <a:bodyPr/>
        <a:lstStyle/>
        <a:p>
          <a:r>
            <a:rPr lang="en-US"/>
            <a:t>VM </a:t>
          </a:r>
          <a:r>
            <a:rPr lang="en-US" err="1"/>
            <a:t>Uncached</a:t>
          </a:r>
          <a:r>
            <a:rPr lang="en-US"/>
            <a:t> Bandwidth Consumed Percentage</a:t>
          </a:r>
        </a:p>
      </dgm:t>
    </dgm:pt>
    <dgm:pt modelId="{1F5DB1D3-A83D-4B37-9947-34F514D8B2FB}" type="parTrans" cxnId="{D4FE6833-ABF8-4AE3-A0B2-F13C09906707}">
      <dgm:prSet/>
      <dgm:spPr/>
      <dgm:t>
        <a:bodyPr/>
        <a:lstStyle/>
        <a:p>
          <a:endParaRPr lang="en-US"/>
        </a:p>
      </dgm:t>
    </dgm:pt>
    <dgm:pt modelId="{35B5C595-D183-47BF-BE0D-64F0387F9138}" type="sibTrans" cxnId="{D4FE6833-ABF8-4AE3-A0B2-F13C09906707}">
      <dgm:prSet/>
      <dgm:spPr/>
      <dgm:t>
        <a:bodyPr/>
        <a:lstStyle/>
        <a:p>
          <a:endParaRPr lang="en-US"/>
        </a:p>
      </dgm:t>
    </dgm:pt>
    <dgm:pt modelId="{3F87732C-324E-498F-A884-A07EA9121CF0}" type="pres">
      <dgm:prSet presAssocID="{432B74ED-BE16-40CC-A802-DB3E325F422D}" presName="Name0" presStyleCnt="0">
        <dgm:presLayoutVars>
          <dgm:dir/>
          <dgm:animLvl val="lvl"/>
          <dgm:resizeHandles val="exact"/>
        </dgm:presLayoutVars>
      </dgm:prSet>
      <dgm:spPr/>
    </dgm:pt>
    <dgm:pt modelId="{A5169BCE-7FAE-42DC-8F0D-7AC53DA80D59}" type="pres">
      <dgm:prSet presAssocID="{7EB16B19-6911-46D2-9FDC-929DC25D2C4D}" presName="composite" presStyleCnt="0"/>
      <dgm:spPr/>
    </dgm:pt>
    <dgm:pt modelId="{2BB53393-2877-4028-A0C8-01CAD8E53F7D}" type="pres">
      <dgm:prSet presAssocID="{7EB16B19-6911-46D2-9FDC-929DC25D2C4D}" presName="parTx" presStyleLbl="alignNode1" presStyleIdx="0" presStyleCnt="2">
        <dgm:presLayoutVars>
          <dgm:chMax val="0"/>
          <dgm:chPref val="0"/>
          <dgm:bulletEnabled val="1"/>
        </dgm:presLayoutVars>
      </dgm:prSet>
      <dgm:spPr/>
    </dgm:pt>
    <dgm:pt modelId="{1F80912B-7023-4FF6-A28B-CA094CDA156E}" type="pres">
      <dgm:prSet presAssocID="{7EB16B19-6911-46D2-9FDC-929DC25D2C4D}" presName="desTx" presStyleLbl="alignAccFollowNode1" presStyleIdx="0" presStyleCnt="2">
        <dgm:presLayoutVars>
          <dgm:bulletEnabled val="1"/>
        </dgm:presLayoutVars>
      </dgm:prSet>
      <dgm:spPr/>
    </dgm:pt>
    <dgm:pt modelId="{FD8123CA-BA30-429E-A6A8-B34D2736D80C}" type="pres">
      <dgm:prSet presAssocID="{402ACE82-AC9E-442E-A3E7-2DFF51C01188}" presName="space" presStyleCnt="0"/>
      <dgm:spPr/>
    </dgm:pt>
    <dgm:pt modelId="{7DFDE314-D9FD-4819-96E4-E544B3EF7DE3}" type="pres">
      <dgm:prSet presAssocID="{1EAFFB5F-7EA2-479F-B742-D436DF345FA2}" presName="composite" presStyleCnt="0"/>
      <dgm:spPr/>
    </dgm:pt>
    <dgm:pt modelId="{67F7EE95-BB0A-4DA1-8974-797B14008160}" type="pres">
      <dgm:prSet presAssocID="{1EAFFB5F-7EA2-479F-B742-D436DF345FA2}" presName="parTx" presStyleLbl="alignNode1" presStyleIdx="1" presStyleCnt="2">
        <dgm:presLayoutVars>
          <dgm:chMax val="0"/>
          <dgm:chPref val="0"/>
          <dgm:bulletEnabled val="1"/>
        </dgm:presLayoutVars>
      </dgm:prSet>
      <dgm:spPr/>
    </dgm:pt>
    <dgm:pt modelId="{2C6019CD-5741-495B-8BB7-658D2CD8C03A}" type="pres">
      <dgm:prSet presAssocID="{1EAFFB5F-7EA2-479F-B742-D436DF345FA2}" presName="desTx" presStyleLbl="alignAccFollowNode1" presStyleIdx="1" presStyleCnt="2">
        <dgm:presLayoutVars>
          <dgm:bulletEnabled val="1"/>
        </dgm:presLayoutVars>
      </dgm:prSet>
      <dgm:spPr/>
    </dgm:pt>
  </dgm:ptLst>
  <dgm:cxnLst>
    <dgm:cxn modelId="{65A2711A-CAE0-4B5E-BFA0-D62914C1B4C6}" type="presOf" srcId="{48512633-4738-4987-A290-BDBB507DB8C6}" destId="{1F80912B-7023-4FF6-A28B-CA094CDA156E}" srcOrd="0" destOrd="1" presId="urn:microsoft.com/office/officeart/2005/8/layout/hList1"/>
    <dgm:cxn modelId="{E31BB229-CBA1-4566-A2B3-092B9F87E1DF}" type="presOf" srcId="{1EAFFB5F-7EA2-479F-B742-D436DF345FA2}" destId="{67F7EE95-BB0A-4DA1-8974-797B14008160}" srcOrd="0" destOrd="0" presId="urn:microsoft.com/office/officeart/2005/8/layout/hList1"/>
    <dgm:cxn modelId="{AD45B72A-8407-4269-B3F6-6A5FF4E7C942}" type="presOf" srcId="{93E9CE25-0467-4F65-BCB5-D7499E50DCFA}" destId="{1F80912B-7023-4FF6-A28B-CA094CDA156E}" srcOrd="0" destOrd="0" presId="urn:microsoft.com/office/officeart/2005/8/layout/hList1"/>
    <dgm:cxn modelId="{D4FE6833-ABF8-4AE3-A0B2-F13C09906707}" srcId="{1EAFFB5F-7EA2-479F-B742-D436DF345FA2}" destId="{4EAD2445-37D3-4810-A581-61919F09F4E8}" srcOrd="3" destOrd="0" parTransId="{1F5DB1D3-A83D-4B37-9947-34F514D8B2FB}" sibTransId="{35B5C595-D183-47BF-BE0D-64F0387F9138}"/>
    <dgm:cxn modelId="{2F38743C-904B-4A3F-AAFF-154746BCE517}" type="presOf" srcId="{432B74ED-BE16-40CC-A802-DB3E325F422D}" destId="{3F87732C-324E-498F-A884-A07EA9121CF0}" srcOrd="0" destOrd="0" presId="urn:microsoft.com/office/officeart/2005/8/layout/hList1"/>
    <dgm:cxn modelId="{0EFAE749-2CC5-457C-AD18-21A404A8F0ED}" type="presOf" srcId="{4EAD2445-37D3-4810-A581-61919F09F4E8}" destId="{2C6019CD-5741-495B-8BB7-658D2CD8C03A}" srcOrd="0" destOrd="3" presId="urn:microsoft.com/office/officeart/2005/8/layout/hList1"/>
    <dgm:cxn modelId="{82449E4D-C437-4608-B003-DD26562853FF}" type="presOf" srcId="{96A35BD7-4A28-4533-9A7F-6CEE4A62DA44}" destId="{2C6019CD-5741-495B-8BB7-658D2CD8C03A}" srcOrd="0" destOrd="0" presId="urn:microsoft.com/office/officeart/2005/8/layout/hList1"/>
    <dgm:cxn modelId="{11ABFE56-CA96-4E94-835D-3CBE1261A6D8}" srcId="{432B74ED-BE16-40CC-A802-DB3E325F422D}" destId="{7EB16B19-6911-46D2-9FDC-929DC25D2C4D}" srcOrd="0" destOrd="0" parTransId="{1A01AD55-5632-41AE-93EB-8E6D11343271}" sibTransId="{402ACE82-AC9E-442E-A3E7-2DFF51C01188}"/>
    <dgm:cxn modelId="{4D5DFE84-4D0A-4C7D-9D75-2E6A980ABC78}" srcId="{1EAFFB5F-7EA2-479F-B742-D436DF345FA2}" destId="{8B598A29-2A63-4731-9D78-FCD74F850F64}" srcOrd="2" destOrd="0" parTransId="{5B2F8185-A3CB-404B-8649-1F516C5CF0A4}" sibTransId="{DB797B8A-FE41-48F5-9F0B-FF4F94B175DB}"/>
    <dgm:cxn modelId="{18EB1886-571B-4DC4-81F7-2BE860F71EDF}" srcId="{1EAFFB5F-7EA2-479F-B742-D436DF345FA2}" destId="{E7BF237E-A304-4D6F-B916-41E1C362C3F5}" srcOrd="1" destOrd="0" parTransId="{6FE4913C-9B71-45A8-815B-ADC02830086B}" sibTransId="{F2B930D7-6D7E-4B17-95C2-083E2190DBA5}"/>
    <dgm:cxn modelId="{E32B4295-7D35-4868-B532-2EBE94B45304}" srcId="{432B74ED-BE16-40CC-A802-DB3E325F422D}" destId="{1EAFFB5F-7EA2-479F-B742-D436DF345FA2}" srcOrd="1" destOrd="0" parTransId="{17074CAA-67BE-4873-AB7B-20D6D776D1EC}" sibTransId="{43EF757A-D5C6-4048-96A7-95B4BFC21C17}"/>
    <dgm:cxn modelId="{A70E90AF-2D4F-4AF8-8E13-12B9BD75E962}" type="presOf" srcId="{E7BF237E-A304-4D6F-B916-41E1C362C3F5}" destId="{2C6019CD-5741-495B-8BB7-658D2CD8C03A}" srcOrd="0" destOrd="1" presId="urn:microsoft.com/office/officeart/2005/8/layout/hList1"/>
    <dgm:cxn modelId="{9E5E16BA-06F3-41B4-8A12-57252A43195A}" srcId="{7EB16B19-6911-46D2-9FDC-929DC25D2C4D}" destId="{48512633-4738-4987-A290-BDBB507DB8C6}" srcOrd="1" destOrd="0" parTransId="{AAE7D101-DA80-4830-BE85-31E597770458}" sibTransId="{24FE3EA7-2524-4AE3-B5C7-A44B4B1C5FAE}"/>
    <dgm:cxn modelId="{1CFFF1BE-B2BD-464D-BA6A-934762634A0B}" type="presOf" srcId="{8B598A29-2A63-4731-9D78-FCD74F850F64}" destId="{2C6019CD-5741-495B-8BB7-658D2CD8C03A}" srcOrd="0" destOrd="2" presId="urn:microsoft.com/office/officeart/2005/8/layout/hList1"/>
    <dgm:cxn modelId="{D1EAB0E7-C4CC-4DF7-A7AA-5E3918E17A29}" srcId="{1EAFFB5F-7EA2-479F-B742-D436DF345FA2}" destId="{96A35BD7-4A28-4533-9A7F-6CEE4A62DA44}" srcOrd="0" destOrd="0" parTransId="{E6B98132-E46B-430F-91AA-D1FAEDDD7603}" sibTransId="{8010B618-416C-4D9A-A6E1-61757D8E660E}"/>
    <dgm:cxn modelId="{8E081BED-7287-44E2-AE72-28B88BFB4A7D}" srcId="{7EB16B19-6911-46D2-9FDC-929DC25D2C4D}" destId="{93E9CE25-0467-4F65-BCB5-D7499E50DCFA}" srcOrd="0" destOrd="0" parTransId="{4DDD0931-9FBD-4A6A-9DAD-B7332EC17D68}" sibTransId="{E4D303A9-F075-4F2F-8318-D6053B390851}"/>
    <dgm:cxn modelId="{E6B967FF-026A-4F47-8EDF-3FFCD55F344D}" type="presOf" srcId="{7EB16B19-6911-46D2-9FDC-929DC25D2C4D}" destId="{2BB53393-2877-4028-A0C8-01CAD8E53F7D}" srcOrd="0" destOrd="0" presId="urn:microsoft.com/office/officeart/2005/8/layout/hList1"/>
    <dgm:cxn modelId="{9BA54816-122A-4FD8-9253-0EB986CA831A}" type="presParOf" srcId="{3F87732C-324E-498F-A884-A07EA9121CF0}" destId="{A5169BCE-7FAE-42DC-8F0D-7AC53DA80D59}" srcOrd="0" destOrd="0" presId="urn:microsoft.com/office/officeart/2005/8/layout/hList1"/>
    <dgm:cxn modelId="{BE9AF506-34BF-4685-96DC-D4371D9E0835}" type="presParOf" srcId="{A5169BCE-7FAE-42DC-8F0D-7AC53DA80D59}" destId="{2BB53393-2877-4028-A0C8-01CAD8E53F7D}" srcOrd="0" destOrd="0" presId="urn:microsoft.com/office/officeart/2005/8/layout/hList1"/>
    <dgm:cxn modelId="{A8C34F59-58EB-4B00-9DC2-B354A1F23232}" type="presParOf" srcId="{A5169BCE-7FAE-42DC-8F0D-7AC53DA80D59}" destId="{1F80912B-7023-4FF6-A28B-CA094CDA156E}" srcOrd="1" destOrd="0" presId="urn:microsoft.com/office/officeart/2005/8/layout/hList1"/>
    <dgm:cxn modelId="{FB7C4790-54BC-48EF-B23D-1D4D3827B430}" type="presParOf" srcId="{3F87732C-324E-498F-A884-A07EA9121CF0}" destId="{FD8123CA-BA30-429E-A6A8-B34D2736D80C}" srcOrd="1" destOrd="0" presId="urn:microsoft.com/office/officeart/2005/8/layout/hList1"/>
    <dgm:cxn modelId="{7D0023B9-32BF-484E-8789-A4EA252B6978}" type="presParOf" srcId="{3F87732C-324E-498F-A884-A07EA9121CF0}" destId="{7DFDE314-D9FD-4819-96E4-E544B3EF7DE3}" srcOrd="2" destOrd="0" presId="urn:microsoft.com/office/officeart/2005/8/layout/hList1"/>
    <dgm:cxn modelId="{80575A40-8F02-48D3-8959-25A0B9591D21}" type="presParOf" srcId="{7DFDE314-D9FD-4819-96E4-E544B3EF7DE3}" destId="{67F7EE95-BB0A-4DA1-8974-797B14008160}" srcOrd="0" destOrd="0" presId="urn:microsoft.com/office/officeart/2005/8/layout/hList1"/>
    <dgm:cxn modelId="{05376393-B3FB-4E27-A055-DD4DCCF95F62}" type="presParOf" srcId="{7DFDE314-D9FD-4819-96E4-E544B3EF7DE3}" destId="{2C6019CD-5741-495B-8BB7-658D2CD8C03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63A1D1-D127-437C-B0E3-217495B1546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EBC1B16-251D-48A4-8E38-EEA792B3651D}">
      <dgm:prSet phldrT="[Text]"/>
      <dgm:spPr/>
      <dgm:t>
        <a:bodyPr/>
        <a:lstStyle/>
        <a:p>
          <a:r>
            <a:rPr lang="en-US" dirty="0" err="1"/>
            <a:t>Opt</a:t>
          </a:r>
          <a:r>
            <a:rPr lang="en-US" dirty="0"/>
            <a:t> for Ebdsv5 + Premium SSD v2 unless you know your I/O requirements can be met by other sizes</a:t>
          </a:r>
        </a:p>
      </dgm:t>
    </dgm:pt>
    <dgm:pt modelId="{92C0DB21-BC57-4F35-8CE7-2CF86EF5E6FB}" type="parTrans" cxnId="{AB9EF55A-ADE8-47B1-BC17-641AA987B9CB}">
      <dgm:prSet/>
      <dgm:spPr/>
      <dgm:t>
        <a:bodyPr/>
        <a:lstStyle/>
        <a:p>
          <a:endParaRPr lang="en-US"/>
        </a:p>
      </dgm:t>
    </dgm:pt>
    <dgm:pt modelId="{94B3652F-BB9E-4E09-ABC9-4DB9BB45B853}" type="sibTrans" cxnId="{AB9EF55A-ADE8-47B1-BC17-641AA987B9CB}">
      <dgm:prSet/>
      <dgm:spPr/>
      <dgm:t>
        <a:bodyPr/>
        <a:lstStyle/>
        <a:p>
          <a:endParaRPr lang="en-US"/>
        </a:p>
      </dgm:t>
    </dgm:pt>
    <dgm:pt modelId="{349E3E39-5E52-40DA-B0AD-FF3DCEBA4E81}">
      <dgm:prSet phldrT="[Text]"/>
      <dgm:spPr/>
      <dgm:t>
        <a:bodyPr/>
        <a:lstStyle/>
        <a:p>
          <a:r>
            <a:rPr lang="en-US"/>
            <a:t>Set cache=none for high throughput workloads when using Ebdsv5 on Premium v1</a:t>
          </a:r>
        </a:p>
      </dgm:t>
    </dgm:pt>
    <dgm:pt modelId="{6B6E771E-7BA1-4CBD-8638-1F97D1D72713}" type="parTrans" cxnId="{1841D408-CC30-47EA-93CB-E4CAA4946684}">
      <dgm:prSet/>
      <dgm:spPr/>
      <dgm:t>
        <a:bodyPr/>
        <a:lstStyle/>
        <a:p>
          <a:endParaRPr lang="en-US"/>
        </a:p>
      </dgm:t>
    </dgm:pt>
    <dgm:pt modelId="{37A86E24-9CF3-4F67-9A41-A0A93E48FF44}" type="sibTrans" cxnId="{1841D408-CC30-47EA-93CB-E4CAA4946684}">
      <dgm:prSet/>
      <dgm:spPr/>
      <dgm:t>
        <a:bodyPr/>
        <a:lstStyle/>
        <a:p>
          <a:endParaRPr lang="en-US"/>
        </a:p>
      </dgm:t>
    </dgm:pt>
    <dgm:pt modelId="{69CD0164-DECE-436B-9DB6-5377C7B15A33}">
      <dgm:prSet phldrT="[Text]"/>
      <dgm:spPr/>
      <dgm:t>
        <a:bodyPr/>
        <a:lstStyle/>
        <a:p>
          <a:r>
            <a:rPr lang="en-US"/>
            <a:t>Use Premium v2 only with Ebdsv5 if possible</a:t>
          </a:r>
        </a:p>
      </dgm:t>
    </dgm:pt>
    <dgm:pt modelId="{102DCFE0-F42F-4556-862D-A09EE996F443}" type="parTrans" cxnId="{D4EC8CD3-E015-48F1-973D-D127B7D3F7AF}">
      <dgm:prSet/>
      <dgm:spPr/>
      <dgm:t>
        <a:bodyPr/>
        <a:lstStyle/>
        <a:p>
          <a:endParaRPr lang="en-US"/>
        </a:p>
      </dgm:t>
    </dgm:pt>
    <dgm:pt modelId="{A134F2C9-B1C6-4108-A7D5-669566EA0EDF}" type="sibTrans" cxnId="{D4EC8CD3-E015-48F1-973D-D127B7D3F7AF}">
      <dgm:prSet/>
      <dgm:spPr/>
      <dgm:t>
        <a:bodyPr/>
        <a:lstStyle/>
        <a:p>
          <a:endParaRPr lang="en-US"/>
        </a:p>
      </dgm:t>
    </dgm:pt>
    <dgm:pt modelId="{6A83746C-CE67-4667-873A-DF532A85C131}">
      <dgm:prSet phldrT="[Text]"/>
      <dgm:spPr/>
      <dgm:t>
        <a:bodyPr/>
        <a:lstStyle/>
        <a:p>
          <a:r>
            <a:rPr lang="en-US" err="1"/>
            <a:t>Uncached</a:t>
          </a:r>
          <a:r>
            <a:rPr lang="en-US"/>
            <a:t> throughput limits are higher than cached limits so analytical workloads may be hurt by caching</a:t>
          </a:r>
        </a:p>
      </dgm:t>
    </dgm:pt>
    <dgm:pt modelId="{4CBEAD6D-8A77-43B6-B42F-9624CB898AD2}" type="parTrans" cxnId="{D6759CA3-177A-46CC-A747-1BA053B212C3}">
      <dgm:prSet/>
      <dgm:spPr/>
      <dgm:t>
        <a:bodyPr/>
        <a:lstStyle/>
        <a:p>
          <a:endParaRPr lang="en-US"/>
        </a:p>
      </dgm:t>
    </dgm:pt>
    <dgm:pt modelId="{C036B80A-F53B-4F2E-8D41-328AA14AD894}" type="sibTrans" cxnId="{D6759CA3-177A-46CC-A747-1BA053B212C3}">
      <dgm:prSet/>
      <dgm:spPr/>
      <dgm:t>
        <a:bodyPr/>
        <a:lstStyle/>
        <a:p>
          <a:endParaRPr lang="en-US"/>
        </a:p>
      </dgm:t>
    </dgm:pt>
    <dgm:pt modelId="{B75B834B-25E0-4D9D-978D-698DCA4A2BF6}">
      <dgm:prSet phldrT="[Text]"/>
      <dgm:spPr/>
      <dgm:t>
        <a:bodyPr/>
        <a:lstStyle/>
        <a:p>
          <a:r>
            <a:rPr lang="en-US"/>
            <a:t>Cached IOPS are higher than </a:t>
          </a:r>
          <a:r>
            <a:rPr lang="en-US" err="1"/>
            <a:t>uncached</a:t>
          </a:r>
          <a:r>
            <a:rPr lang="en-US"/>
            <a:t> IOPS for most sizes so transactional workloads on Pv1 may benefit from caching, but need to test to verify</a:t>
          </a:r>
        </a:p>
      </dgm:t>
    </dgm:pt>
    <dgm:pt modelId="{4764960E-35BC-40B7-9E6F-F71BCF64B892}" type="parTrans" cxnId="{4072857D-136B-41CF-9F44-4C47D28F7E21}">
      <dgm:prSet/>
      <dgm:spPr/>
      <dgm:t>
        <a:bodyPr/>
        <a:lstStyle/>
        <a:p>
          <a:endParaRPr lang="en-US"/>
        </a:p>
      </dgm:t>
    </dgm:pt>
    <dgm:pt modelId="{E89F4C3D-34CB-4AA4-8649-A619C258FA73}" type="sibTrans" cxnId="{4072857D-136B-41CF-9F44-4C47D28F7E21}">
      <dgm:prSet/>
      <dgm:spPr/>
      <dgm:t>
        <a:bodyPr/>
        <a:lstStyle/>
        <a:p>
          <a:endParaRPr lang="en-US"/>
        </a:p>
      </dgm:t>
    </dgm:pt>
    <dgm:pt modelId="{CBA9CF6C-C7AF-4267-8133-F649CE855401}">
      <dgm:prSet phldrT="[Text]"/>
      <dgm:spPr/>
      <dgm:t>
        <a:bodyPr/>
        <a:lstStyle/>
        <a:p>
          <a:r>
            <a:rPr lang="en-US"/>
            <a:t>Premium v2 IOPS limits are higher than Premium v1, so lack of caching does not hurt performance on Eb-series VMs</a:t>
          </a:r>
        </a:p>
      </dgm:t>
    </dgm:pt>
    <dgm:pt modelId="{19C5B358-E2AC-4E8D-88CD-38232D3A898E}" type="parTrans" cxnId="{92DB4F56-D9E2-461D-8F09-DC2A7182C4E1}">
      <dgm:prSet/>
      <dgm:spPr/>
      <dgm:t>
        <a:bodyPr/>
        <a:lstStyle/>
        <a:p>
          <a:endParaRPr lang="en-US"/>
        </a:p>
      </dgm:t>
    </dgm:pt>
    <dgm:pt modelId="{C674609C-4174-428E-B8EE-26E5D0C7EEF9}" type="sibTrans" cxnId="{92DB4F56-D9E2-461D-8F09-DC2A7182C4E1}">
      <dgm:prSet/>
      <dgm:spPr/>
      <dgm:t>
        <a:bodyPr/>
        <a:lstStyle/>
        <a:p>
          <a:endParaRPr lang="en-US"/>
        </a:p>
      </dgm:t>
    </dgm:pt>
    <dgm:pt modelId="{F8EFE76C-F76D-40DE-A82C-31FE52CFBBF0}">
      <dgm:prSet phldrT="[Text]"/>
      <dgm:spPr/>
      <dgm:t>
        <a:bodyPr/>
        <a:lstStyle/>
        <a:p>
          <a:r>
            <a:rPr lang="en-US"/>
            <a:t>Evaluate performance on other sizes as it does not support host caching</a:t>
          </a:r>
        </a:p>
      </dgm:t>
    </dgm:pt>
    <dgm:pt modelId="{BAEAFF8F-E64F-43E6-A66A-2EA3BAC7E082}" type="parTrans" cxnId="{37A70A7A-F102-4AD1-A4BF-1366FDB671FA}">
      <dgm:prSet/>
      <dgm:spPr/>
      <dgm:t>
        <a:bodyPr/>
        <a:lstStyle/>
        <a:p>
          <a:endParaRPr lang="en-US"/>
        </a:p>
      </dgm:t>
    </dgm:pt>
    <dgm:pt modelId="{EFA8644E-273C-4D6D-BDFD-E90192A99C13}" type="sibTrans" cxnId="{37A70A7A-F102-4AD1-A4BF-1366FDB671FA}">
      <dgm:prSet/>
      <dgm:spPr/>
      <dgm:t>
        <a:bodyPr/>
        <a:lstStyle/>
        <a:p>
          <a:endParaRPr lang="en-US"/>
        </a:p>
      </dgm:t>
    </dgm:pt>
    <dgm:pt modelId="{00899955-7383-4ACF-A73A-BB333D1C4EC5}" type="pres">
      <dgm:prSet presAssocID="{F563A1D1-D127-437C-B0E3-217495B15463}" presName="linear" presStyleCnt="0">
        <dgm:presLayoutVars>
          <dgm:animLvl val="lvl"/>
          <dgm:resizeHandles val="exact"/>
        </dgm:presLayoutVars>
      </dgm:prSet>
      <dgm:spPr/>
    </dgm:pt>
    <dgm:pt modelId="{207C7D3D-D86A-4C7A-A6FC-9B03A5009F77}" type="pres">
      <dgm:prSet presAssocID="{CEBC1B16-251D-48A4-8E38-EEA792B3651D}" presName="parentText" presStyleLbl="node1" presStyleIdx="0" presStyleCnt="3">
        <dgm:presLayoutVars>
          <dgm:chMax val="0"/>
          <dgm:bulletEnabled val="1"/>
        </dgm:presLayoutVars>
      </dgm:prSet>
      <dgm:spPr/>
    </dgm:pt>
    <dgm:pt modelId="{9CC89B72-45FB-48BF-BD2A-2EB590936D09}" type="pres">
      <dgm:prSet presAssocID="{94B3652F-BB9E-4E09-ABC9-4DB9BB45B853}" presName="spacer" presStyleCnt="0"/>
      <dgm:spPr/>
    </dgm:pt>
    <dgm:pt modelId="{DAC0FA87-437A-4318-81F3-F274B8184A40}" type="pres">
      <dgm:prSet presAssocID="{349E3E39-5E52-40DA-B0AD-FF3DCEBA4E81}" presName="parentText" presStyleLbl="node1" presStyleIdx="1" presStyleCnt="3">
        <dgm:presLayoutVars>
          <dgm:chMax val="0"/>
          <dgm:bulletEnabled val="1"/>
        </dgm:presLayoutVars>
      </dgm:prSet>
      <dgm:spPr/>
    </dgm:pt>
    <dgm:pt modelId="{86093192-37EA-4D44-A377-6824B323CDED}" type="pres">
      <dgm:prSet presAssocID="{349E3E39-5E52-40DA-B0AD-FF3DCEBA4E81}" presName="childText" presStyleLbl="revTx" presStyleIdx="0" presStyleCnt="2">
        <dgm:presLayoutVars>
          <dgm:bulletEnabled val="1"/>
        </dgm:presLayoutVars>
      </dgm:prSet>
      <dgm:spPr/>
    </dgm:pt>
    <dgm:pt modelId="{E1B15640-3C81-4DBA-86BA-59721968E5ED}" type="pres">
      <dgm:prSet presAssocID="{69CD0164-DECE-436B-9DB6-5377C7B15A33}" presName="parentText" presStyleLbl="node1" presStyleIdx="2" presStyleCnt="3">
        <dgm:presLayoutVars>
          <dgm:chMax val="0"/>
          <dgm:bulletEnabled val="1"/>
        </dgm:presLayoutVars>
      </dgm:prSet>
      <dgm:spPr/>
    </dgm:pt>
    <dgm:pt modelId="{A1C18C40-08E9-4150-8F29-1100E44702D5}" type="pres">
      <dgm:prSet presAssocID="{69CD0164-DECE-436B-9DB6-5377C7B15A33}" presName="childText" presStyleLbl="revTx" presStyleIdx="1" presStyleCnt="2">
        <dgm:presLayoutVars>
          <dgm:bulletEnabled val="1"/>
        </dgm:presLayoutVars>
      </dgm:prSet>
      <dgm:spPr/>
    </dgm:pt>
  </dgm:ptLst>
  <dgm:cxnLst>
    <dgm:cxn modelId="{1841D408-CC30-47EA-93CB-E4CAA4946684}" srcId="{F563A1D1-D127-437C-B0E3-217495B15463}" destId="{349E3E39-5E52-40DA-B0AD-FF3DCEBA4E81}" srcOrd="1" destOrd="0" parTransId="{6B6E771E-7BA1-4CBD-8638-1F97D1D72713}" sibTransId="{37A86E24-9CF3-4F67-9A41-A0A93E48FF44}"/>
    <dgm:cxn modelId="{0198481D-9533-4245-80D0-012FD3B49859}" type="presOf" srcId="{349E3E39-5E52-40DA-B0AD-FF3DCEBA4E81}" destId="{DAC0FA87-437A-4318-81F3-F274B8184A40}" srcOrd="0" destOrd="0" presId="urn:microsoft.com/office/officeart/2005/8/layout/vList2"/>
    <dgm:cxn modelId="{10BD3E1E-5048-4F66-8D78-78A1A81EE983}" type="presOf" srcId="{F563A1D1-D127-437C-B0E3-217495B15463}" destId="{00899955-7383-4ACF-A73A-BB333D1C4EC5}" srcOrd="0" destOrd="0" presId="urn:microsoft.com/office/officeart/2005/8/layout/vList2"/>
    <dgm:cxn modelId="{4E016366-9784-4B92-BC64-3A74630F9BBF}" type="presOf" srcId="{CBA9CF6C-C7AF-4267-8133-F649CE855401}" destId="{A1C18C40-08E9-4150-8F29-1100E44702D5}" srcOrd="0" destOrd="1" presId="urn:microsoft.com/office/officeart/2005/8/layout/vList2"/>
    <dgm:cxn modelId="{92DB4F56-D9E2-461D-8F09-DC2A7182C4E1}" srcId="{69CD0164-DECE-436B-9DB6-5377C7B15A33}" destId="{CBA9CF6C-C7AF-4267-8133-F649CE855401}" srcOrd="1" destOrd="0" parTransId="{19C5B358-E2AC-4E8D-88CD-38232D3A898E}" sibTransId="{C674609C-4174-428E-B8EE-26E5D0C7EEF9}"/>
    <dgm:cxn modelId="{37A70A7A-F102-4AD1-A4BF-1366FDB671FA}" srcId="{69CD0164-DECE-436B-9DB6-5377C7B15A33}" destId="{F8EFE76C-F76D-40DE-A82C-31FE52CFBBF0}" srcOrd="0" destOrd="0" parTransId="{BAEAFF8F-E64F-43E6-A66A-2EA3BAC7E082}" sibTransId="{EFA8644E-273C-4D6D-BDFD-E90192A99C13}"/>
    <dgm:cxn modelId="{AB9EF55A-ADE8-47B1-BC17-641AA987B9CB}" srcId="{F563A1D1-D127-437C-B0E3-217495B15463}" destId="{CEBC1B16-251D-48A4-8E38-EEA792B3651D}" srcOrd="0" destOrd="0" parTransId="{92C0DB21-BC57-4F35-8CE7-2CF86EF5E6FB}" sibTransId="{94B3652F-BB9E-4E09-ABC9-4DB9BB45B853}"/>
    <dgm:cxn modelId="{4072857D-136B-41CF-9F44-4C47D28F7E21}" srcId="{349E3E39-5E52-40DA-B0AD-FF3DCEBA4E81}" destId="{B75B834B-25E0-4D9D-978D-698DCA4A2BF6}" srcOrd="1" destOrd="0" parTransId="{4764960E-35BC-40B7-9E6F-F71BCF64B892}" sibTransId="{E89F4C3D-34CB-4AA4-8649-A619C258FA73}"/>
    <dgm:cxn modelId="{D6759CA3-177A-46CC-A747-1BA053B212C3}" srcId="{349E3E39-5E52-40DA-B0AD-FF3DCEBA4E81}" destId="{6A83746C-CE67-4667-873A-DF532A85C131}" srcOrd="0" destOrd="0" parTransId="{4CBEAD6D-8A77-43B6-B42F-9624CB898AD2}" sibTransId="{C036B80A-F53B-4F2E-8D41-328AA14AD894}"/>
    <dgm:cxn modelId="{EF1233C8-4214-4656-90C4-EA9CACCDED6C}" type="presOf" srcId="{F8EFE76C-F76D-40DE-A82C-31FE52CFBBF0}" destId="{A1C18C40-08E9-4150-8F29-1100E44702D5}" srcOrd="0" destOrd="0" presId="urn:microsoft.com/office/officeart/2005/8/layout/vList2"/>
    <dgm:cxn modelId="{E885CDC9-4F5D-4A5A-8A2B-C202CBC66FA0}" type="presOf" srcId="{6A83746C-CE67-4667-873A-DF532A85C131}" destId="{86093192-37EA-4D44-A377-6824B323CDED}" srcOrd="0" destOrd="0" presId="urn:microsoft.com/office/officeart/2005/8/layout/vList2"/>
    <dgm:cxn modelId="{F05A82CF-3B0C-45E9-ABF6-5BE154073D9C}" type="presOf" srcId="{69CD0164-DECE-436B-9DB6-5377C7B15A33}" destId="{E1B15640-3C81-4DBA-86BA-59721968E5ED}" srcOrd="0" destOrd="0" presId="urn:microsoft.com/office/officeart/2005/8/layout/vList2"/>
    <dgm:cxn modelId="{D4EC8CD3-E015-48F1-973D-D127B7D3F7AF}" srcId="{F563A1D1-D127-437C-B0E3-217495B15463}" destId="{69CD0164-DECE-436B-9DB6-5377C7B15A33}" srcOrd="2" destOrd="0" parTransId="{102DCFE0-F42F-4556-862D-A09EE996F443}" sibTransId="{A134F2C9-B1C6-4108-A7D5-669566EA0EDF}"/>
    <dgm:cxn modelId="{B63900DB-A6C0-44AC-8DE8-429310CC7334}" type="presOf" srcId="{CEBC1B16-251D-48A4-8E38-EEA792B3651D}" destId="{207C7D3D-D86A-4C7A-A6FC-9B03A5009F77}" srcOrd="0" destOrd="0" presId="urn:microsoft.com/office/officeart/2005/8/layout/vList2"/>
    <dgm:cxn modelId="{CF3BBFF8-DA24-4F83-AFC8-08F427281FB3}" type="presOf" srcId="{B75B834B-25E0-4D9D-978D-698DCA4A2BF6}" destId="{86093192-37EA-4D44-A377-6824B323CDED}" srcOrd="0" destOrd="1" presId="urn:microsoft.com/office/officeart/2005/8/layout/vList2"/>
    <dgm:cxn modelId="{7A2C2281-1D32-486E-936A-E69A027152B1}" type="presParOf" srcId="{00899955-7383-4ACF-A73A-BB333D1C4EC5}" destId="{207C7D3D-D86A-4C7A-A6FC-9B03A5009F77}" srcOrd="0" destOrd="0" presId="urn:microsoft.com/office/officeart/2005/8/layout/vList2"/>
    <dgm:cxn modelId="{F1F91C7D-68B6-49C4-A71B-D4E3BE14D920}" type="presParOf" srcId="{00899955-7383-4ACF-A73A-BB333D1C4EC5}" destId="{9CC89B72-45FB-48BF-BD2A-2EB590936D09}" srcOrd="1" destOrd="0" presId="urn:microsoft.com/office/officeart/2005/8/layout/vList2"/>
    <dgm:cxn modelId="{EAAA8517-3D4B-4960-80F9-9D114BCEBCF0}" type="presParOf" srcId="{00899955-7383-4ACF-A73A-BB333D1C4EC5}" destId="{DAC0FA87-437A-4318-81F3-F274B8184A40}" srcOrd="2" destOrd="0" presId="urn:microsoft.com/office/officeart/2005/8/layout/vList2"/>
    <dgm:cxn modelId="{77BCC378-504E-47A4-B56E-690C692F0A60}" type="presParOf" srcId="{00899955-7383-4ACF-A73A-BB333D1C4EC5}" destId="{86093192-37EA-4D44-A377-6824B323CDED}" srcOrd="3" destOrd="0" presId="urn:microsoft.com/office/officeart/2005/8/layout/vList2"/>
    <dgm:cxn modelId="{FC5651C3-C35C-4D30-AA1D-8E20CB04D3F6}" type="presParOf" srcId="{00899955-7383-4ACF-A73A-BB333D1C4EC5}" destId="{E1B15640-3C81-4DBA-86BA-59721968E5ED}" srcOrd="4" destOrd="0" presId="urn:microsoft.com/office/officeart/2005/8/layout/vList2"/>
    <dgm:cxn modelId="{EF2408DC-E0E7-4C2A-A0F9-1FD798556BA1}" type="presParOf" srcId="{00899955-7383-4ACF-A73A-BB333D1C4EC5}" destId="{A1C18C40-08E9-4150-8F29-1100E44702D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4FB3B-354F-4EC4-B5B7-623E0D71F318}">
      <dsp:nvSpPr>
        <dsp:cNvPr id="0" name=""/>
        <dsp:cNvSpPr/>
      </dsp:nvSpPr>
      <dsp:spPr>
        <a:xfrm>
          <a:off x="3917266" y="176"/>
          <a:ext cx="5875899" cy="688468"/>
        </a:xfrm>
        <a:prstGeom prst="rightArrow">
          <a:avLst>
            <a:gd name="adj1" fmla="val 75000"/>
            <a:gd name="adj2" fmla="val 50000"/>
          </a:avLst>
        </a:prstGeom>
        <a:solidFill>
          <a:schemeClr val="accent1">
            <a:lumMod val="20000"/>
            <a:lumOff val="80000"/>
            <a:alpha val="9000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a:t>Roughly maps to transaction log reads and writes + data file writes and ~ 70% of reads (depends on host cache hit ratio)</a:t>
          </a:r>
        </a:p>
      </dsp:txBody>
      <dsp:txXfrm>
        <a:off x="3917266" y="86235"/>
        <a:ext cx="5617724" cy="516351"/>
      </dsp:txXfrm>
    </dsp:sp>
    <dsp:sp modelId="{C98832D5-C179-41C4-ADC9-66D0DDCFB898}">
      <dsp:nvSpPr>
        <dsp:cNvPr id="0" name=""/>
        <dsp:cNvSpPr/>
      </dsp:nvSpPr>
      <dsp:spPr>
        <a:xfrm>
          <a:off x="0" y="176"/>
          <a:ext cx="3917266" cy="688468"/>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err="1"/>
            <a:t>Uncached</a:t>
          </a:r>
          <a:r>
            <a:rPr lang="en-US" sz="2200" kern="1200"/>
            <a:t> IOPS/</a:t>
          </a:r>
          <a:r>
            <a:rPr lang="en-US" sz="2200" kern="1200" err="1"/>
            <a:t>MBps</a:t>
          </a:r>
          <a:endParaRPr lang="en-US" sz="2200" kern="1200"/>
        </a:p>
      </dsp:txBody>
      <dsp:txXfrm>
        <a:off x="33608" y="33784"/>
        <a:ext cx="3850050" cy="621252"/>
      </dsp:txXfrm>
    </dsp:sp>
    <dsp:sp modelId="{2DE489F9-C316-4979-B8A6-F50AFF18A9B8}">
      <dsp:nvSpPr>
        <dsp:cNvPr id="0" name=""/>
        <dsp:cNvSpPr/>
      </dsp:nvSpPr>
      <dsp:spPr>
        <a:xfrm>
          <a:off x="3917266" y="757491"/>
          <a:ext cx="5875899" cy="688468"/>
        </a:xfrm>
        <a:prstGeom prst="rightArrow">
          <a:avLst>
            <a:gd name="adj1" fmla="val 75000"/>
            <a:gd name="adj2" fmla="val 50000"/>
          </a:avLst>
        </a:prstGeom>
        <a:solidFill>
          <a:schemeClr val="accent2">
            <a:tint val="40000"/>
            <a:alpha val="90000"/>
            <a:hueOff val="2861916"/>
            <a:satOff val="-99534"/>
            <a:lumOff val="-9899"/>
            <a:alphaOff val="0"/>
          </a:schemeClr>
        </a:solidFill>
        <a:ln w="10795" cap="flat" cmpd="sng" algn="ctr">
          <a:solidFill>
            <a:schemeClr val="accent2">
              <a:tint val="40000"/>
              <a:alpha val="90000"/>
              <a:hueOff val="2861916"/>
              <a:satOff val="-99534"/>
              <a:lumOff val="-98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a:t>Roughly maps to </a:t>
          </a:r>
          <a:r>
            <a:rPr lang="en-US" sz="1600" kern="1200" err="1"/>
            <a:t>tempdb</a:t>
          </a:r>
          <a:r>
            <a:rPr lang="en-US" sz="1600" kern="1200"/>
            <a:t> reads and writes + data file reads and writes</a:t>
          </a:r>
        </a:p>
      </dsp:txBody>
      <dsp:txXfrm>
        <a:off x="3917266" y="843550"/>
        <a:ext cx="5617724" cy="516351"/>
      </dsp:txXfrm>
    </dsp:sp>
    <dsp:sp modelId="{EEB3E5D2-134C-4ECD-8FE5-7557062F02B6}">
      <dsp:nvSpPr>
        <dsp:cNvPr id="0" name=""/>
        <dsp:cNvSpPr/>
      </dsp:nvSpPr>
      <dsp:spPr>
        <a:xfrm>
          <a:off x="0" y="757491"/>
          <a:ext cx="3917266" cy="688468"/>
        </a:xfrm>
        <a:prstGeom prst="roundRect">
          <a:avLst/>
        </a:prstGeom>
        <a:solidFill>
          <a:schemeClr val="accent2">
            <a:hueOff val="3085719"/>
            <a:satOff val="-96002"/>
            <a:lumOff val="-411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Cached and local IOPS/</a:t>
          </a:r>
          <a:r>
            <a:rPr lang="en-US" sz="2200" kern="1200" err="1"/>
            <a:t>MBps</a:t>
          </a:r>
          <a:endParaRPr lang="en-US" sz="2200" kern="1200"/>
        </a:p>
      </dsp:txBody>
      <dsp:txXfrm>
        <a:off x="33608" y="791099"/>
        <a:ext cx="3850050" cy="621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AE705-2BDE-4E3D-A0E5-E5D7436B121C}">
      <dsp:nvSpPr>
        <dsp:cNvPr id="0" name=""/>
        <dsp:cNvSpPr/>
      </dsp:nvSpPr>
      <dsp:spPr>
        <a:xfrm>
          <a:off x="4138406" y="0"/>
          <a:ext cx="6207609" cy="1558525"/>
        </a:xfrm>
        <a:prstGeom prst="rightArrow">
          <a:avLst>
            <a:gd name="adj1" fmla="val 75000"/>
            <a:gd name="adj2" fmla="val 50000"/>
          </a:avLst>
        </a:prstGeom>
        <a:solidFill>
          <a:schemeClr val="accent2">
            <a:lumMod val="40000"/>
            <a:lumOff val="60000"/>
            <a:alpha val="9000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Best all-purpose SQL Server virtual machine</a:t>
          </a:r>
        </a:p>
        <a:p>
          <a:pPr marL="114300" lvl="1" indent="-114300" algn="l" defTabSz="622300">
            <a:lnSpc>
              <a:spcPct val="90000"/>
            </a:lnSpc>
            <a:spcBef>
              <a:spcPct val="0"/>
            </a:spcBef>
            <a:spcAft>
              <a:spcPct val="15000"/>
            </a:spcAft>
            <a:buChar char="•"/>
          </a:pPr>
          <a:r>
            <a:rPr lang="en-US" sz="1400" kern="1200"/>
            <a:t>Good remote throughput</a:t>
          </a:r>
        </a:p>
        <a:p>
          <a:pPr marL="114300" lvl="1" indent="-114300" algn="l" defTabSz="622300">
            <a:lnSpc>
              <a:spcPct val="90000"/>
            </a:lnSpc>
            <a:spcBef>
              <a:spcPct val="0"/>
            </a:spcBef>
            <a:spcAft>
              <a:spcPct val="15000"/>
            </a:spcAft>
            <a:buChar char="•"/>
          </a:pPr>
          <a:r>
            <a:rPr lang="en-US" sz="1400" kern="1200"/>
            <a:t>Large local drives with high local/cached throughput</a:t>
          </a:r>
        </a:p>
        <a:p>
          <a:pPr marL="114300" lvl="1" indent="-114300" algn="l" defTabSz="622300">
            <a:lnSpc>
              <a:spcPct val="90000"/>
            </a:lnSpc>
            <a:spcBef>
              <a:spcPct val="0"/>
            </a:spcBef>
            <a:spcAft>
              <a:spcPct val="15000"/>
            </a:spcAft>
            <a:buChar char="•"/>
          </a:pPr>
          <a:r>
            <a:rPr lang="en-US" sz="1400" b="1" kern="1200"/>
            <a:t>Offers best price-performance for SQL Server workloads</a:t>
          </a:r>
        </a:p>
      </dsp:txBody>
      <dsp:txXfrm>
        <a:off x="4138406" y="194816"/>
        <a:ext cx="5623162" cy="1168893"/>
      </dsp:txXfrm>
    </dsp:sp>
    <dsp:sp modelId="{D3C94CE6-936B-4EB2-B962-303F21647C80}">
      <dsp:nvSpPr>
        <dsp:cNvPr id="0" name=""/>
        <dsp:cNvSpPr/>
      </dsp:nvSpPr>
      <dsp:spPr>
        <a:xfrm>
          <a:off x="0" y="0"/>
          <a:ext cx="4138406" cy="1558525"/>
        </a:xfrm>
        <a:prstGeom prst="round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Ebdsv5-series</a:t>
          </a:r>
        </a:p>
      </dsp:txBody>
      <dsp:txXfrm>
        <a:off x="76081" y="76081"/>
        <a:ext cx="3986244" cy="1406363"/>
      </dsp:txXfrm>
    </dsp:sp>
    <dsp:sp modelId="{FAA214A9-1384-4066-8D09-4D276A29B45B}">
      <dsp:nvSpPr>
        <dsp:cNvPr id="0" name=""/>
        <dsp:cNvSpPr/>
      </dsp:nvSpPr>
      <dsp:spPr>
        <a:xfrm>
          <a:off x="4138406" y="1714378"/>
          <a:ext cx="6207609" cy="1558525"/>
        </a:xfrm>
        <a:prstGeom prst="rightArrow">
          <a:avLst>
            <a:gd name="adj1" fmla="val 75000"/>
            <a:gd name="adj2" fmla="val 50000"/>
          </a:avLst>
        </a:prstGeom>
        <a:solidFill>
          <a:schemeClr val="accent2">
            <a:tint val="40000"/>
            <a:alpha val="90000"/>
            <a:hueOff val="1430958"/>
            <a:satOff val="-49767"/>
            <a:lumOff val="-4950"/>
            <a:alphaOff val="0"/>
          </a:schemeClr>
        </a:solidFill>
        <a:ln w="10795" cap="flat" cmpd="sng" algn="ctr">
          <a:solidFill>
            <a:schemeClr val="accent2">
              <a:tint val="40000"/>
              <a:alpha val="90000"/>
              <a:hueOff val="1430958"/>
              <a:satOff val="-49767"/>
              <a:lumOff val="-49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Highest I/O throughput and memory available in Azure</a:t>
          </a:r>
        </a:p>
        <a:p>
          <a:pPr marL="114300" lvl="1" indent="-114300" algn="l" defTabSz="622300">
            <a:lnSpc>
              <a:spcPct val="90000"/>
            </a:lnSpc>
            <a:spcBef>
              <a:spcPct val="0"/>
            </a:spcBef>
            <a:spcAft>
              <a:spcPct val="15000"/>
            </a:spcAft>
            <a:buChar char="•"/>
          </a:pPr>
          <a:r>
            <a:rPr lang="en-US" sz="1400" kern="1200"/>
            <a:t>Great for mission critical OLTP and high-end data warehouse workloads</a:t>
          </a:r>
        </a:p>
        <a:p>
          <a:pPr marL="114300" lvl="1" indent="-114300" algn="l" defTabSz="622300">
            <a:lnSpc>
              <a:spcPct val="90000"/>
            </a:lnSpc>
            <a:spcBef>
              <a:spcPct val="0"/>
            </a:spcBef>
            <a:spcAft>
              <a:spcPct val="15000"/>
            </a:spcAft>
            <a:buChar char="•"/>
          </a:pPr>
          <a:r>
            <a:rPr lang="en-US" sz="1400" kern="1200" dirty="0"/>
            <a:t>Expensive – it is recommended to start with Ebdsv5 first if possible</a:t>
          </a:r>
        </a:p>
      </dsp:txBody>
      <dsp:txXfrm>
        <a:off x="4138406" y="1909194"/>
        <a:ext cx="5623162" cy="1168893"/>
      </dsp:txXfrm>
    </dsp:sp>
    <dsp:sp modelId="{E2699279-901C-4DF7-A392-3871F69C7714}">
      <dsp:nvSpPr>
        <dsp:cNvPr id="0" name=""/>
        <dsp:cNvSpPr/>
      </dsp:nvSpPr>
      <dsp:spPr>
        <a:xfrm>
          <a:off x="0" y="1714378"/>
          <a:ext cx="4138406" cy="1558525"/>
        </a:xfrm>
        <a:prstGeom prst="roundRect">
          <a:avLst/>
        </a:prstGeom>
        <a:solidFill>
          <a:schemeClr val="accent2">
            <a:hueOff val="1542859"/>
            <a:satOff val="-48001"/>
            <a:lumOff val="-205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M-series</a:t>
          </a:r>
        </a:p>
      </dsp:txBody>
      <dsp:txXfrm>
        <a:off x="76081" y="1790459"/>
        <a:ext cx="3986244" cy="1406363"/>
      </dsp:txXfrm>
    </dsp:sp>
    <dsp:sp modelId="{B54F2BBC-D09A-48EC-8CE3-EA166634FA08}">
      <dsp:nvSpPr>
        <dsp:cNvPr id="0" name=""/>
        <dsp:cNvSpPr/>
      </dsp:nvSpPr>
      <dsp:spPr>
        <a:xfrm>
          <a:off x="4138406" y="3428757"/>
          <a:ext cx="6207609" cy="1558525"/>
        </a:xfrm>
        <a:prstGeom prst="rightArrow">
          <a:avLst>
            <a:gd name="adj1" fmla="val 75000"/>
            <a:gd name="adj2" fmla="val 50000"/>
          </a:avLst>
        </a:prstGeom>
        <a:solidFill>
          <a:schemeClr val="accent3">
            <a:lumMod val="20000"/>
            <a:lumOff val="80000"/>
            <a:alpha val="90000"/>
          </a:schemeClr>
        </a:solidFill>
        <a:ln w="10795" cap="flat" cmpd="sng" algn="ctr">
          <a:solidFill>
            <a:schemeClr val="accent2">
              <a:tint val="40000"/>
              <a:alpha val="90000"/>
              <a:hueOff val="2861916"/>
              <a:satOff val="-99534"/>
              <a:lumOff val="-98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a:solidFill>
                <a:prstClr val="black">
                  <a:hueOff val="0"/>
                  <a:satOff val="0"/>
                  <a:lumOff val="0"/>
                  <a:alphaOff val="0"/>
                </a:prstClr>
              </a:solidFill>
              <a:latin typeface="Segoe UI"/>
              <a:ea typeface="+mn-ea"/>
              <a:cs typeface="+mn-cs"/>
            </a:rPr>
            <a:t>Entry level SQL Server virtual machine</a:t>
          </a:r>
        </a:p>
        <a:p>
          <a:pPr marL="171450" lvl="1" indent="-171450" algn="l" defTabSz="711200">
            <a:lnSpc>
              <a:spcPct val="90000"/>
            </a:lnSpc>
            <a:spcBef>
              <a:spcPct val="0"/>
            </a:spcBef>
            <a:spcAft>
              <a:spcPct val="15000"/>
            </a:spcAft>
            <a:buChar char="•"/>
          </a:pPr>
          <a:r>
            <a:rPr lang="en-US" sz="1600" kern="1200">
              <a:solidFill>
                <a:prstClr val="black">
                  <a:hueOff val="0"/>
                  <a:satOff val="0"/>
                  <a:lumOff val="0"/>
                  <a:alphaOff val="0"/>
                </a:prstClr>
              </a:solidFill>
              <a:latin typeface="Segoe UI"/>
              <a:ea typeface="+mn-ea"/>
              <a:cs typeface="+mn-cs"/>
            </a:rPr>
            <a:t>Good choice for dev/test workloads</a:t>
          </a:r>
        </a:p>
        <a:p>
          <a:pPr marL="171450" lvl="1" indent="-171450" algn="l" defTabSz="711200">
            <a:lnSpc>
              <a:spcPct val="90000"/>
            </a:lnSpc>
            <a:spcBef>
              <a:spcPct val="0"/>
            </a:spcBef>
            <a:spcAft>
              <a:spcPct val="15000"/>
            </a:spcAft>
            <a:buChar char="•"/>
          </a:pPr>
          <a:r>
            <a:rPr lang="en-US" sz="1600" kern="1200">
              <a:solidFill>
                <a:prstClr val="black">
                  <a:hueOff val="0"/>
                  <a:satOff val="0"/>
                  <a:lumOff val="0"/>
                  <a:alphaOff val="0"/>
                </a:prstClr>
              </a:solidFill>
              <a:latin typeface="Segoe UI"/>
              <a:ea typeface="+mn-ea"/>
              <a:cs typeface="+mn-cs"/>
            </a:rPr>
            <a:t>Works for smaller production database environments</a:t>
          </a:r>
        </a:p>
      </dsp:txBody>
      <dsp:txXfrm>
        <a:off x="4138406" y="3623573"/>
        <a:ext cx="5623162" cy="1168893"/>
      </dsp:txXfrm>
    </dsp:sp>
    <dsp:sp modelId="{5233FD24-CF8F-4C83-9ADB-D5EF1EE631EC}">
      <dsp:nvSpPr>
        <dsp:cNvPr id="0" name=""/>
        <dsp:cNvSpPr/>
      </dsp:nvSpPr>
      <dsp:spPr>
        <a:xfrm>
          <a:off x="0" y="3428757"/>
          <a:ext cx="4138406" cy="1558525"/>
        </a:xfrm>
        <a:prstGeom prst="round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t>Ddsv5-series</a:t>
          </a:r>
        </a:p>
      </dsp:txBody>
      <dsp:txXfrm>
        <a:off x="76081" y="3504838"/>
        <a:ext cx="3986244" cy="1406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AE705-2BDE-4E3D-A0E5-E5D7436B121C}">
      <dsp:nvSpPr>
        <dsp:cNvPr id="0" name=""/>
        <dsp:cNvSpPr/>
      </dsp:nvSpPr>
      <dsp:spPr>
        <a:xfrm>
          <a:off x="4138406" y="0"/>
          <a:ext cx="6207609" cy="1686958"/>
        </a:xfrm>
        <a:prstGeom prst="rightArrow">
          <a:avLst>
            <a:gd name="adj1" fmla="val 75000"/>
            <a:gd name="adj2" fmla="val 50000"/>
          </a:avLst>
        </a:prstGeom>
        <a:solidFill>
          <a:schemeClr val="accent2">
            <a:lumMod val="40000"/>
            <a:lumOff val="60000"/>
            <a:alpha val="9000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a:t>Highest remote I/O throughput available in Azure</a:t>
          </a:r>
        </a:p>
        <a:p>
          <a:pPr marL="171450" lvl="1" indent="-171450" algn="l" defTabSz="755650">
            <a:lnSpc>
              <a:spcPct val="90000"/>
            </a:lnSpc>
            <a:spcBef>
              <a:spcPct val="0"/>
            </a:spcBef>
            <a:spcAft>
              <a:spcPct val="15000"/>
            </a:spcAft>
            <a:buChar char="•"/>
          </a:pPr>
          <a:r>
            <a:rPr lang="en-US" sz="1700" kern="1200"/>
            <a:t>Large local drives with high local/cached throughput</a:t>
          </a:r>
        </a:p>
        <a:p>
          <a:pPr marL="171450" lvl="1" indent="-171450" algn="l" defTabSz="755650">
            <a:lnSpc>
              <a:spcPct val="90000"/>
            </a:lnSpc>
            <a:spcBef>
              <a:spcPct val="0"/>
            </a:spcBef>
            <a:spcAft>
              <a:spcPct val="15000"/>
            </a:spcAft>
            <a:buChar char="•"/>
          </a:pPr>
          <a:r>
            <a:rPr lang="en-US" sz="1700" b="1" kern="1200"/>
            <a:t>Offers the best price-performance for SQL Server workloads</a:t>
          </a:r>
        </a:p>
      </dsp:txBody>
      <dsp:txXfrm>
        <a:off x="4138406" y="210870"/>
        <a:ext cx="5575000" cy="1265218"/>
      </dsp:txXfrm>
    </dsp:sp>
    <dsp:sp modelId="{D3C94CE6-936B-4EB2-B962-303F21647C80}">
      <dsp:nvSpPr>
        <dsp:cNvPr id="0" name=""/>
        <dsp:cNvSpPr/>
      </dsp:nvSpPr>
      <dsp:spPr>
        <a:xfrm>
          <a:off x="0" y="0"/>
          <a:ext cx="4138406" cy="1686958"/>
        </a:xfrm>
        <a:prstGeom prst="round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a:t>Ebdsv5-series</a:t>
          </a:r>
        </a:p>
      </dsp:txBody>
      <dsp:txXfrm>
        <a:off x="82351" y="82351"/>
        <a:ext cx="3973704" cy="1522256"/>
      </dsp:txXfrm>
    </dsp:sp>
    <dsp:sp modelId="{FAA214A9-1384-4066-8D09-4D276A29B45B}">
      <dsp:nvSpPr>
        <dsp:cNvPr id="0" name=""/>
        <dsp:cNvSpPr/>
      </dsp:nvSpPr>
      <dsp:spPr>
        <a:xfrm>
          <a:off x="4138406" y="1855653"/>
          <a:ext cx="6207609" cy="1686958"/>
        </a:xfrm>
        <a:prstGeom prst="rightArrow">
          <a:avLst>
            <a:gd name="adj1" fmla="val 75000"/>
            <a:gd name="adj2" fmla="val 50000"/>
          </a:avLst>
        </a:prstGeom>
        <a:solidFill>
          <a:schemeClr val="bg1">
            <a:alpha val="90000"/>
          </a:schemeClr>
        </a:solidFill>
        <a:ln w="10795"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1"/>
              </a:solidFill>
            </a:rPr>
            <a:t>Highest I/O throughput and memory available in Azure</a:t>
          </a:r>
        </a:p>
        <a:p>
          <a:pPr marL="171450" lvl="1" indent="-171450" algn="l" defTabSz="755650">
            <a:lnSpc>
              <a:spcPct val="90000"/>
            </a:lnSpc>
            <a:spcBef>
              <a:spcPct val="0"/>
            </a:spcBef>
            <a:spcAft>
              <a:spcPct val="15000"/>
            </a:spcAft>
            <a:buChar char="•"/>
          </a:pPr>
          <a:r>
            <a:rPr lang="en-US" sz="1700" kern="1200">
              <a:solidFill>
                <a:schemeClr val="bg1"/>
              </a:solidFill>
            </a:rPr>
            <a:t>Great for mission critical OLTP and high-end data warehouse workloads</a:t>
          </a:r>
        </a:p>
        <a:p>
          <a:pPr marL="171450" lvl="1" indent="-171450" algn="l" defTabSz="755650">
            <a:lnSpc>
              <a:spcPct val="90000"/>
            </a:lnSpc>
            <a:spcBef>
              <a:spcPct val="0"/>
            </a:spcBef>
            <a:spcAft>
              <a:spcPct val="15000"/>
            </a:spcAft>
            <a:buChar char="•"/>
          </a:pPr>
          <a:r>
            <a:rPr lang="en-US" sz="1700" kern="1200">
              <a:solidFill>
                <a:schemeClr val="bg1"/>
              </a:solidFill>
            </a:rPr>
            <a:t>Very expensive – start with Edsv4 first if possible</a:t>
          </a:r>
        </a:p>
      </dsp:txBody>
      <dsp:txXfrm>
        <a:off x="4138406" y="2066523"/>
        <a:ext cx="5575000" cy="1265218"/>
      </dsp:txXfrm>
    </dsp:sp>
    <dsp:sp modelId="{E2699279-901C-4DF7-A392-3871F69C7714}">
      <dsp:nvSpPr>
        <dsp:cNvPr id="0" name=""/>
        <dsp:cNvSpPr/>
      </dsp:nvSpPr>
      <dsp:spPr>
        <a:xfrm>
          <a:off x="0" y="1855653"/>
          <a:ext cx="4138406" cy="1686958"/>
        </a:xfrm>
        <a:prstGeom prst="roundRect">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a:t>M-series</a:t>
          </a:r>
        </a:p>
      </dsp:txBody>
      <dsp:txXfrm>
        <a:off x="82351" y="1938004"/>
        <a:ext cx="3973704" cy="1522256"/>
      </dsp:txXfrm>
    </dsp:sp>
    <dsp:sp modelId="{B54F2BBC-D09A-48EC-8CE3-EA166634FA08}">
      <dsp:nvSpPr>
        <dsp:cNvPr id="0" name=""/>
        <dsp:cNvSpPr/>
      </dsp:nvSpPr>
      <dsp:spPr>
        <a:xfrm>
          <a:off x="4138406" y="3711307"/>
          <a:ext cx="6207609" cy="1686958"/>
        </a:xfrm>
        <a:prstGeom prst="rightArrow">
          <a:avLst>
            <a:gd name="adj1" fmla="val 75000"/>
            <a:gd name="adj2" fmla="val 50000"/>
          </a:avLst>
        </a:prstGeom>
        <a:solidFill>
          <a:schemeClr val="bg1">
            <a:alpha val="90000"/>
          </a:schemeClr>
        </a:solidFill>
        <a:ln w="10795"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1"/>
              </a:solidFill>
            </a:rPr>
            <a:t>Good entry level SQL Server virtual machine</a:t>
          </a:r>
        </a:p>
      </dsp:txBody>
      <dsp:txXfrm>
        <a:off x="4138406" y="3922177"/>
        <a:ext cx="5575000" cy="1265218"/>
      </dsp:txXfrm>
    </dsp:sp>
    <dsp:sp modelId="{5233FD24-CF8F-4C83-9ADB-D5EF1EE631EC}">
      <dsp:nvSpPr>
        <dsp:cNvPr id="0" name=""/>
        <dsp:cNvSpPr/>
      </dsp:nvSpPr>
      <dsp:spPr>
        <a:xfrm>
          <a:off x="0" y="3711307"/>
          <a:ext cx="4138406" cy="1686958"/>
        </a:xfrm>
        <a:prstGeom prst="roundRect">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DSv2-series 11-15</a:t>
          </a:r>
        </a:p>
      </dsp:txBody>
      <dsp:txXfrm>
        <a:off x="82351" y="3793658"/>
        <a:ext cx="3973704" cy="15222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53393-2877-4028-A0C8-01CAD8E53F7D}">
      <dsp:nvSpPr>
        <dsp:cNvPr id="0" name=""/>
        <dsp:cNvSpPr/>
      </dsp:nvSpPr>
      <dsp:spPr>
        <a:xfrm>
          <a:off x="53" y="48531"/>
          <a:ext cx="5141403" cy="970605"/>
        </a:xfrm>
        <a:prstGeom prst="rect">
          <a:avLst/>
        </a:prstGeom>
        <a:solidFill>
          <a:schemeClr val="accent2">
            <a:lumMod val="5000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a:t>Metrics that help diagnose disk I/O capping</a:t>
          </a:r>
        </a:p>
      </dsp:txBody>
      <dsp:txXfrm>
        <a:off x="53" y="48531"/>
        <a:ext cx="5141403" cy="970605"/>
      </dsp:txXfrm>
    </dsp:sp>
    <dsp:sp modelId="{1F80912B-7023-4FF6-A28B-CA094CDA156E}">
      <dsp:nvSpPr>
        <dsp:cNvPr id="0" name=""/>
        <dsp:cNvSpPr/>
      </dsp:nvSpPr>
      <dsp:spPr>
        <a:xfrm>
          <a:off x="53" y="1019136"/>
          <a:ext cx="5141403" cy="3602812"/>
        </a:xfrm>
        <a:prstGeom prst="rect">
          <a:avLst/>
        </a:prstGeom>
        <a:solidFill>
          <a:schemeClr val="accent2">
            <a:lumMod val="20000"/>
            <a:lumOff val="80000"/>
            <a:alpha val="9000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Data Disk IOPS Consumed Percentage</a:t>
          </a:r>
        </a:p>
        <a:p>
          <a:pPr marL="228600" lvl="1" indent="-228600" algn="l" defTabSz="1111250">
            <a:lnSpc>
              <a:spcPct val="90000"/>
            </a:lnSpc>
            <a:spcBef>
              <a:spcPct val="0"/>
            </a:spcBef>
            <a:spcAft>
              <a:spcPct val="15000"/>
            </a:spcAft>
            <a:buChar char="•"/>
          </a:pPr>
          <a:r>
            <a:rPr lang="en-US" sz="2500" kern="1200"/>
            <a:t>Data Disk Bandwidth Consumed Percentage</a:t>
          </a:r>
        </a:p>
      </dsp:txBody>
      <dsp:txXfrm>
        <a:off x="53" y="1019136"/>
        <a:ext cx="5141403" cy="3602812"/>
      </dsp:txXfrm>
    </dsp:sp>
    <dsp:sp modelId="{67F7EE95-BB0A-4DA1-8974-797B14008160}">
      <dsp:nvSpPr>
        <dsp:cNvPr id="0" name=""/>
        <dsp:cNvSpPr/>
      </dsp:nvSpPr>
      <dsp:spPr>
        <a:xfrm>
          <a:off x="5861254" y="48531"/>
          <a:ext cx="5141403" cy="970605"/>
        </a:xfrm>
        <a:prstGeom prst="rect">
          <a:avLst/>
        </a:prstGeom>
        <a:solidFill>
          <a:schemeClr val="accent2">
            <a:hueOff val="3085719"/>
            <a:satOff val="-96002"/>
            <a:lumOff val="-41176"/>
            <a:alphaOff val="0"/>
          </a:schemeClr>
        </a:solidFill>
        <a:ln w="10795" cap="flat" cmpd="sng" algn="ctr">
          <a:solidFill>
            <a:schemeClr val="accent2">
              <a:hueOff val="3085719"/>
              <a:satOff val="-96002"/>
              <a:lumOff val="-411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a:t>Metrics that help diagnose VM I/O capping</a:t>
          </a:r>
        </a:p>
      </dsp:txBody>
      <dsp:txXfrm>
        <a:off x="5861254" y="48531"/>
        <a:ext cx="5141403" cy="970605"/>
      </dsp:txXfrm>
    </dsp:sp>
    <dsp:sp modelId="{2C6019CD-5741-495B-8BB7-658D2CD8C03A}">
      <dsp:nvSpPr>
        <dsp:cNvPr id="0" name=""/>
        <dsp:cNvSpPr/>
      </dsp:nvSpPr>
      <dsp:spPr>
        <a:xfrm>
          <a:off x="5861254" y="1019136"/>
          <a:ext cx="5141403" cy="3602812"/>
        </a:xfrm>
        <a:prstGeom prst="rect">
          <a:avLst/>
        </a:prstGeom>
        <a:solidFill>
          <a:schemeClr val="accent2">
            <a:tint val="40000"/>
            <a:alpha val="90000"/>
            <a:hueOff val="2861916"/>
            <a:satOff val="-99534"/>
            <a:lumOff val="-9899"/>
            <a:alphaOff val="0"/>
          </a:schemeClr>
        </a:solidFill>
        <a:ln w="10795" cap="flat" cmpd="sng" algn="ctr">
          <a:solidFill>
            <a:schemeClr val="accent2">
              <a:tint val="40000"/>
              <a:alpha val="90000"/>
              <a:hueOff val="2861916"/>
              <a:satOff val="-99534"/>
              <a:lumOff val="-98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VM Cached IOPS Consumed Percentage</a:t>
          </a:r>
        </a:p>
        <a:p>
          <a:pPr marL="228600" lvl="1" indent="-228600" algn="l" defTabSz="1111250">
            <a:lnSpc>
              <a:spcPct val="90000"/>
            </a:lnSpc>
            <a:spcBef>
              <a:spcPct val="0"/>
            </a:spcBef>
            <a:spcAft>
              <a:spcPct val="15000"/>
            </a:spcAft>
            <a:buChar char="•"/>
          </a:pPr>
          <a:r>
            <a:rPr lang="en-US" sz="2500" kern="1200"/>
            <a:t>VM Cached Bandwidth Consumed Percentage</a:t>
          </a:r>
        </a:p>
        <a:p>
          <a:pPr marL="228600" lvl="1" indent="-228600" algn="l" defTabSz="1111250">
            <a:lnSpc>
              <a:spcPct val="90000"/>
            </a:lnSpc>
            <a:spcBef>
              <a:spcPct val="0"/>
            </a:spcBef>
            <a:spcAft>
              <a:spcPct val="15000"/>
            </a:spcAft>
            <a:buChar char="•"/>
          </a:pPr>
          <a:r>
            <a:rPr lang="en-US" sz="2500" kern="1200"/>
            <a:t>VM </a:t>
          </a:r>
          <a:r>
            <a:rPr lang="en-US" sz="2500" kern="1200" err="1"/>
            <a:t>uncached</a:t>
          </a:r>
          <a:r>
            <a:rPr lang="en-US" sz="2500" kern="1200"/>
            <a:t> IOPS Consumed Percentage</a:t>
          </a:r>
        </a:p>
        <a:p>
          <a:pPr marL="228600" lvl="1" indent="-228600" algn="l" defTabSz="1111250">
            <a:lnSpc>
              <a:spcPct val="90000"/>
            </a:lnSpc>
            <a:spcBef>
              <a:spcPct val="0"/>
            </a:spcBef>
            <a:spcAft>
              <a:spcPct val="15000"/>
            </a:spcAft>
            <a:buChar char="•"/>
          </a:pPr>
          <a:r>
            <a:rPr lang="en-US" sz="2500" kern="1200"/>
            <a:t>VM </a:t>
          </a:r>
          <a:r>
            <a:rPr lang="en-US" sz="2500" kern="1200" err="1"/>
            <a:t>Uncached</a:t>
          </a:r>
          <a:r>
            <a:rPr lang="en-US" sz="2500" kern="1200"/>
            <a:t> Bandwidth Consumed Percentage</a:t>
          </a:r>
        </a:p>
      </dsp:txBody>
      <dsp:txXfrm>
        <a:off x="5861254" y="1019136"/>
        <a:ext cx="5141403" cy="3602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C7D3D-D86A-4C7A-A6FC-9B03A5009F77}">
      <dsp:nvSpPr>
        <dsp:cNvPr id="0" name=""/>
        <dsp:cNvSpPr/>
      </dsp:nvSpPr>
      <dsp:spPr>
        <a:xfrm>
          <a:off x="0" y="44258"/>
          <a:ext cx="11018519" cy="952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err="1"/>
            <a:t>Opt</a:t>
          </a:r>
          <a:r>
            <a:rPr lang="en-US" sz="2200" kern="1200" dirty="0"/>
            <a:t> for Ebdsv5 + Premium SSD v2 unless you know your I/O requirements can be met by other sizes</a:t>
          </a:r>
        </a:p>
      </dsp:txBody>
      <dsp:txXfrm>
        <a:off x="46491" y="90749"/>
        <a:ext cx="10925537" cy="859398"/>
      </dsp:txXfrm>
    </dsp:sp>
    <dsp:sp modelId="{DAC0FA87-437A-4318-81F3-F274B8184A40}">
      <dsp:nvSpPr>
        <dsp:cNvPr id="0" name=""/>
        <dsp:cNvSpPr/>
      </dsp:nvSpPr>
      <dsp:spPr>
        <a:xfrm>
          <a:off x="0" y="1059998"/>
          <a:ext cx="11018519" cy="952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Set cache=none for high throughput workloads when using Ebdsv5 on Premium v1</a:t>
          </a:r>
        </a:p>
      </dsp:txBody>
      <dsp:txXfrm>
        <a:off x="46491" y="1106489"/>
        <a:ext cx="10925537" cy="859398"/>
      </dsp:txXfrm>
    </dsp:sp>
    <dsp:sp modelId="{86093192-37EA-4D44-A377-6824B323CDED}">
      <dsp:nvSpPr>
        <dsp:cNvPr id="0" name=""/>
        <dsp:cNvSpPr/>
      </dsp:nvSpPr>
      <dsp:spPr>
        <a:xfrm>
          <a:off x="0" y="2012378"/>
          <a:ext cx="11018519"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err="1"/>
            <a:t>Uncached</a:t>
          </a:r>
          <a:r>
            <a:rPr lang="en-US" sz="1700" kern="1200"/>
            <a:t> throughput limits are higher than cached limits so analytical workloads may be hurt by caching</a:t>
          </a:r>
        </a:p>
        <a:p>
          <a:pPr marL="171450" lvl="1" indent="-171450" algn="l" defTabSz="755650">
            <a:lnSpc>
              <a:spcPct val="90000"/>
            </a:lnSpc>
            <a:spcBef>
              <a:spcPct val="0"/>
            </a:spcBef>
            <a:spcAft>
              <a:spcPct val="20000"/>
            </a:spcAft>
            <a:buChar char="•"/>
          </a:pPr>
          <a:r>
            <a:rPr lang="en-US" sz="1700" kern="1200"/>
            <a:t>Cached IOPS are higher than </a:t>
          </a:r>
          <a:r>
            <a:rPr lang="en-US" sz="1700" kern="1200" err="1"/>
            <a:t>uncached</a:t>
          </a:r>
          <a:r>
            <a:rPr lang="en-US" sz="1700" kern="1200"/>
            <a:t> IOPS for most sizes so transactional workloads on Pv1 may benefit from caching, but need to test to verify</a:t>
          </a:r>
        </a:p>
      </dsp:txBody>
      <dsp:txXfrm>
        <a:off x="0" y="2012378"/>
        <a:ext cx="11018519" cy="910800"/>
      </dsp:txXfrm>
    </dsp:sp>
    <dsp:sp modelId="{E1B15640-3C81-4DBA-86BA-59721968E5ED}">
      <dsp:nvSpPr>
        <dsp:cNvPr id="0" name=""/>
        <dsp:cNvSpPr/>
      </dsp:nvSpPr>
      <dsp:spPr>
        <a:xfrm>
          <a:off x="0" y="2923179"/>
          <a:ext cx="11018519" cy="952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Use Premium v2 only with Ebdsv5 if possible</a:t>
          </a:r>
        </a:p>
      </dsp:txBody>
      <dsp:txXfrm>
        <a:off x="46491" y="2969670"/>
        <a:ext cx="10925537" cy="859398"/>
      </dsp:txXfrm>
    </dsp:sp>
    <dsp:sp modelId="{A1C18C40-08E9-4150-8F29-1100E44702D5}">
      <dsp:nvSpPr>
        <dsp:cNvPr id="0" name=""/>
        <dsp:cNvSpPr/>
      </dsp:nvSpPr>
      <dsp:spPr>
        <a:xfrm>
          <a:off x="0" y="3875559"/>
          <a:ext cx="11018519"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Evaluate performance on other sizes as it does not support host caching</a:t>
          </a:r>
        </a:p>
        <a:p>
          <a:pPr marL="171450" lvl="1" indent="-171450" algn="l" defTabSz="755650">
            <a:lnSpc>
              <a:spcPct val="90000"/>
            </a:lnSpc>
            <a:spcBef>
              <a:spcPct val="0"/>
            </a:spcBef>
            <a:spcAft>
              <a:spcPct val="20000"/>
            </a:spcAft>
            <a:buChar char="•"/>
          </a:pPr>
          <a:r>
            <a:rPr lang="en-US" sz="1700" kern="1200"/>
            <a:t>Premium v2 IOPS limits are higher than Premium v1, so lack of caching does not hurt performance on Eb-series VMs</a:t>
          </a:r>
        </a:p>
      </dsp:txBody>
      <dsp:txXfrm>
        <a:off x="0" y="3875559"/>
        <a:ext cx="11018519" cy="910800"/>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1/17/2023 10:08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1/17/2023 10:08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virtual-machines/sizes-memory" TargetMode="External"/><Relationship Id="rId7" Type="http://schemas.openxmlformats.org/officeDocument/2006/relationships/hyperlink" Target="https://review.docs.microsoft.com/en-us/azure/virtual-machines/how-to-enable-write-accelerator"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review.docs.microsoft.com/en-us/azure/virtual-machines/disks-enable-ultra-ssd" TargetMode="External"/><Relationship Id="rId5" Type="http://schemas.openxmlformats.org/officeDocument/2006/relationships/hyperlink" Target="https://review.docs.microsoft.com/en-us/azure/virtual-machines/mv2-series" TargetMode="External"/><Relationship Id="rId4" Type="http://schemas.openxmlformats.org/officeDocument/2006/relationships/hyperlink" Target="https://review.docs.microsoft.com/en-us/azure/virtual-machines/premium-storage-performanc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pricing/details/managed-disk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aka.ms/azuredisk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review.docs.microsoft.com/en-us/azure/virtual-machines/how-to-enable-write-accelerator" TargetMode="External"/><Relationship Id="rId3" Type="http://schemas.openxmlformats.org/officeDocument/2006/relationships/hyperlink" Target="https://docs.microsoft.com/en-us/azure/virtual-machines/lsv2-series" TargetMode="External"/><Relationship Id="rId7" Type="http://schemas.openxmlformats.org/officeDocument/2006/relationships/hyperlink" Target="https://review.docs.microsoft.com/en-us/azure/virtual-machines/disks-enable-ultra-ssd" TargetMode="External"/><Relationship Id="rId12" Type="http://schemas.openxmlformats.org/officeDocument/2006/relationships/hyperlink" Target="https://review.docs.microsoft.com/en-us/azure/virtual-machines/lsv2-serie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review.docs.microsoft.com/en-us/azure/virtual-machines/premium-storage-performance" TargetMode="External"/><Relationship Id="rId11" Type="http://schemas.openxmlformats.org/officeDocument/2006/relationships/hyperlink" Target="https://review.docs.microsoft.com/en-us/azure/virtual-machines/ddv4-ddsv4-series" TargetMode="External"/><Relationship Id="rId5" Type="http://schemas.openxmlformats.org/officeDocument/2006/relationships/hyperlink" Target="https://review.docs.microsoft.com/en-us/azure/virtual-machines/mv2-series" TargetMode="External"/><Relationship Id="rId10" Type="http://schemas.openxmlformats.org/officeDocument/2006/relationships/hyperlink" Target="https://review.docs.microsoft.com/en-us/azure/virtual-machines/dv2-dsv2-series-memory" TargetMode="External"/><Relationship Id="rId4" Type="http://schemas.openxmlformats.org/officeDocument/2006/relationships/hyperlink" Target="https://review.docs.microsoft.com/en-us/azure/virtual-machines/m-series" TargetMode="External"/><Relationship Id="rId9" Type="http://schemas.openxmlformats.org/officeDocument/2006/relationships/hyperlink" Target="https://review.docs.microsoft.com/en-us/azure/virtual-machines/edv4-edsv4-serie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virtual-machines/ddv4-ddsv4-serie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virtual-machines/disks-types#ultra-disk"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virtual-machines/generation-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0" i="0" dirty="0">
                <a:solidFill>
                  <a:srgbClr val="FFFFFF"/>
                </a:solidFill>
                <a:effectLst/>
                <a:latin typeface="Segoe UI" panose="020B0502040204020203" pitchFamily="34" charset="0"/>
              </a:rPr>
              <a:t>When selecting a virtual machine to host your SQL Server workload in Azure, you need to choose a virtual machine size that provides optimal performance and fits your organization’s budget. There are a number of different compute and storage options in Azure, so choosing the configuration that gives you the best price-performance for your workload can be a challenge. In this session, we will cover topics such as the different virtual machine types that are most appropriate for SQL Server workloads (including the new Ebdsv5 series), configuring storage, and features unique to Azure such as host caching and write acceleration that can help boost your performance without breaking the bank.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cached and temp storage throughput is the VM limit for local SSD storage. This includes I/O against the local ephemeral drive (D: drive) and the cache.</a:t>
            </a: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0935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Disk allocation and performance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Let’s see how this applies to the virtual machine we have been using in our examples.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dirty="0">
              <a:solidFill>
                <a:schemeClr val="tx1"/>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Consider the Standard_E8ds_v4. The Standard_E8ds_v4</a:t>
            </a:r>
            <a:r>
              <a:rPr lang="en-US" sz="900" b="1" i="0" u="none" strike="noStrike" dirty="0">
                <a:solidFill>
                  <a:schemeClr val="tx1"/>
                </a:solidFill>
                <a:effectLst/>
                <a:latin typeface="Segoe UI" panose="020B0502040204020203" pitchFamily="34" charset="0"/>
              </a:rPr>
              <a:t> </a:t>
            </a:r>
            <a:r>
              <a:rPr lang="en-US" b="0" i="0" dirty="0">
                <a:solidFill>
                  <a:srgbClr val="E3E3E3"/>
                </a:solidFill>
                <a:effectLst/>
                <a:latin typeface="Segoe UI" panose="020B0502040204020203" pitchFamily="34" charset="0"/>
              </a:rPr>
              <a:t>would prevent achieving the 20,000 IOPS of a 4 x P30 storage pool, because of limits at the VM level.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Now, if the pool could leverage read-only caching, we could improve on this limitation with an additional 64,000 IOPS.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We are able to leverage the ephemeral disk for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which won’t count against our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IOPS and throughput. </a:t>
            </a:r>
          </a:p>
          <a:p>
            <a:pPr algn="l"/>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Spreading out and isolating these data, log and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further ensures workloads can get the expected IOPS and throughput it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You can use the VM-level and Disk-level metrics to track the performance and setup alerts as needed. Please see the references on Azure Disk Metrics and our previous performance monitor references.</a:t>
            </a:r>
            <a:endParaRPr lang="en-US" dirty="0"/>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Other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3E3E3"/>
                </a:solidFill>
                <a:effectLst/>
                <a:latin typeface="Segoe UI" panose="020B0502040204020203" pitchFamily="34" charset="0"/>
              </a:rPr>
              <a:t>Some things to be aware of is that Azure prioritizes the network channel for disk traffic over other lower priority traffic which helps improve performance and Azure Storage implements automatic load balancing.</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Azure Storage allocates required resources when you create a disk and applies proactive and reactive balancing of resources to handle the traffic level. </a:t>
            </a: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4650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Disk allocation and performance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Let’s see how this applies to the virtual machine we have been using in our examples.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dirty="0">
              <a:solidFill>
                <a:schemeClr val="tx1"/>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Consider the Standard_E8ds_v4. The Standard_E8ds_v4</a:t>
            </a:r>
            <a:r>
              <a:rPr lang="en-US" sz="900" b="1" i="0" u="none" strike="noStrike" dirty="0">
                <a:solidFill>
                  <a:schemeClr val="tx1"/>
                </a:solidFill>
                <a:effectLst/>
                <a:latin typeface="Segoe UI" panose="020B0502040204020203" pitchFamily="34" charset="0"/>
              </a:rPr>
              <a:t> </a:t>
            </a:r>
            <a:r>
              <a:rPr lang="en-US" b="0" i="0" dirty="0">
                <a:solidFill>
                  <a:srgbClr val="E3E3E3"/>
                </a:solidFill>
                <a:effectLst/>
                <a:latin typeface="Segoe UI" panose="020B0502040204020203" pitchFamily="34" charset="0"/>
              </a:rPr>
              <a:t>would prevent achieving the 20,000 IOPS of a 4 x P30 storage pool, because of limits at the VM level.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Now, if the pool could leverage read-only caching, we could improve on this limitation with an additional 64,000 IOPS.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We are able to leverage the ephemeral disk for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which won’t count against our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IOPS and throughput. </a:t>
            </a:r>
          </a:p>
          <a:p>
            <a:pPr algn="l"/>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Spreading out and isolating these data, log and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further ensures workloads can get the expected IOPS and throughput it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You can use the VM-level and Disk-level metrics to track the performance and setup alerts as needed. Please see the references on Azure Disk Metrics and our previous performance monitor references.</a:t>
            </a:r>
            <a:endParaRPr lang="en-US" dirty="0"/>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Other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3E3E3"/>
                </a:solidFill>
                <a:effectLst/>
                <a:latin typeface="Segoe UI" panose="020B0502040204020203" pitchFamily="34" charset="0"/>
              </a:rPr>
              <a:t>Some things to be aware of is that Azure prioritizes the network channel for disk traffic over other lower priority traffic which helps improve performance and Azure Storage implements automatic load balancing.</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Azure Storage allocates required resources when you create a disk and applies proactive and reactive balancing of resources to handle the traffic level. </a:t>
            </a:r>
          </a:p>
          <a:p>
            <a:pPr algn="l"/>
            <a:endParaRPr lang="en-US" b="0" i="0" dirty="0">
              <a:solidFill>
                <a:srgbClr val="E3E3E3"/>
              </a:solidFill>
              <a:effectLst/>
              <a:latin typeface="Segoe UI" panose="020B0502040204020203"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98249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Disk allocation and performance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Let’s see how this applies to the virtual machine we have been using in our examples.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dirty="0">
              <a:solidFill>
                <a:schemeClr val="tx1"/>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Consider the Standard_E8ds_v4. The Standard_E8ds_v4</a:t>
            </a:r>
            <a:r>
              <a:rPr lang="en-US" sz="900" b="1" i="0" u="none" strike="noStrike" dirty="0">
                <a:solidFill>
                  <a:schemeClr val="tx1"/>
                </a:solidFill>
                <a:effectLst/>
                <a:latin typeface="Segoe UI" panose="020B0502040204020203" pitchFamily="34" charset="0"/>
              </a:rPr>
              <a:t> </a:t>
            </a:r>
            <a:r>
              <a:rPr lang="en-US" b="0" i="0" dirty="0">
                <a:solidFill>
                  <a:srgbClr val="E3E3E3"/>
                </a:solidFill>
                <a:effectLst/>
                <a:latin typeface="Segoe UI" panose="020B0502040204020203" pitchFamily="34" charset="0"/>
              </a:rPr>
              <a:t>would prevent achieving the 20,000 IOPS of a 4 x P30 storage pool, because of limits at the VM level.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Now, if the pool could leverage read-only caching, we could improve on this limitation with an additional 64,000 IOPS.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We are able to leverage the ephemeral disk for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which won’t count against our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IOPS and throughput. </a:t>
            </a:r>
          </a:p>
          <a:p>
            <a:pPr algn="l"/>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Spreading out and isolating these data, log and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further ensures workloads can get the expected IOPS and throughput it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You can use the VM-level and Disk-level metrics to track the performance and setup alerts as needed. Please see the references on Azure Disk Metrics and our previous performance monitor references.</a:t>
            </a:r>
            <a:endParaRPr lang="en-US" dirty="0"/>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Other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3E3E3"/>
                </a:solidFill>
                <a:effectLst/>
                <a:latin typeface="Segoe UI" panose="020B0502040204020203" pitchFamily="34" charset="0"/>
              </a:rPr>
              <a:t>Some things to be aware of is that Azure prioritizes the network channel for disk traffic over other lower priority traffic which helps improve performance and Azure Storage implements automatic load balancing.</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Azure Storage allocates required resources when you create a disk and applies proactive and reactive balancing of resources to handle the traffic level. </a:t>
            </a:r>
          </a:p>
          <a:p>
            <a:pPr algn="l"/>
            <a:endParaRPr lang="en-US" b="0" i="0" dirty="0">
              <a:solidFill>
                <a:srgbClr val="E3E3E3"/>
              </a:solidFill>
              <a:effectLst/>
              <a:latin typeface="Segoe UI" panose="020B0502040204020203"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9456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Disk allocation and performance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Let’s see how this applies to the virtual machine we have been using in our examples.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dirty="0">
              <a:solidFill>
                <a:schemeClr val="tx1"/>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Consider the Standard_E8ds_v4. The Standard_E8ds_v4</a:t>
            </a:r>
            <a:r>
              <a:rPr lang="en-US" sz="900" b="1" i="0" u="none" strike="noStrike" dirty="0">
                <a:solidFill>
                  <a:schemeClr val="tx1"/>
                </a:solidFill>
                <a:effectLst/>
                <a:latin typeface="Segoe UI" panose="020B0502040204020203" pitchFamily="34" charset="0"/>
              </a:rPr>
              <a:t> </a:t>
            </a:r>
            <a:r>
              <a:rPr lang="en-US" b="0" i="0" dirty="0">
                <a:solidFill>
                  <a:srgbClr val="E3E3E3"/>
                </a:solidFill>
                <a:effectLst/>
                <a:latin typeface="Segoe UI" panose="020B0502040204020203" pitchFamily="34" charset="0"/>
              </a:rPr>
              <a:t>would prevent achieving the 20,000 IOPS of a 4 x P30 storage pool, because of limits at the VM level.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Now, if the pool could leverage read-only caching, we could improve on this limitation with an additional 64,000 IOPS.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We are able to leverage the ephemeral disk for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which won’t count against our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IOPS and throughput. </a:t>
            </a:r>
          </a:p>
          <a:p>
            <a:pPr algn="l"/>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Spreading out and isolating these data, log and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further ensures workloads can get the expected IOPS and throughput it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You can use the VM-level and Disk-level metrics to track the performance and setup alerts as needed. Please see the references on Azure Disk Metrics and our previous performance monitor references.</a:t>
            </a:r>
            <a:endParaRPr lang="en-US" dirty="0"/>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Other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3E3E3"/>
                </a:solidFill>
                <a:effectLst/>
                <a:latin typeface="Segoe UI" panose="020B0502040204020203" pitchFamily="34" charset="0"/>
              </a:rPr>
              <a:t>Some things to be aware of is that Azure prioritizes the network channel for disk traffic over other lower priority traffic which helps improve performance and Azure Storage implements automatic load balancing.</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Azure Storage allocates required resources when you create a disk and applies proactive and reactive balancing of resources to handle the traffic level. </a:t>
            </a:r>
          </a:p>
          <a:p>
            <a:pPr algn="l"/>
            <a:endParaRPr lang="en-US" b="0" i="0" dirty="0">
              <a:solidFill>
                <a:srgbClr val="E3E3E3"/>
              </a:solidFill>
              <a:effectLst/>
              <a:latin typeface="Segoe UI" panose="020B0502040204020203"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0155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Switch to Pam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054D8-8F0B-4602-B903-9DC5C1B105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752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3E3E3"/>
                </a:solidFill>
                <a:effectLst/>
                <a:latin typeface="Segoe UI" panose="020B0502040204020203" pitchFamily="34" charset="0"/>
              </a:rPr>
              <a:t>Counters to measure application performance requirements</a:t>
            </a:r>
          </a:p>
          <a:p>
            <a:pPr algn="l"/>
            <a:r>
              <a:rPr lang="en-US" b="0" i="0">
                <a:solidFill>
                  <a:srgbClr val="E3E3E3"/>
                </a:solidFill>
                <a:effectLst/>
                <a:latin typeface="Segoe UI" panose="020B0502040204020203" pitchFamily="34" charset="0"/>
              </a:rPr>
              <a:t>The best way to measure performance requirements of your application, is to use performance-monitoring tools provided by the operating system of the server. You can use </a:t>
            </a:r>
            <a:r>
              <a:rPr lang="en-US" b="0" i="0" err="1">
                <a:solidFill>
                  <a:srgbClr val="E3E3E3"/>
                </a:solidFill>
                <a:effectLst/>
                <a:latin typeface="Segoe UI" panose="020B0502040204020203" pitchFamily="34" charset="0"/>
              </a:rPr>
              <a:t>PerfMon</a:t>
            </a:r>
            <a:r>
              <a:rPr lang="en-US" b="0" i="0">
                <a:solidFill>
                  <a:srgbClr val="E3E3E3"/>
                </a:solidFill>
                <a:effectLst/>
                <a:latin typeface="Segoe UI" panose="020B0502040204020203" pitchFamily="34" charset="0"/>
              </a:rPr>
              <a:t> for Windows and </a:t>
            </a:r>
            <a:r>
              <a:rPr lang="en-US" b="0" i="0" err="1">
                <a:solidFill>
                  <a:srgbClr val="E3E3E3"/>
                </a:solidFill>
                <a:effectLst/>
                <a:latin typeface="Segoe UI" panose="020B0502040204020203" pitchFamily="34" charset="0"/>
              </a:rPr>
              <a:t>iostat</a:t>
            </a:r>
            <a:r>
              <a:rPr lang="en-US" b="0" i="0">
                <a:solidFill>
                  <a:srgbClr val="E3E3E3"/>
                </a:solidFill>
                <a:effectLst/>
                <a:latin typeface="Segoe UI" panose="020B0502040204020203" pitchFamily="34" charset="0"/>
              </a:rPr>
              <a:t> for Linux. These tools capture counters corresponding to each measure explained in the above section. You must capture the values of these counters when your application is running its normal, peak, and off-hours workloads.</a:t>
            </a:r>
          </a:p>
          <a:p>
            <a:pPr algn="l"/>
            <a:endParaRPr lang="en-US" b="0" i="0">
              <a:solidFill>
                <a:srgbClr val="E3E3E3"/>
              </a:solidFill>
              <a:effectLst/>
              <a:latin typeface="Segoe UI" panose="020B0502040204020203" pitchFamily="34" charset="0"/>
            </a:endParaRPr>
          </a:p>
          <a:p>
            <a:pPr algn="l"/>
            <a:r>
              <a:rPr lang="en-US" b="0" i="0">
                <a:solidFill>
                  <a:srgbClr val="E3E3E3"/>
                </a:solidFill>
                <a:effectLst/>
                <a:latin typeface="Segoe UI" panose="020B0502040204020203" pitchFamily="34" charset="0"/>
              </a:rPr>
              <a:t>The </a:t>
            </a:r>
            <a:r>
              <a:rPr lang="en-US" b="0" i="0" err="1">
                <a:solidFill>
                  <a:srgbClr val="E3E3E3"/>
                </a:solidFill>
                <a:effectLst/>
                <a:latin typeface="Segoe UI" panose="020B0502040204020203" pitchFamily="34" charset="0"/>
              </a:rPr>
              <a:t>PerfMon</a:t>
            </a:r>
            <a:r>
              <a:rPr lang="en-US" b="0" i="0">
                <a:solidFill>
                  <a:srgbClr val="E3E3E3"/>
                </a:solidFill>
                <a:effectLst/>
                <a:latin typeface="Segoe UI" panose="020B0502040204020203" pitchFamily="34" charset="0"/>
              </a:rPr>
              <a:t> counters are available for processor, memory and, each logical disk and physical disk of your server. When you use premium storage disks with a VM, the physical disk counters are for each premium storage disk, and logical disk counters are for each volume created on the premium storage disks. You must capture the values for the disks that host your application workload. If there is a one to one mapping between logical and physical disks, you can refer to physical disk counters; otherwise </a:t>
            </a:r>
            <a:r>
              <a:rPr lang="en-US" b="0" i="0" u="sng">
                <a:solidFill>
                  <a:srgbClr val="E3E3E3"/>
                </a:solidFill>
                <a:effectLst/>
                <a:latin typeface="Segoe UI" panose="020B0502040204020203" pitchFamily="34" charset="0"/>
              </a:rPr>
              <a:t>refer to the logical disk counters</a:t>
            </a:r>
            <a:r>
              <a:rPr lang="en-US" b="0" i="0">
                <a:solidFill>
                  <a:srgbClr val="E3E3E3"/>
                </a:solidFill>
                <a:effectLst/>
                <a:latin typeface="Segoe UI" panose="020B0502040204020203" pitchFamily="34" charset="0"/>
              </a:rPr>
              <a:t>. </a:t>
            </a:r>
          </a:p>
          <a:p>
            <a:pPr algn="l"/>
            <a:endParaRPr lang="en-US" b="0" i="0">
              <a:solidFill>
                <a:srgbClr val="E3E3E3"/>
              </a:solidFill>
              <a:effectLst/>
              <a:latin typeface="Segoe UI" panose="020B0502040204020203" pitchFamily="34" charset="0"/>
            </a:endParaRPr>
          </a:p>
          <a:p>
            <a:pPr algn="l"/>
            <a:r>
              <a:rPr lang="en-US" b="0" i="0">
                <a:solidFill>
                  <a:srgbClr val="E3E3E3"/>
                </a:solidFill>
                <a:effectLst/>
                <a:latin typeface="Segoe UI" panose="020B0502040204020203" pitchFamily="34" charset="0"/>
              </a:rPr>
              <a:t>On Linux, the </a:t>
            </a:r>
            <a:r>
              <a:rPr lang="en-US" b="0" i="0" err="1">
                <a:solidFill>
                  <a:srgbClr val="E3E3E3"/>
                </a:solidFill>
                <a:effectLst/>
                <a:latin typeface="Segoe UI" panose="020B0502040204020203" pitchFamily="34" charset="0"/>
              </a:rPr>
              <a:t>iostat</a:t>
            </a:r>
            <a:r>
              <a:rPr lang="en-US" b="0" i="0">
                <a:solidFill>
                  <a:srgbClr val="E3E3E3"/>
                </a:solidFill>
                <a:effectLst/>
                <a:latin typeface="Segoe UI" panose="020B0502040204020203" pitchFamily="34" charset="0"/>
              </a:rPr>
              <a:t> command generates a CPU and disk utilization report. The disk utilization report provides statistics per physical device or partition. If you have a database server with its data and logs on separate disks, collect this data for both disks.</a:t>
            </a:r>
          </a:p>
          <a:p>
            <a:endParaRPr lang="en-US"/>
          </a:p>
          <a:p>
            <a:pPr algn="l"/>
            <a:r>
              <a:rPr lang="en-US" b="1" i="0">
                <a:solidFill>
                  <a:srgbClr val="E3E3E3"/>
                </a:solidFill>
                <a:effectLst/>
                <a:latin typeface="Segoe UI" panose="020B0502040204020203" pitchFamily="34" charset="0"/>
              </a:rPr>
              <a:t>Counters to measure application performance requirements</a:t>
            </a:r>
          </a:p>
          <a:p>
            <a:r>
              <a:rPr lang="en-US"/>
              <a:t>https://docs.microsoft.com/en-us/azure/virtual-machines/premium-storage-performance#counters-to-measure-application-performance-requirements</a:t>
            </a:r>
          </a:p>
        </p:txBody>
      </p:sp>
      <p:sp>
        <p:nvSpPr>
          <p:cNvPr id="4" name="Slide Number Placeholder 3"/>
          <p:cNvSpPr>
            <a:spLocks noGrp="1"/>
          </p:cNvSpPr>
          <p:nvPr>
            <p:ph type="sldNum" sz="quarter"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anose="020B0604020202020204"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anose="020B0604020202020204" pitchFamily="34" charset="0"/>
            </a:endParaRPr>
          </a:p>
        </p:txBody>
      </p:sp>
    </p:spTree>
    <p:extLst>
      <p:ext uri="{BB962C8B-B14F-4D97-AF65-F5344CB8AC3E}">
        <p14:creationId xmlns:p14="http://schemas.microsoft.com/office/powerpoint/2010/main" val="1357614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0" dirty="0"/>
              <a:t>Ebdsv5-series</a:t>
            </a:r>
          </a:p>
          <a:p>
            <a:pPr marL="285750" lvl="0" indent="-285750" algn="l" defTabSz="666750">
              <a:lnSpc>
                <a:spcPct val="90000"/>
              </a:lnSpc>
              <a:spcBef>
                <a:spcPct val="0"/>
              </a:spcBef>
              <a:spcAft>
                <a:spcPct val="15000"/>
              </a:spcAft>
              <a:buFont typeface="Arial" panose="020B0604020202020204" pitchFamily="34" charset="0"/>
              <a:buChar char="•"/>
            </a:pPr>
            <a:r>
              <a:rPr lang="en-US" sz="4400" kern="1200" dirty="0">
                <a:solidFill>
                  <a:srgbClr val="FFFFFF"/>
                </a:solidFill>
                <a:latin typeface="Segoe UI"/>
                <a:ea typeface="+mn-ea"/>
                <a:cs typeface="+mn-cs"/>
              </a:rPr>
              <a:t>Ideal for memory-intensive enterprise applications</a:t>
            </a:r>
          </a:p>
          <a:p>
            <a:pPr marL="285750" lvl="0" indent="-285750" algn="l" defTabSz="666750">
              <a:lnSpc>
                <a:spcPct val="90000"/>
              </a:lnSpc>
              <a:spcBef>
                <a:spcPct val="0"/>
              </a:spcBef>
              <a:spcAft>
                <a:spcPct val="15000"/>
              </a:spcAft>
              <a:buFont typeface="Arial" panose="020B0604020202020204" pitchFamily="34" charset="0"/>
              <a:buChar char="•"/>
            </a:pPr>
            <a:r>
              <a:rPr lang="en-US" sz="4400" kern="1200" dirty="0">
                <a:solidFill>
                  <a:srgbClr val="FFFFFF"/>
                </a:solidFill>
                <a:latin typeface="Segoe UI"/>
                <a:ea typeface="+mn-ea"/>
                <a:cs typeface="+mn-cs"/>
              </a:rPr>
              <a:t>Large local storage SSD capacity and throughput</a:t>
            </a:r>
          </a:p>
          <a:p>
            <a:pPr marL="285750" lvl="0" indent="-285750" algn="l" defTabSz="666750">
              <a:lnSpc>
                <a:spcPct val="90000"/>
              </a:lnSpc>
              <a:spcBef>
                <a:spcPct val="0"/>
              </a:spcBef>
              <a:spcAft>
                <a:spcPct val="15000"/>
              </a:spcAft>
              <a:buFont typeface="Arial" panose="020B0604020202020204" pitchFamily="34" charset="0"/>
              <a:buChar char="•"/>
            </a:pPr>
            <a:r>
              <a:rPr lang="en-US" sz="4400" kern="1200" dirty="0">
                <a:solidFill>
                  <a:srgbClr val="FFFFFF"/>
                </a:solidFill>
                <a:latin typeface="Segoe UI"/>
                <a:ea typeface="+mn-ea"/>
                <a:cs typeface="+mn-cs"/>
              </a:rPr>
              <a:t>Ideal core to memory ratio of </a:t>
            </a:r>
            <a:r>
              <a:rPr lang="en-US" sz="4400" b="1" kern="1200" dirty="0">
                <a:solidFill>
                  <a:srgbClr val="FFFFFF"/>
                </a:solidFill>
                <a:latin typeface="Segoe UI"/>
                <a:ea typeface="+mn-ea"/>
                <a:cs typeface="+mn-cs"/>
              </a:rPr>
              <a:t>1:8</a:t>
            </a:r>
            <a:r>
              <a:rPr lang="en-US" sz="4400" kern="1200" dirty="0">
                <a:solidFill>
                  <a:srgbClr val="FFFFFF"/>
                </a:solidFill>
                <a:latin typeface="Segoe UI"/>
                <a:ea typeface="+mn-ea"/>
                <a:cs typeface="+mn-cs"/>
              </a:rPr>
              <a:t> across all sizes</a:t>
            </a:r>
          </a:p>
          <a:p>
            <a:pPr marL="285750" lvl="0" indent="-285750" algn="l" defTabSz="666750">
              <a:lnSpc>
                <a:spcPct val="90000"/>
              </a:lnSpc>
              <a:spcBef>
                <a:spcPct val="0"/>
              </a:spcBef>
              <a:spcAft>
                <a:spcPct val="15000"/>
              </a:spcAft>
              <a:buFont typeface="Arial" panose="020B0604020202020204" pitchFamily="34" charset="0"/>
              <a:buChar char="•"/>
            </a:pPr>
            <a:r>
              <a:rPr lang="en-US" sz="4400" kern="1200" dirty="0">
                <a:solidFill>
                  <a:srgbClr val="FFFFFF"/>
                </a:solidFill>
                <a:latin typeface="Segoe UI"/>
                <a:ea typeface="+mn-ea"/>
                <a:cs typeface="+mn-cs"/>
              </a:rPr>
              <a:t>Highest I/O throughput of any VM series in Azure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44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4400" dirty="0"/>
              <a:t>M-series*</a:t>
            </a:r>
          </a:p>
          <a:p>
            <a:pPr marL="285750" lvl="0" indent="-285750">
              <a:buFont typeface="Arial" panose="020B0604020202020204" pitchFamily="34" charset="0"/>
              <a:buChar char="•"/>
            </a:pPr>
            <a:r>
              <a:rPr lang="en-US" sz="1800" dirty="0" err="1">
                <a:solidFill>
                  <a:schemeClr val="bg1"/>
                </a:solidFill>
              </a:rPr>
              <a:t>vCore</a:t>
            </a:r>
            <a:r>
              <a:rPr lang="en-US" sz="1800" dirty="0">
                <a:solidFill>
                  <a:schemeClr val="bg1"/>
                </a:solidFill>
              </a:rPr>
              <a:t> counts and memory for the largest workloads</a:t>
            </a:r>
          </a:p>
          <a:p>
            <a:pPr marL="285750" lvl="0" indent="-285750">
              <a:buFont typeface="Arial" panose="020B0604020202020204" pitchFamily="34" charset="0"/>
              <a:buChar char="•"/>
            </a:pPr>
            <a:r>
              <a:rPr lang="en-US" sz="1800" dirty="0">
                <a:solidFill>
                  <a:schemeClr val="bg1"/>
                </a:solidFill>
              </a:rPr>
              <a:t>Core to memory ratios of </a:t>
            </a:r>
            <a:r>
              <a:rPr lang="en-US" sz="1800" b="1" dirty="0">
                <a:solidFill>
                  <a:schemeClr val="bg1"/>
                </a:solidFill>
              </a:rPr>
              <a:t>1:</a:t>
            </a:r>
            <a:r>
              <a:rPr lang="en-US" sz="1800" b="1" i="0" dirty="0">
                <a:solidFill>
                  <a:schemeClr val="bg1"/>
                </a:solidFill>
              </a:rPr>
              <a:t>30</a:t>
            </a:r>
            <a:r>
              <a:rPr lang="en-US" sz="1800" b="0" i="0" dirty="0">
                <a:solidFill>
                  <a:schemeClr val="bg1"/>
                </a:solidFill>
              </a:rPr>
              <a:t> w/o constrained cores; </a:t>
            </a:r>
            <a:r>
              <a:rPr lang="en-US" sz="1800" b="1" i="0" dirty="0">
                <a:solidFill>
                  <a:schemeClr val="bg1"/>
                </a:solidFill>
              </a:rPr>
              <a:t>1:</a:t>
            </a:r>
            <a:r>
              <a:rPr lang="en-US" sz="1800" b="1" dirty="0">
                <a:solidFill>
                  <a:schemeClr val="bg1"/>
                </a:solidFill>
              </a:rPr>
              <a:t>121</a:t>
            </a:r>
            <a:r>
              <a:rPr lang="en-US" sz="1800" dirty="0">
                <a:solidFill>
                  <a:schemeClr val="bg1"/>
                </a:solidFill>
              </a:rPr>
              <a:t> with constrained cores</a:t>
            </a:r>
          </a:p>
          <a:p>
            <a:pPr marL="285750" lvl="0" indent="-285750">
              <a:buFont typeface="Arial" panose="020B0604020202020204" pitchFamily="34" charset="0"/>
              <a:buChar char="•"/>
            </a:pPr>
            <a:r>
              <a:rPr lang="en-US" sz="1800" dirty="0">
                <a:solidFill>
                  <a:schemeClr val="bg1"/>
                </a:solidFill>
              </a:rPr>
              <a:t>Mission Critical and Data Warehouse VM options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44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4400" dirty="0"/>
              <a:t>Ddsv5</a:t>
            </a:r>
            <a:endParaRPr lang="en-US" sz="1800" dirty="0">
              <a:solidFill>
                <a:schemeClr val="bg1"/>
              </a:solidFill>
            </a:endParaRPr>
          </a:p>
          <a:p>
            <a:pPr marL="342900" lvl="0" indent="-342900">
              <a:buFont typeface="Arial" panose="020B0604020202020204" pitchFamily="34" charset="0"/>
              <a:buChar char="•"/>
            </a:pPr>
            <a:r>
              <a:rPr lang="en-US" sz="1800" dirty="0">
                <a:solidFill>
                  <a:schemeClr val="bg1"/>
                </a:solidFill>
              </a:rPr>
              <a:t>Supports Premium Storage</a:t>
            </a:r>
          </a:p>
          <a:p>
            <a:pPr marL="342900" lvl="0" indent="-342900">
              <a:buFont typeface="Arial" panose="020B0604020202020204" pitchFamily="34" charset="0"/>
              <a:buChar char="•"/>
            </a:pPr>
            <a:r>
              <a:rPr lang="en-US" sz="1800" dirty="0">
                <a:solidFill>
                  <a:schemeClr val="bg1"/>
                </a:solidFill>
              </a:rPr>
              <a:t>Supports Premium Storage Caching</a:t>
            </a:r>
          </a:p>
          <a:p>
            <a:pPr marL="342900" lvl="0" indent="-342900">
              <a:buFont typeface="Arial" panose="020B0604020202020204" pitchFamily="34" charset="0"/>
              <a:buChar char="•"/>
            </a:pPr>
            <a:r>
              <a:rPr lang="en-US" sz="1800" dirty="0">
                <a:solidFill>
                  <a:schemeClr val="bg1"/>
                </a:solidFill>
              </a:rPr>
              <a:t>Good entry level SQL Server virtual machine</a:t>
            </a:r>
            <a:endParaRPr lang="en-US" sz="4400" dirty="0">
              <a:gradFill>
                <a:gsLst>
                  <a:gs pos="2917">
                    <a:schemeClr val="tx1"/>
                  </a:gs>
                  <a:gs pos="30000">
                    <a:schemeClr val="tx1"/>
                  </a:gs>
                </a:gsLst>
                <a:lin ang="5400000" scaled="0"/>
              </a:gradFill>
            </a:endParaRPr>
          </a:p>
          <a:p>
            <a:pPr marL="0" marR="0" lvl="0" indent="0">
              <a:lnSpc>
                <a:spcPct val="107000"/>
              </a:lnSpc>
              <a:spcBef>
                <a:spcPts val="0"/>
              </a:spcBef>
              <a:spcAft>
                <a:spcPts val="0"/>
              </a:spcAft>
              <a:buFont typeface="Symbol" panose="05050102010706020507" pitchFamily="18" charset="2"/>
              <a:buNone/>
            </a:pPr>
            <a:endParaRPr lang="en-US" sz="1800" b="0" u="none"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800" b="0" u="non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Roboto Regular"/>
              </a:rPr>
              <a:pPr marL="0" marR="0" lvl="0" indent="0" algn="r" defTabSz="914367"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anose="020B0604020202020204"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anose="020B0604020202020204" pitchFamily="34" charset="0"/>
            </a:endParaRPr>
          </a:p>
        </p:txBody>
      </p:sp>
    </p:spTree>
    <p:extLst>
      <p:ext uri="{BB962C8B-B14F-4D97-AF65-F5344CB8AC3E}">
        <p14:creationId xmlns:p14="http://schemas.microsoft.com/office/powerpoint/2010/main" val="132398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Going quick here..</a:t>
            </a:r>
          </a:p>
          <a:p>
            <a:pPr marL="0" marR="0" lvl="0" indent="0">
              <a:lnSpc>
                <a:spcPct val="107000"/>
              </a:lnSpc>
              <a:spcBef>
                <a:spcPts val="0"/>
              </a:spcBef>
              <a:spcAft>
                <a:spcPts val="0"/>
              </a:spcAft>
              <a:buFont typeface="Symbol" panose="05050102010706020507" pitchFamily="18" charset="2"/>
              <a:buNone/>
            </a:pPr>
            <a:endParaRPr lang="en-US" sz="1800" b="0" u="none"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We recommend the Memory Optimized virtual machines, the Storage Optimized, and some select General Purpose virtual machines.- check episode 1 for more information. </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We primarily recommend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memory optimized virtual machine sizes</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as the primary target for SQL Server VMs and it’s the recommended choice for SQL Server.</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 DSv2-series 11-15 has a consistent memory-to-CPU ratio of 7 across all virtual machines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 caching</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which is strongly recommended for optimal performance.</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 Edsv4-series, has strong storage throughput, large local storage SSD capacity, strong local disk IOPS, up to 504 GiB of RAM, improved compute compared to the previous versions and there is consistent </a:t>
            </a:r>
            <a:r>
              <a:rPr lang="en-US" sz="1800" b="0" u="none" dirty="0" err="1">
                <a:effectLst/>
                <a:latin typeface="Calibri" panose="020F0502020204030204" pitchFamily="34" charset="0"/>
                <a:ea typeface="Calibri" panose="020F0502020204030204" pitchFamily="34" charset="0"/>
                <a:cs typeface="Times New Roman" panose="02020603050405020304" pitchFamily="18" charset="0"/>
              </a:rPr>
              <a:t>vCore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-to-memory ratio of 1:8 across these virtual machines as you scale – and of course these machines also support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 caching</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 M-series, including M, Mv2, Msv2, and Mdsv2 Medium, has higher </a:t>
            </a:r>
            <a:r>
              <a:rPr lang="en-US" sz="1800" b="0" u="none" dirty="0" err="1">
                <a:effectLst/>
                <a:latin typeface="Calibri" panose="020F0502020204030204" pitchFamily="34" charset="0"/>
                <a:ea typeface="Calibri" panose="020F0502020204030204" pitchFamily="34" charset="0"/>
                <a:cs typeface="Times New Roman" panose="02020603050405020304" pitchFamily="18" charset="0"/>
              </a:rPr>
              <a:t>vCore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counts and memory for some of the largest SQL Server workloads. Think it terms of big workloads, larger memory to core ratio, and mission critical or data warehouse needs. The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Mv2-series</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has the highest </a:t>
            </a:r>
            <a:r>
              <a:rPr lang="en-US" sz="1800" b="0" u="none" dirty="0" err="1">
                <a:effectLst/>
                <a:latin typeface="Calibri" panose="020F0502020204030204" pitchFamily="34" charset="0"/>
                <a:ea typeface="Calibri" panose="020F0502020204030204" pitchFamily="34" charset="0"/>
                <a:cs typeface="Times New Roman" panose="02020603050405020304" pitchFamily="18" charset="0"/>
              </a:rPr>
              <a:t>vCore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counts and memory and is recommended for mission critical and data warehouse workloads. </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This M-series supports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 caching</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support, has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ultra-disk</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support,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write acceleration</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There is also the new Msv2 and Mdsv2-series Medium Memory which as a mid-tiered memory profile in comparison with the other M-series options.</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Roboto Regular"/>
              </a:rPr>
              <a:pPr marL="0" marR="0" lvl="0" indent="0" algn="r" defTabSz="914367"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anose="020B0604020202020204"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anose="020B0604020202020204" pitchFamily="34" charset="0"/>
            </a:endParaRPr>
          </a:p>
        </p:txBody>
      </p:sp>
    </p:spTree>
    <p:extLst>
      <p:ext uri="{BB962C8B-B14F-4D97-AF65-F5344CB8AC3E}">
        <p14:creationId xmlns:p14="http://schemas.microsoft.com/office/powerpoint/2010/main" val="2357218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377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When customers consider moving to the cloud.. What do they do typically do? From our experience, many times we are sizing SQL Server workloads by memory and CPU. It makes sense to size by cores as we are sizing based on what we have licensed, maybe we are looking at Azure Hybrid Benefits and are taking the best advantage of this benefit, and of course we know SQL Server benefits from memory as SQL Server takes advantage of what’s cached in the buffer pool and many components on the SQLOS takes advantage of memory.</a:t>
            </a:r>
          </a:p>
          <a:p>
            <a:endParaRPr lang="en-US" sz="3200" dirty="0"/>
          </a:p>
          <a:p>
            <a:r>
              <a:rPr lang="en-US" sz="3200" dirty="0"/>
              <a:t>- but we often miss the opportunity to size based on throughput and IOPs and this is commonly where customers are needing the performance.</a:t>
            </a:r>
          </a:p>
          <a:p>
            <a:endParaRPr lang="en-US" sz="3200" dirty="0"/>
          </a:p>
          <a:p>
            <a:r>
              <a:rPr lang="en-US" sz="3200" dirty="0"/>
              <a:t>The reason for this is not fully understanding the difference of CAPEX and OPEX and how </a:t>
            </a:r>
            <a:r>
              <a:rPr lang="en-US" sz="3200" i="1" dirty="0"/>
              <a:t>it should</a:t>
            </a:r>
            <a:r>
              <a:rPr lang="en-US" sz="3200" dirty="0"/>
              <a:t> change the way we approach architecting solutions in the cloud and how we should test and interpret the results of those tests.</a:t>
            </a:r>
          </a:p>
          <a:p>
            <a:endParaRPr lang="en-US" sz="3200" dirty="0"/>
          </a:p>
          <a:p>
            <a:r>
              <a:rPr lang="en-US" sz="3200" dirty="0"/>
              <a:t>To put it simply, in the cloud we only want to use what we need. </a:t>
            </a:r>
          </a:p>
          <a:p>
            <a:endParaRPr lang="en-US" sz="3200" dirty="0"/>
          </a:p>
          <a:p>
            <a:r>
              <a:rPr lang="en-US" sz="3200" dirty="0"/>
              <a:t>In order to accomplish this, we need to have a strong user experience - we have to carefully size and we must </a:t>
            </a:r>
            <a:r>
              <a:rPr lang="en-US" sz="3200" b="1" dirty="0"/>
              <a:t>always be tuning (ABT) </a:t>
            </a:r>
            <a:r>
              <a:rPr lang="en-US" sz="3200" b="0" dirty="0"/>
              <a:t>our workloads.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003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What disk types are available in Azure?</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There are currently four basic disk options.</a:t>
            </a:r>
            <a:endParaRPr lang="en-US" b="0" i="0" dirty="0">
              <a:effectLst/>
              <a:latin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1" i="0" u="none" strike="noStrike" dirty="0">
                <a:solidFill>
                  <a:srgbClr val="171717"/>
                </a:solidFill>
                <a:effectLst/>
                <a:latin typeface="Segoe UI" panose="020B0502040204020203" pitchFamily="34" charset="0"/>
              </a:rPr>
              <a:t>Standard HDD</a:t>
            </a:r>
            <a:r>
              <a:rPr lang="en-US" sz="1800" dirty="0"/>
              <a:t> - </a:t>
            </a:r>
            <a:r>
              <a:rPr lang="en-US" sz="1800" b="0" i="0" u="none" strike="noStrike" dirty="0">
                <a:solidFill>
                  <a:srgbClr val="171717"/>
                </a:solidFill>
                <a:effectLst/>
                <a:latin typeface="Segoe UI" panose="020B0502040204020203" pitchFamily="34" charset="0"/>
              </a:rPr>
              <a:t>Backup, non-critical, infrequent access; Standard SSDs have the S# naming convention</a:t>
            </a:r>
            <a:r>
              <a:rPr lang="en-US" sz="1800" dirty="0"/>
              <a:t>  </a:t>
            </a:r>
          </a:p>
          <a:p>
            <a:pPr marL="285750" indent="-285750">
              <a:buFont typeface="Wingdings" panose="05000000000000000000" pitchFamily="2" charset="2"/>
              <a:buChar char="§"/>
            </a:pPr>
            <a:r>
              <a:rPr lang="en-US" sz="1800" b="1" i="0" u="none" strike="noStrike" dirty="0">
                <a:solidFill>
                  <a:srgbClr val="171717"/>
                </a:solidFill>
                <a:effectLst/>
                <a:latin typeface="Segoe UI" panose="020B0502040204020203" pitchFamily="34" charset="0"/>
              </a:rPr>
              <a:t>Standard SSD</a:t>
            </a:r>
            <a:r>
              <a:rPr lang="en-US" sz="1800" dirty="0"/>
              <a:t> </a:t>
            </a:r>
            <a:r>
              <a:rPr lang="en-US" sz="1800" b="0" i="0" u="none" strike="noStrike" dirty="0">
                <a:solidFill>
                  <a:srgbClr val="171717"/>
                </a:solidFill>
                <a:effectLst/>
                <a:latin typeface="Segoe UI" panose="020B0502040204020203" pitchFamily="34" charset="0"/>
              </a:rPr>
              <a:t>-</a:t>
            </a:r>
            <a:r>
              <a:rPr lang="en-US" sz="1800" dirty="0"/>
              <a:t> </a:t>
            </a:r>
            <a:r>
              <a:rPr lang="en-US" sz="1800" b="0" i="0" u="none" strike="noStrike" dirty="0">
                <a:solidFill>
                  <a:srgbClr val="171717"/>
                </a:solidFill>
                <a:effectLst/>
                <a:latin typeface="Segoe UI" panose="020B0502040204020203" pitchFamily="34" charset="0"/>
              </a:rPr>
              <a:t>Web servers, lightly used departmental apps and dev/test; Standard SSDs have the E# naming convention</a:t>
            </a:r>
            <a:r>
              <a:rPr lang="en-US" sz="1800" dirty="0"/>
              <a:t> </a:t>
            </a:r>
            <a:endParaRPr lang="en-US" sz="1800" b="1" i="0" u="none" strike="noStrike" dirty="0">
              <a:solidFill>
                <a:srgbClr val="171717"/>
              </a:solidFill>
              <a:effectLst/>
              <a:latin typeface="Segoe UI" panose="020B0502040204020203" pitchFamily="34" charset="0"/>
            </a:endParaRPr>
          </a:p>
          <a:p>
            <a:pPr marL="285750" indent="-285750">
              <a:buFont typeface="Wingdings" panose="05000000000000000000" pitchFamily="2" charset="2"/>
              <a:buChar char="§"/>
            </a:pPr>
            <a:r>
              <a:rPr lang="en-US" sz="1800" b="1" i="0" u="none" strike="noStrike" dirty="0">
                <a:solidFill>
                  <a:srgbClr val="171717"/>
                </a:solidFill>
                <a:effectLst/>
                <a:latin typeface="Segoe UI" panose="020B0502040204020203" pitchFamily="34" charset="0"/>
              </a:rPr>
              <a:t>Premium SSD</a:t>
            </a:r>
            <a:r>
              <a:rPr lang="en-US" sz="1800" dirty="0"/>
              <a:t> </a:t>
            </a:r>
            <a:r>
              <a:rPr lang="en-US" sz="1800" b="0" i="0" u="none" strike="noStrike" dirty="0">
                <a:solidFill>
                  <a:srgbClr val="171717"/>
                </a:solidFill>
                <a:effectLst/>
                <a:latin typeface="Segoe UI" panose="020B0502040204020203" pitchFamily="34" charset="0"/>
              </a:rPr>
              <a:t>-</a:t>
            </a:r>
            <a:r>
              <a:rPr lang="en-US" sz="1800" dirty="0"/>
              <a:t> </a:t>
            </a:r>
            <a:r>
              <a:rPr lang="en-US" sz="1800" b="0" i="0" u="none" strike="noStrike" dirty="0">
                <a:solidFill>
                  <a:srgbClr val="171717"/>
                </a:solidFill>
                <a:effectLst/>
                <a:latin typeface="Segoe UI" panose="020B0502040204020203" pitchFamily="34" charset="0"/>
              </a:rPr>
              <a:t>Production and performance sensitive workloads</a:t>
            </a:r>
            <a:r>
              <a:rPr lang="en-US" sz="1800" dirty="0"/>
              <a:t> ; Premium disks have the P# naming convention</a:t>
            </a:r>
          </a:p>
          <a:p>
            <a:pPr marL="285750" indent="-285750">
              <a:buFont typeface="Wingdings" panose="05000000000000000000" pitchFamily="2" charset="2"/>
              <a:buChar char="§"/>
            </a:pPr>
            <a:r>
              <a:rPr lang="en-US" sz="1800" b="1" i="0" u="none" strike="noStrike" dirty="0">
                <a:solidFill>
                  <a:srgbClr val="171717"/>
                </a:solidFill>
                <a:effectLst/>
                <a:latin typeface="Segoe UI" panose="020B0502040204020203" pitchFamily="34" charset="0"/>
              </a:rPr>
              <a:t>Ultra disk</a:t>
            </a:r>
            <a:r>
              <a:rPr lang="en-US" sz="1800" dirty="0"/>
              <a:t> </a:t>
            </a:r>
            <a:r>
              <a:rPr lang="en-US" sz="1800" b="1" i="0" u="none" strike="noStrike" dirty="0">
                <a:solidFill>
                  <a:srgbClr val="171717"/>
                </a:solidFill>
                <a:effectLst/>
                <a:latin typeface="Segoe UI" panose="020B0502040204020203" pitchFamily="34" charset="0"/>
              </a:rPr>
              <a:t>SSD </a:t>
            </a:r>
            <a:r>
              <a:rPr lang="en-US" sz="1800" b="0" i="0" u="none" strike="noStrike" dirty="0">
                <a:solidFill>
                  <a:srgbClr val="171717"/>
                </a:solidFill>
                <a:effectLst/>
                <a:latin typeface="Segoe UI" panose="020B0502040204020203" pitchFamily="34" charset="0"/>
              </a:rPr>
              <a:t>- IO-intensive workloads such as SAP HANA, top tier databases (for example, SQL, Oracle), and other transaction-heavy workloads. These are independently configurable.</a:t>
            </a:r>
            <a:endParaRPr lang="en-US" sz="1800" b="0" i="0" dirty="0">
              <a:solidFill>
                <a:srgbClr val="E3E3E3"/>
              </a:solidFill>
              <a:effectLst/>
              <a:latin typeface="Segoe UI" panose="020B0502040204020203" pitchFamily="34" charset="0"/>
            </a:endParaRP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new </a:t>
            </a:r>
            <a:r>
              <a:rPr lang="en-US" b="1" i="0" dirty="0">
                <a:solidFill>
                  <a:srgbClr val="E3E3E3"/>
                </a:solidFill>
                <a:effectLst/>
                <a:latin typeface="Segoe UI" panose="020B0502040204020203" pitchFamily="34" charset="0"/>
              </a:rPr>
              <a:t>Premium SSD v2 </a:t>
            </a:r>
            <a:r>
              <a:rPr lang="en-US" b="0" i="0" dirty="0">
                <a:solidFill>
                  <a:srgbClr val="E3E3E3"/>
                </a:solidFill>
                <a:effectLst/>
                <a:latin typeface="Segoe UI" panose="020B0502040204020203" pitchFamily="34" charset="0"/>
              </a:rPr>
              <a:t>was just introduced in limited regions (East US &amp; West Europe)</a:t>
            </a:r>
          </a:p>
          <a:p>
            <a:pPr algn="l"/>
            <a:br>
              <a:rPr lang="en-US" b="0" i="0" dirty="0">
                <a:solidFill>
                  <a:srgbClr val="E3E3E3"/>
                </a:solidFill>
                <a:effectLst/>
                <a:latin typeface="Segoe UI" panose="020B0502040204020203" pitchFamily="34" charset="0"/>
              </a:rPr>
            </a:br>
            <a:r>
              <a:rPr lang="en-US" b="0" i="0" dirty="0">
                <a:solidFill>
                  <a:srgbClr val="171717"/>
                </a:solidFill>
                <a:effectLst/>
                <a:latin typeface="Segoe UI" panose="020B0502040204020203" pitchFamily="34" charset="0"/>
              </a:rPr>
              <a:t>Like standard HDDs, standard SSDs are available on all Azure VMs, but..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Recommendations</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We </a:t>
            </a:r>
            <a:r>
              <a:rPr lang="en-US" b="0" i="0" u="sng" dirty="0">
                <a:solidFill>
                  <a:srgbClr val="E3E3E3"/>
                </a:solidFill>
                <a:effectLst/>
                <a:latin typeface="Segoe UI" panose="020B0502040204020203" pitchFamily="34" charset="0"/>
              </a:rPr>
              <a:t>do not recommend </a:t>
            </a:r>
            <a:r>
              <a:rPr lang="en-US" b="0" i="0" dirty="0">
                <a:solidFill>
                  <a:srgbClr val="E3E3E3"/>
                </a:solidFill>
                <a:effectLst/>
                <a:latin typeface="Segoe UI" panose="020B0502040204020203" pitchFamily="34" charset="0"/>
              </a:rPr>
              <a:t>using Standard HDDs and Standard SSDs for SQL Server workloads – which is why I am going to turn off half the screen.</a:t>
            </a:r>
          </a:p>
          <a:p>
            <a:pPr marL="384432" lvl="1" indent="-171450" algn="l">
              <a:buFont typeface="Arial" panose="020B0604020202020204" pitchFamily="34" charset="0"/>
              <a:buChar char="•"/>
            </a:pPr>
            <a:r>
              <a:rPr lang="en-US" b="0" i="0" dirty="0">
                <a:solidFill>
                  <a:srgbClr val="E3E3E3"/>
                </a:solidFill>
                <a:effectLst/>
                <a:latin typeface="Segoe UI" panose="020B0502040204020203" pitchFamily="34" charset="0"/>
              </a:rPr>
              <a:t>Standard disk options should only be used for non-production scenarios and maybe for web servers and lightweight application servers. </a:t>
            </a:r>
          </a:p>
          <a:p>
            <a:pPr marL="384432" lvl="1" indent="-171450" algn="l">
              <a:buFont typeface="Arial" panose="020B0604020202020204" pitchFamily="34" charset="0"/>
              <a:buChar char="•"/>
            </a:pPr>
            <a:r>
              <a:rPr lang="en-US" b="0" i="0" dirty="0">
                <a:solidFill>
                  <a:srgbClr val="E3E3E3"/>
                </a:solidFill>
                <a:effectLst/>
                <a:latin typeface="Segoe UI" panose="020B0502040204020203" pitchFamily="34" charset="0"/>
              </a:rPr>
              <a:t>Not only is the IOPs and throughput lower than Premium and Ultra Disks, but it is also </a:t>
            </a:r>
            <a:r>
              <a:rPr lang="en-US" b="0" i="0" u="sng" dirty="0">
                <a:solidFill>
                  <a:srgbClr val="E3E3E3"/>
                </a:solidFill>
                <a:effectLst/>
                <a:latin typeface="Segoe UI" panose="020B0502040204020203" pitchFamily="34" charset="0"/>
              </a:rPr>
              <a:t>not guaranteed</a:t>
            </a:r>
            <a:r>
              <a:rPr lang="en-US" b="0" i="0" dirty="0">
                <a:solidFill>
                  <a:srgbClr val="E3E3E3"/>
                </a:solidFill>
                <a:effectLst/>
                <a:latin typeface="Segoe UI" panose="020B0502040204020203" pitchFamily="34" charset="0"/>
              </a:rPr>
              <a:t>.</a:t>
            </a:r>
          </a:p>
          <a:p>
            <a:pPr marL="499521" lvl="2" indent="-171450" algn="l">
              <a:buFont typeface="Arial" panose="020B0604020202020204" pitchFamily="34" charset="0"/>
              <a:buChar char="•"/>
            </a:pPr>
            <a:r>
              <a:rPr lang="en-US" b="0" i="0" dirty="0">
                <a:solidFill>
                  <a:srgbClr val="E3E3E3"/>
                </a:solidFill>
                <a:effectLst/>
                <a:latin typeface="Segoe UI" panose="020B0502040204020203" pitchFamily="34" charset="0"/>
              </a:rPr>
              <a:t>For Standard Disks, the </a:t>
            </a:r>
            <a:r>
              <a:rPr lang="en-US" b="0" i="0" dirty="0">
                <a:solidFill>
                  <a:srgbClr val="171717"/>
                </a:solidFill>
                <a:effectLst/>
                <a:latin typeface="Segoe UI" panose="020B0502040204020203" pitchFamily="34" charset="0"/>
              </a:rPr>
              <a:t>actual IOPS and throughput may vary depending on the traffic patterns. </a:t>
            </a:r>
          </a:p>
          <a:p>
            <a:pPr marL="499521" lvl="2" indent="-171450" algn="l">
              <a:buFont typeface="Arial" panose="020B0604020202020204" pitchFamily="34" charset="0"/>
              <a:buChar char="•"/>
            </a:pPr>
            <a:r>
              <a:rPr lang="en-US" b="0" i="0" dirty="0">
                <a:solidFill>
                  <a:srgbClr val="171717"/>
                </a:solidFill>
                <a:effectLst/>
                <a:latin typeface="Segoe UI" panose="020B0502040204020203" pitchFamily="34" charset="0"/>
              </a:rPr>
              <a:t>The IOPS and throughput limits are available 99% of the time.</a:t>
            </a:r>
            <a:endParaRPr lang="en-US" b="0" i="0" dirty="0">
              <a:solidFill>
                <a:srgbClr val="E3E3E3"/>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3E3E3"/>
                </a:solidFill>
                <a:effectLst/>
                <a:latin typeface="Segoe UI" panose="020B0502040204020203" pitchFamily="34" charset="0"/>
              </a:rPr>
              <a:t>Therefore, we only recommend Premium SSD and Ultra Disk options for production workloads.</a:t>
            </a:r>
          </a:p>
          <a:p>
            <a:pPr algn="l"/>
            <a:endParaRPr lang="en-US" b="0" i="0" dirty="0">
              <a:solidFill>
                <a:srgbClr val="E3E3E3"/>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Azure disk reservation</a:t>
            </a:r>
          </a:p>
          <a:p>
            <a:pPr algn="l"/>
            <a:r>
              <a:rPr lang="en-US" b="0" i="0" dirty="0">
                <a:solidFill>
                  <a:srgbClr val="171717"/>
                </a:solidFill>
                <a:effectLst/>
                <a:latin typeface="Segoe UI" panose="020B0502040204020203" pitchFamily="34" charset="0"/>
              </a:rPr>
              <a:t>Just a real quick comment on pricing, disk reservation is another reason to consider premium disks. Disk reservations lets you prepurchase 1 year of disk storage in advance at a discount. When purchasing a disk reservation, you select a specific disk SKU in a target region for a one-year term. The reservation experience is similar to reserving virtual machine (VM) instances. You can even bundle VM and Disk reservations – so it can be a pretty effective way to maximize TCO. </a:t>
            </a:r>
          </a:p>
          <a:p>
            <a:pPr algn="l"/>
            <a:endParaRPr lang="en-US" b="0" i="0" dirty="0">
              <a:solidFill>
                <a:srgbClr val="171717"/>
              </a:solidFill>
              <a:effectLst/>
              <a:latin typeface="Segoe UI" panose="020B0502040204020203" pitchFamily="34" charset="0"/>
            </a:endParaRPr>
          </a:p>
          <a:p>
            <a:pPr algn="l"/>
            <a:r>
              <a:rPr lang="en-US" b="0" i="1" dirty="0">
                <a:solidFill>
                  <a:srgbClr val="171717"/>
                </a:solidFill>
                <a:effectLst/>
                <a:latin typeface="Segoe UI" panose="020B0502040204020203" pitchFamily="34" charset="0"/>
              </a:rPr>
              <a:t>For more details on the Reserved Disks pricing, see </a:t>
            </a:r>
            <a:r>
              <a:rPr lang="en-US" b="0" i="1" u="none" strike="noStrike" dirty="0">
                <a:solidFill>
                  <a:srgbClr val="171717"/>
                </a:solidFill>
                <a:effectLst/>
                <a:latin typeface="Segoe UI" panose="020B0502040204020203" pitchFamily="34" charset="0"/>
                <a:hlinkClick r:id="rId3"/>
              </a:rPr>
              <a:t>Azure Disks pricing page</a:t>
            </a:r>
            <a:r>
              <a:rPr lang="en-US" b="0" i="1" u="none" strike="noStrike" dirty="0">
                <a:solidFill>
                  <a:srgbClr val="171717"/>
                </a:solidFill>
                <a:effectLst/>
                <a:latin typeface="Segoe UI" panose="020B0502040204020203" pitchFamily="34" charset="0"/>
              </a:rPr>
              <a:t> - </a:t>
            </a:r>
            <a:r>
              <a:rPr lang="en-US" dirty="0">
                <a:hlinkClick r:id="rId4"/>
              </a:rPr>
              <a:t>http://aka.ms/azuredisks</a:t>
            </a:r>
            <a:endParaRPr lang="en-US" dirty="0"/>
          </a:p>
          <a:p>
            <a:endParaRPr lang="en-US" dirty="0"/>
          </a:p>
          <a:p>
            <a:r>
              <a:rPr lang="en-US" b="1" dirty="0"/>
              <a:t>Reference</a:t>
            </a:r>
          </a:p>
          <a:p>
            <a:r>
              <a:rPr lang="en-US" b="1" dirty="0"/>
              <a:t>About disks and VHDs for Azure virtual machines</a:t>
            </a:r>
            <a:br>
              <a:rPr lang="en-US" sz="2000" b="1" kern="1200" dirty="0">
                <a:solidFill>
                  <a:schemeClr val="tx1"/>
                </a:solidFill>
                <a:latin typeface="Segoe UI Light"/>
                <a:ea typeface="+mn-ea"/>
                <a:cs typeface="+mn-cs"/>
              </a:rPr>
            </a:br>
            <a:r>
              <a:rPr lang="en-US" sz="2000" kern="1200" dirty="0">
                <a:solidFill>
                  <a:schemeClr val="tx1"/>
                </a:solidFill>
                <a:latin typeface="Segoe UI Light"/>
                <a:ea typeface="+mn-ea"/>
                <a:cs typeface="+mn-cs"/>
              </a:rPr>
              <a:t>https://azure.microsoft.com/en-us/documentation/articles/virtual-machines-windows-about-disks-vhds/</a:t>
            </a:r>
            <a:endParaRPr lang="en-US" dirty="0"/>
          </a:p>
          <a:p>
            <a:r>
              <a:rPr lang="en-US" b="1" dirty="0"/>
              <a:t>Premium Storage: High-Performance Storage for Azure Virtual Machine Workloads</a:t>
            </a:r>
          </a:p>
          <a:p>
            <a:r>
              <a:rPr lang="en-US" dirty="0"/>
              <a:t>https://azure.microsoft.com/en-us/documentation/articles/storage-premium-storage/#ds-dsv2-and-gs-series-vms</a:t>
            </a:r>
          </a:p>
          <a:p>
            <a:pPr algn="l"/>
            <a:r>
              <a:rPr lang="en-US" b="1" i="0" dirty="0">
                <a:solidFill>
                  <a:srgbClr val="E3E3E3"/>
                </a:solidFill>
                <a:effectLst/>
                <a:latin typeface="Segoe UI" panose="020B0502040204020203" pitchFamily="34" charset="0"/>
              </a:rPr>
              <a:t>Azure premium storage: design for high performance</a:t>
            </a:r>
          </a:p>
          <a:p>
            <a:r>
              <a:rPr lang="en-US" b="0" dirty="0"/>
              <a:t>https://docs.microsoft.com/en-us/azure/virtual-machines/premium-storage-performance</a:t>
            </a:r>
          </a:p>
          <a:p>
            <a:endParaRPr lang="en-US" dirty="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429496729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anose="020B0604020202020204"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anose="020B0604020202020204" pitchFamily="34" charset="0"/>
            </a:endParaRPr>
          </a:p>
        </p:txBody>
      </p:sp>
    </p:spTree>
    <p:extLst>
      <p:ext uri="{BB962C8B-B14F-4D97-AF65-F5344CB8AC3E}">
        <p14:creationId xmlns:p14="http://schemas.microsoft.com/office/powerpoint/2010/main" val="1754402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a:solidFill>
                  <a:srgbClr val="171717"/>
                </a:solidFill>
                <a:effectLst/>
                <a:latin typeface="Segoe UI" panose="020B0502040204020203" pitchFamily="34" charset="0"/>
              </a:rPr>
              <a:t>I personally only recommend intentionally using bursting for web servers and application servers.</a:t>
            </a:r>
            <a:endParaRPr lang="en-US" sz="4400" b="0" i="0">
              <a:solidFill>
                <a:srgbClr val="171717"/>
              </a:solidFill>
              <a:effectLst/>
              <a:latin typeface="Segoe UI" panose="020B0502040204020203" pitchFamily="34" charset="0"/>
            </a:endParaRPr>
          </a:p>
          <a:p>
            <a:endParaRPr lang="en-US" b="1"/>
          </a:p>
          <a:p>
            <a:r>
              <a:rPr lang="en-US" b="1"/>
              <a:t>------------------------</a:t>
            </a:r>
          </a:p>
          <a:p>
            <a:endParaRPr lang="en-US" b="1"/>
          </a:p>
          <a:p>
            <a:r>
              <a:rPr lang="en-US" b="1"/>
              <a:t>Advice</a:t>
            </a:r>
          </a:p>
          <a:p>
            <a:pPr marL="171450" indent="-171450">
              <a:buFont typeface="Arial" panose="020B0604020202020204" pitchFamily="34" charset="0"/>
              <a:buChar char="•"/>
            </a:pPr>
            <a:r>
              <a:rPr lang="en-US" b="0"/>
              <a:t>Taking a look at the premium disk options, start considering disks at the P30 and P40 levels. </a:t>
            </a:r>
          </a:p>
          <a:p>
            <a:pPr marL="171450" indent="-171450">
              <a:buFont typeface="Arial" panose="020B0604020202020204" pitchFamily="34" charset="0"/>
              <a:buChar char="•"/>
            </a:pPr>
            <a:r>
              <a:rPr lang="en-US" b="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a:t>Separate data and log is very important, not just for workload separation, but for caching reasons which we will discuss later.</a:t>
            </a:r>
          </a:p>
          <a:p>
            <a:pPr marL="171450" indent="-171450">
              <a:buFont typeface="Arial" panose="020B0604020202020204" pitchFamily="34" charset="0"/>
              <a:buChar char="•"/>
            </a:pPr>
            <a:r>
              <a:rPr lang="en-US" b="0"/>
              <a:t>Remember, the disk </a:t>
            </a:r>
            <a:r>
              <a:rPr lang="en-US" b="0" err="1"/>
              <a:t>IOps</a:t>
            </a:r>
            <a:r>
              <a:rPr lang="en-US" b="0"/>
              <a:t> and throughput should not exceed what that virtual machine can handle.</a:t>
            </a:r>
          </a:p>
          <a:p>
            <a:endParaRPr lang="en-US" b="1"/>
          </a:p>
          <a:p>
            <a:r>
              <a:rPr lang="en-US" b="1"/>
              <a:t>What disk types are available in Azure?</a:t>
            </a:r>
            <a:br>
              <a:rPr lang="en-US"/>
            </a:br>
            <a:r>
              <a:rPr lang="en-US"/>
              <a:t>https://docs.microsoft.com/en-us/azure/virtual-machines/disks-types#premium-ssd</a:t>
            </a:r>
          </a:p>
        </p:txBody>
      </p:sp>
      <p:sp>
        <p:nvSpPr>
          <p:cNvPr id="4" name="Slide Number Placeholder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56505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dirty="0">
                <a:effectLst/>
                <a:latin typeface="Calibri" panose="020F0502020204030204" pitchFamily="34" charset="0"/>
                <a:ea typeface="Calibri" panose="020F0502020204030204" pitchFamily="34" charset="0"/>
                <a:cs typeface="Times New Roman" panose="02020603050405020304" pitchFamily="18" charset="0"/>
              </a:rPr>
              <a:t>Ultra-disk</a:t>
            </a:r>
            <a:endParaRPr lang="en-US" sz="11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Ultra-disks have high throughput, high IOPS, and very low latency.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Basically, you are paying for the latency</a:t>
            </a:r>
            <a:r>
              <a:rPr lang="en-US" sz="1100" dirty="0">
                <a:effectLst/>
                <a:latin typeface="Calibri" panose="020F0502020204030204" pitchFamily="34" charset="0"/>
                <a:ea typeface="Calibri" panose="020F0502020204030204" pitchFamily="34" charset="0"/>
                <a:cs typeface="Times New Roman" panose="02020603050405020304" pitchFamily="18" charset="0"/>
              </a:rPr>
              <a:t>. They are perfect for data-intensive workloads such high-end databases and transaction-heavy workloads. In particular, they are useful for the transaction log when you have high log usage from SQL Server features (such as replication + Always On AGs) and / or you have high WRITELOG waits. </a:t>
            </a:r>
          </a:p>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sz="1100" b="0" dirty="0"/>
              <a:t>Basically, use </a:t>
            </a:r>
            <a:r>
              <a:rPr lang="en-US" sz="1100" b="0" dirty="0">
                <a:solidFill>
                  <a:schemeClr val="accent1"/>
                </a:solidFill>
              </a:rPr>
              <a:t>Ultra Disks </a:t>
            </a:r>
            <a:r>
              <a:rPr lang="en-US" sz="1100" b="0" dirty="0"/>
              <a:t>for when you need very low latency writes (&lt;1ms) to the </a:t>
            </a:r>
            <a:r>
              <a:rPr lang="en-US" sz="1100" dirty="0">
                <a:solidFill>
                  <a:schemeClr val="accent1"/>
                </a:solidFill>
              </a:rPr>
              <a:t>log</a:t>
            </a:r>
            <a:r>
              <a:rPr lang="en-US" sz="1100" dirty="0"/>
              <a:t> files</a:t>
            </a:r>
          </a:p>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 Disk is configurable - when you provision an ultra-disk, you can independently configure the capacity and performance of the disk separately - in several fixed sizes, ranging from 4 GiB up to 64 TiB. </a:t>
            </a: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Key Points: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Ultra-disks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can dynamically adjust disk performance </a:t>
            </a:r>
            <a:r>
              <a:rPr lang="en-US" sz="1100" dirty="0">
                <a:effectLst/>
                <a:latin typeface="Calibri" panose="020F0502020204030204" pitchFamily="34" charset="0"/>
                <a:ea typeface="Calibri" panose="020F0502020204030204" pitchFamily="34" charset="0"/>
                <a:cs typeface="Times New Roman" panose="02020603050405020304" pitchFamily="18" charset="0"/>
              </a:rPr>
              <a:t>without the need to restart your virtual machines (VM).</a:t>
            </a:r>
          </a:p>
          <a:p>
            <a:pPr marL="171450" marR="0" lvl="0" indent="-171450">
              <a:lnSpc>
                <a:spcPct val="107000"/>
              </a:lnSpc>
              <a:spcBef>
                <a:spcPts val="0"/>
              </a:spcBef>
              <a:spcAft>
                <a:spcPts val="800"/>
              </a:spcAft>
              <a:buFont typeface="Arial" panose="020B0604020202020204" pitchFamily="34" charset="0"/>
              <a:buChar char="•"/>
            </a:pPr>
            <a:r>
              <a:rPr lang="en-US" sz="1100" u="sng" dirty="0">
                <a:effectLst/>
                <a:latin typeface="Calibri" panose="020F0502020204030204" pitchFamily="34" charset="0"/>
                <a:ea typeface="Calibri" panose="020F0502020204030204" pitchFamily="34" charset="0"/>
                <a:cs typeface="Times New Roman" panose="02020603050405020304" pitchFamily="18" charset="0"/>
              </a:rPr>
              <a:t>There is no caching support</a:t>
            </a:r>
            <a:r>
              <a:rPr lang="en-US" sz="1100" dirty="0">
                <a:effectLst/>
                <a:latin typeface="Calibri" panose="020F0502020204030204" pitchFamily="34" charset="0"/>
                <a:ea typeface="Calibri" panose="020F0502020204030204" pitchFamily="34" charset="0"/>
                <a:cs typeface="Times New Roman" panose="02020603050405020304" pitchFamily="18" charset="0"/>
              </a:rPr>
              <a:t> – Ultra disks only supports un-cached reads and un-cached writes.</a:t>
            </a: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Ultra-disk performance: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Disk capacity: Ultra disks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capacity ranges from 4 GiB up to 64 TiB</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Disk IOPS: Ultra disks support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IOPS limits of 300 IOPS/GiB</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up to a maximum of 160K IOPS per disk</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628650" marR="0" lvl="1" indent="-171450">
              <a:lnSpc>
                <a:spcPct val="107000"/>
              </a:lnSpc>
              <a:spcBef>
                <a:spcPts val="0"/>
              </a:spcBef>
              <a:spcAft>
                <a:spcPts val="800"/>
              </a:spcAft>
              <a:buFont typeface="Arial" panose="020B0604020202020204" pitchFamily="34" charset="0"/>
              <a:buChar char="•"/>
              <a:tabLst>
                <a:tab pos="457200" algn="l"/>
              </a:tabLst>
            </a:pPr>
            <a:r>
              <a:rPr lang="en-US" sz="1100" u="none" dirty="0">
                <a:effectLst/>
                <a:latin typeface="Calibri" panose="020F0502020204030204" pitchFamily="34" charset="0"/>
                <a:ea typeface="Calibri" panose="020F0502020204030204" pitchFamily="34" charset="0"/>
                <a:cs typeface="Times New Roman" panose="02020603050405020304" pitchFamily="18" charset="0"/>
              </a:rPr>
              <a:t>To achieve the IOPS that you provisioned, ensure that the selected Disk IOPS are less than the VM IOPS limit (avoid VM throttling / capping). </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Disk throughput: With ultra-disks,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the throughput limit is up to a maximum of 2 GBs (2000 </a:t>
            </a:r>
            <a:r>
              <a:rPr lang="en-US" sz="1100" u="sng" dirty="0" err="1">
                <a:effectLst/>
                <a:latin typeface="Calibri" panose="020F0502020204030204" pitchFamily="34" charset="0"/>
                <a:ea typeface="Calibri" panose="020F0502020204030204" pitchFamily="34" charset="0"/>
                <a:cs typeface="Times New Roman" panose="02020603050405020304" pitchFamily="18" charset="0"/>
              </a:rPr>
              <a:t>MBps</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 per disk</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Ultra-disks supports adjusting the disk performance attributes (IOPS and throughput) at runtime without detaching the disk from the virtual machine. </a:t>
            </a: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Ultra-disks limitations: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only infrastructure redundancy options currently supported are availability zones. </a:t>
            </a: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every VM size is available in every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supported region </a:t>
            </a:r>
            <a:r>
              <a:rPr lang="en-US" sz="1100" dirty="0">
                <a:effectLst/>
                <a:latin typeface="Calibri" panose="020F0502020204030204" pitchFamily="34" charset="0"/>
                <a:ea typeface="Calibri" panose="020F0502020204030204" pitchFamily="34" charset="0"/>
                <a:cs typeface="Times New Roman" panose="02020603050405020304" pitchFamily="18" charset="0"/>
              </a:rPr>
              <a:t>with ultra-disks.</a:t>
            </a:r>
          </a:p>
          <a:p>
            <a:pPr marL="171450" marR="0" indent="-171450">
              <a:lnSpc>
                <a:spcPct val="107000"/>
              </a:lnSpc>
              <a:spcBef>
                <a:spcPts val="0"/>
              </a:spcBef>
              <a:spcAft>
                <a:spcPts val="800"/>
              </a:spcAft>
              <a:buFont typeface="Arial" panose="020B0604020202020204" pitchFamily="34" charset="0"/>
              <a:buChar char="•"/>
            </a:pPr>
            <a:r>
              <a:rPr lang="en-US" sz="1100" u="sng" dirty="0">
                <a:effectLst/>
                <a:latin typeface="Calibri" panose="020F0502020204030204" pitchFamily="34" charset="0"/>
                <a:ea typeface="Calibri" panose="020F0502020204030204" pitchFamily="34" charset="0"/>
                <a:cs typeface="Times New Roman" panose="02020603050405020304" pitchFamily="18" charset="0"/>
              </a:rPr>
              <a:t>Does not support disk caching </a:t>
            </a: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Doesn't currently support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disk snapshots, VM images, availability sets</a:t>
            </a:r>
            <a:r>
              <a:rPr lang="en-US" sz="1100" dirty="0">
                <a:effectLst/>
                <a:latin typeface="Calibri" panose="020F0502020204030204" pitchFamily="34" charset="0"/>
                <a:ea typeface="Calibri" panose="020F0502020204030204" pitchFamily="34" charset="0"/>
                <a:cs typeface="Times New Roman" panose="02020603050405020304" pitchFamily="18" charset="0"/>
              </a:rPr>
              <a:t>, Azure Dedicated Hosts, or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Azure disk encryption</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Doesn't currently support integration with Azure Backup or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Azure Site Recovery</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indent="-171450">
              <a:lnSpc>
                <a:spcPct val="107000"/>
              </a:lnSpc>
              <a:spcBef>
                <a:spcPts val="0"/>
              </a:spcBef>
              <a:spcAft>
                <a:spcPts val="800"/>
              </a:spcAft>
              <a:buFont typeface="Arial" panose="020B0604020202020204" pitchFamily="34" charset="0"/>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Font typeface="Arial" panose="020B0604020202020204" pitchFamily="34"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Once a disk performance resize operation has been issued on a disk, it can take up to an hour for the change to actually take effect. </a:t>
            </a:r>
          </a:p>
          <a:p>
            <a:pPr marL="384432" marR="0" lvl="1"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There is a limit of four performance resize operations during a 24-hour window. </a:t>
            </a:r>
          </a:p>
          <a:p>
            <a:pPr marL="384432" marR="0" lvl="1"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It is possible for a performance resize operation to fail due to a lack of performance bandwidth capacity.</a:t>
            </a:r>
            <a:endParaRPr lang="en-US" b="0" i="0" dirty="0">
              <a:solidFill>
                <a:srgbClr val="E3E3E3"/>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r>
              <a:rPr lang="en-US" b="1" dirty="0"/>
              <a:t>References:</a:t>
            </a:r>
            <a:br>
              <a:rPr lang="en-US" b="1" dirty="0"/>
            </a:br>
            <a:r>
              <a:rPr lang="en-US" b="1" dirty="0"/>
              <a:t>What disk types are available in Azure?</a:t>
            </a:r>
            <a:br>
              <a:rPr lang="en-US" b="1" dirty="0"/>
            </a:br>
            <a:r>
              <a:rPr lang="en-US" b="0" dirty="0"/>
              <a:t>https://docs.microsoft.com/en-us/azure/virtual-machines/disks-types#ultra-disk</a:t>
            </a:r>
          </a:p>
          <a:p>
            <a:pPr algn="l"/>
            <a:r>
              <a:rPr lang="en-US" b="1" i="0" dirty="0">
                <a:solidFill>
                  <a:srgbClr val="E3E3E3"/>
                </a:solidFill>
                <a:effectLst/>
                <a:latin typeface="Segoe UI" panose="020B0502040204020203" pitchFamily="34" charset="0"/>
              </a:rPr>
              <a:t>Using Azure ultra disks</a:t>
            </a:r>
            <a:endParaRPr lang="en-US" b="0" dirty="0"/>
          </a:p>
          <a:p>
            <a:r>
              <a:rPr lang="en-US" b="0" dirty="0"/>
              <a:t>https://docs.microsoft.com/en-us/azure/virtual-machines/disks-enable-ultra-ssd?tabs=azure-portal</a:t>
            </a:r>
          </a:p>
        </p:txBody>
      </p:sp>
      <p:sp>
        <p:nvSpPr>
          <p:cNvPr id="4" name="Slide Number Placeholder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1143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Formula:</a:t>
            </a:r>
          </a:p>
          <a:p>
            <a:r>
              <a:rPr lang="en-US" b="0" dirty="0"/>
              <a:t>MAX IOPS = MAX(3000, MIN(GiB*500, 80000))</a:t>
            </a:r>
          </a:p>
          <a:p>
            <a:endParaRPr lang="en-US" b="0" dirty="0"/>
          </a:p>
          <a:p>
            <a:r>
              <a:rPr lang="en-US" b="0" dirty="0"/>
              <a:t>MAX MBPS= MAX(125, MIN(IOPS*0.25, 1200))</a:t>
            </a:r>
          </a:p>
          <a:p>
            <a:endParaRPr lang="en-US" b="0" dirty="0"/>
          </a:p>
          <a:p>
            <a:pPr algn="l"/>
            <a:r>
              <a:rPr lang="en-US" b="1" i="0" dirty="0">
                <a:solidFill>
                  <a:srgbClr val="E6E6E6"/>
                </a:solidFill>
                <a:effectLst/>
                <a:latin typeface="Segoe UI" panose="020B0502040204020203" pitchFamily="34" charset="0"/>
              </a:rPr>
              <a:t>Premium SSD v2</a:t>
            </a:r>
          </a:p>
          <a:p>
            <a:pPr algn="l"/>
            <a:r>
              <a:rPr lang="en-US" b="0" i="0" dirty="0">
                <a:solidFill>
                  <a:srgbClr val="E6E6E6"/>
                </a:solidFill>
                <a:effectLst/>
                <a:latin typeface="Segoe UI" panose="020B0502040204020203" pitchFamily="34" charset="0"/>
              </a:rPr>
              <a:t>Azure Premium SSD v2 is designed for IO-intense enterprise workloads that require consistent sub-millisecond disk latencies and high IOPS and throughput at a low cost. The performance (capacity, throughput, and IOPS) of Premium SSD v2 disks can be independently configured at any time, making it easier for more scenarios to be cost efficient while meeting performance needs. For example, a transaction-intensive database workload may need a large amount of IOPS at a small size, or a gaming application may need a large amount of IOPS during peak hours. Premium SSD v2 is suited for a broad range of workloads such as SQL server, Oracle, MariaDB, SAP, Cassandra, Mongo DB, big data/analytics, and gaming, on virtual machines or stateful containers.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Differences between Premium SSD and Premium SSD v2</a:t>
            </a:r>
          </a:p>
          <a:p>
            <a:pPr algn="l"/>
            <a:r>
              <a:rPr lang="en-US" b="0" i="0" dirty="0">
                <a:solidFill>
                  <a:srgbClr val="E6E6E6"/>
                </a:solidFill>
                <a:effectLst/>
                <a:latin typeface="Segoe UI" panose="020B0502040204020203" pitchFamily="34" charset="0"/>
              </a:rPr>
              <a:t>Unlike Premium SSDs, Premium SSD v2 doesn't have dedicated sizes. You can set a Premium SSD v2 to any supported size you prefer, and make granular adjustments to the performance without downtime. Premium SSD v2 doesn't support host caching but, benefits significantly from lower latency which addresses some of the same core problems host caching addresses. The ability to adjust IOPS, throughput, and size at any time also means you can avoid the maintenance overhead of having to stripe disks to meet your needs.</a:t>
            </a:r>
          </a:p>
          <a:p>
            <a:endParaRPr lang="en-US" b="0" dirty="0"/>
          </a:p>
        </p:txBody>
      </p:sp>
      <p:sp>
        <p:nvSpPr>
          <p:cNvPr id="4" name="Slide Number Placeholder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58302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a:t>
            </a:r>
            <a:r>
              <a:rPr lang="en-US" dirty="0" err="1"/>
              <a:t>uncached</a:t>
            </a:r>
            <a:r>
              <a:rPr lang="en-US" dirty="0"/>
              <a:t> disk throughput is the VM-level limit for remote storage.</a:t>
            </a:r>
          </a:p>
          <a:p>
            <a:endParaRPr lang="en-US" dirty="0"/>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95214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DPLESS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054D8-8F0B-4602-B903-9DC5C1B105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214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How does disk performance work?</a:t>
            </a:r>
          </a:p>
          <a:p>
            <a:pPr algn="l"/>
            <a:r>
              <a:rPr lang="en-US" b="0" i="0" dirty="0">
                <a:solidFill>
                  <a:srgbClr val="E3E3E3"/>
                </a:solidFill>
                <a:effectLst/>
                <a:latin typeface="Segoe UI" panose="020B0502040204020203" pitchFamily="34" charset="0"/>
              </a:rPr>
              <a:t>This is a bit of a recap –remember that Azure virtual machines have IOPS and throughput performance limits based on the virtual machine type and size and all disks will have their own IOPS and throughput limits.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Performance can get capped when the application requests more IOPS (or throughput) than what is allotted for the virtual machines </a:t>
            </a:r>
            <a:r>
              <a:rPr lang="en-US" b="0" i="0" u="sng" dirty="0">
                <a:solidFill>
                  <a:srgbClr val="E3E3E3"/>
                </a:solidFill>
                <a:effectLst/>
                <a:latin typeface="Segoe UI" panose="020B0502040204020203" pitchFamily="34" charset="0"/>
              </a:rPr>
              <a:t>or attached disks</a:t>
            </a:r>
            <a:r>
              <a:rPr lang="en-US" b="0" i="0" dirty="0">
                <a:solidFill>
                  <a:srgbClr val="E3E3E3"/>
                </a:solidFill>
                <a:effectLst/>
                <a:latin typeface="Segoe UI" panose="020B0502040204020203" pitchFamily="34" charset="0"/>
              </a:rPr>
              <a:t>.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When capped, applications may experience suboptimal performance through increased latency. </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Consider this example… (Disk Throttling..)</a:t>
            </a:r>
            <a:br>
              <a:rPr lang="en-US" b="1"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We have an E8ds_v4. This virtual machine has 8 </a:t>
            </a:r>
            <a:r>
              <a:rPr lang="en-US" b="0" i="0" dirty="0" err="1">
                <a:solidFill>
                  <a:srgbClr val="E3E3E3"/>
                </a:solidFill>
                <a:effectLst/>
                <a:latin typeface="Segoe UI" panose="020B0502040204020203" pitchFamily="34" charset="0"/>
              </a:rPr>
              <a:t>vCore</a:t>
            </a:r>
            <a:r>
              <a:rPr lang="en-US" b="0" i="0" dirty="0">
                <a:solidFill>
                  <a:srgbClr val="E3E3E3"/>
                </a:solidFill>
                <a:effectLst/>
                <a:latin typeface="Segoe UI" panose="020B0502040204020203" pitchFamily="34" charset="0"/>
              </a:rPr>
              <a:t>, 64 GBs of memory. The key piece is that there are 12,800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IOPS for this machine.</a:t>
            </a:r>
          </a:p>
          <a:p>
            <a:pPr algn="l"/>
            <a:r>
              <a:rPr lang="en-US" b="0" i="0" dirty="0">
                <a:solidFill>
                  <a:srgbClr val="E3E3E3"/>
                </a:solidFill>
                <a:effectLst/>
                <a:latin typeface="Segoe UI" panose="020B0502040204020203" pitchFamily="34" charset="0"/>
              </a:rPr>
              <a:t>In this case we have configured 3 x Premium P10 disks. </a:t>
            </a:r>
          </a:p>
          <a:p>
            <a:pPr algn="l"/>
            <a:endParaRPr lang="en-US" b="0" i="0" dirty="0">
              <a:solidFill>
                <a:srgbClr val="E3E3E3"/>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There are 3 x </a:t>
            </a:r>
            <a:r>
              <a:rPr lang="en-US" b="0" i="0" dirty="0">
                <a:solidFill>
                  <a:srgbClr val="E3E3E3"/>
                </a:solidFill>
                <a:effectLst/>
                <a:latin typeface="Segoe UI" panose="020B0502040204020203" pitchFamily="34" charset="0"/>
              </a:rPr>
              <a:t>P10 data disks that each support u</a:t>
            </a:r>
            <a:r>
              <a:rPr lang="en-US" b="0" i="0" dirty="0">
                <a:solidFill>
                  <a:srgbClr val="4C4C51"/>
                </a:solidFill>
                <a:effectLst/>
                <a:latin typeface="Segoe UI" panose="020B0502040204020203" pitchFamily="34" charset="0"/>
              </a:rPr>
              <a:t>p to 500 IOPS and up to 60 MB/second throughput, assume that SQL Server data/log/</a:t>
            </a:r>
            <a:r>
              <a:rPr lang="en-US" b="0" i="0" dirty="0" err="1">
                <a:solidFill>
                  <a:srgbClr val="4C4C51"/>
                </a:solidFill>
                <a:effectLst/>
                <a:latin typeface="Segoe UI" panose="020B0502040204020203" pitchFamily="34" charset="0"/>
              </a:rPr>
              <a:t>tempdb</a:t>
            </a:r>
            <a:r>
              <a:rPr lang="en-US" b="0" i="0" dirty="0">
                <a:solidFill>
                  <a:srgbClr val="4C4C51"/>
                </a:solidFill>
                <a:effectLst/>
                <a:latin typeface="Segoe UI" panose="020B0502040204020203" pitchFamily="34" charset="0"/>
              </a:rPr>
              <a:t> files are hosted across them.</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makes a request that requires 10,000 IOPS to the virtual machine. </a:t>
            </a:r>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This is fine because the Standard_E8ds_v4 virtual machine can handle up to 12,800 IOPS.</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10,000 IOPS are then broken down into three different requests to the different disks:</a:t>
            </a:r>
          </a:p>
          <a:p>
            <a:pPr marL="441582" lvl="1" indent="-228600" algn="l">
              <a:buAutoNum type="arabicPeriod"/>
            </a:pPr>
            <a:r>
              <a:rPr lang="en-US" b="0" i="0" dirty="0">
                <a:solidFill>
                  <a:srgbClr val="E3E3E3"/>
                </a:solidFill>
                <a:effectLst/>
                <a:latin typeface="Segoe UI" panose="020B0502040204020203" pitchFamily="34" charset="0"/>
              </a:rPr>
              <a:t>1,000 IOPS are requested to the first data disk.</a:t>
            </a:r>
          </a:p>
          <a:p>
            <a:pPr marL="441582" lvl="1" indent="-228600" algn="l">
              <a:buAutoNum type="arabicPeriod"/>
            </a:pPr>
            <a:r>
              <a:rPr lang="en-US" b="0" i="0" dirty="0">
                <a:solidFill>
                  <a:srgbClr val="E3E3E3"/>
                </a:solidFill>
                <a:effectLst/>
                <a:latin typeface="Segoe UI" panose="020B0502040204020203" pitchFamily="34" charset="0"/>
              </a:rPr>
              <a:t>4,500 IOPS are requested to each of the remaining two data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Here’s where we run into a problem.</a:t>
            </a:r>
          </a:p>
          <a:p>
            <a:pPr algn="l"/>
            <a:br>
              <a:rPr lang="en-US" b="0" i="0" dirty="0">
                <a:solidFill>
                  <a:srgbClr val="E3E3E3"/>
                </a:solidFill>
                <a:effectLst/>
                <a:latin typeface="Segoe UI" panose="020B0502040204020203" pitchFamily="34" charset="0"/>
              </a:rPr>
            </a:br>
            <a:r>
              <a:rPr lang="en-US" b="1" i="0" dirty="0">
                <a:solidFill>
                  <a:srgbClr val="E3E3E3"/>
                </a:solidFill>
                <a:effectLst/>
                <a:latin typeface="Segoe UI" panose="020B0502040204020203" pitchFamily="34" charset="0"/>
              </a:rPr>
              <a:t>All attached disks are P10 disks and they can only handle 500 IOPS. </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So, the disks respond back with 500 IOPS each. The application's performance is capped by the attached disks, and it can only process 1,500 IOPS to the application.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application could obtain peak performance at 10,000 IOPS if better-performing disks were used, such as Premium SSD P30 disks.</a:t>
            </a:r>
          </a:p>
          <a:p>
            <a:pPr algn="l"/>
            <a:endParaRPr lang="en-US" b="0" i="0" dirty="0">
              <a:solidFill>
                <a:srgbClr val="E3E3E3"/>
              </a:solidFill>
              <a:effectLst/>
              <a:latin typeface="Segoe UI" panose="020B0502040204020203"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6681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Okay, now we have upgraded our disks from the Premium SSD P10s to the Premium SSD P30s.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We have improved from 500 IOPS / 60 MBPs, to 5,000 IOPS / 200 MBPs and now the application's performance is not limited. </a:t>
            </a:r>
          </a:p>
          <a:p>
            <a:pPr algn="l"/>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The application is getting the full 10,000 IOPs it is asking for</a:t>
            </a:r>
            <a:r>
              <a:rPr lang="en-US" b="0" i="0" dirty="0">
                <a:solidFill>
                  <a:srgbClr val="E3E3E3"/>
                </a:solidFill>
                <a:effectLst/>
                <a:latin typeface="Segoe UI" panose="020B0502040204020203" pitchFamily="34" charset="0"/>
              </a:rPr>
              <a:t> only because better performing disks were used, such as these Premium SSD P30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This is good. No throttling is occurring at this disk level.</a:t>
            </a:r>
          </a:p>
          <a:p>
            <a:pPr algn="l"/>
            <a:endParaRPr lang="en-US" b="0" i="0" dirty="0">
              <a:solidFill>
                <a:srgbClr val="E3E3E3"/>
              </a:solidFill>
              <a:effectLst/>
              <a:latin typeface="Segoe UI" panose="020B0502040204020203"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6681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a:t>
            </a:r>
            <a:r>
              <a:rPr lang="en-US" b="0" i="0" u="sng" dirty="0" err="1">
                <a:solidFill>
                  <a:srgbClr val="E3E3E3"/>
                </a:solidFill>
                <a:effectLst/>
                <a:latin typeface="Segoe UI" panose="020B0502040204020203" pitchFamily="34" charset="0"/>
              </a:rPr>
              <a:t>uncached</a:t>
            </a:r>
            <a:r>
              <a:rPr lang="en-US" b="0" i="0" u="sng" dirty="0">
                <a:solidFill>
                  <a:srgbClr val="E3E3E3"/>
                </a:solidFill>
                <a:effectLst/>
                <a:latin typeface="Segoe UI" panose="020B0502040204020203" pitchFamily="34" charset="0"/>
              </a:rPr>
              <a:t>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a:t>
            </a:r>
            <a:r>
              <a:rPr lang="en-US" b="1" i="0" u="sng" dirty="0" err="1">
                <a:solidFill>
                  <a:srgbClr val="E3E3E3"/>
                </a:solidFill>
                <a:effectLst/>
                <a:latin typeface="Segoe UI" panose="020B0502040204020203" pitchFamily="34" charset="0"/>
              </a:rPr>
              <a:t>uncached</a:t>
            </a:r>
            <a:r>
              <a:rPr lang="en-US" b="1" i="0" u="sng" dirty="0">
                <a:solidFill>
                  <a:srgbClr val="E3E3E3"/>
                </a:solidFill>
                <a:effectLst/>
                <a:latin typeface="Segoe UI" panose="020B0502040204020203" pitchFamily="34" charset="0"/>
              </a:rPr>
              <a:t>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2932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1. With a bullet, </a:t>
            </a:r>
            <a:r>
              <a:rPr lang="en-US" b="1"/>
              <a:t>storage configuration misses </a:t>
            </a:r>
            <a:r>
              <a:rPr lang="en-US"/>
              <a:t>are the most impactful. First, </a:t>
            </a:r>
            <a:r>
              <a:rPr lang="en-US" b="0" i="0">
                <a:solidFill>
                  <a:srgbClr val="E3E3E3"/>
                </a:solidFill>
                <a:effectLst/>
                <a:latin typeface="Segoe UI" panose="020B0502040204020203" pitchFamily="34" charset="0"/>
              </a:rPr>
              <a:t>All SSDs are not the same. Standard SSDs are significantly slower than premium. You need premium disks, and you need to make sure you have the block size set to 64KB and the interleave set to 64KB if you are using storage pools. You should also have the </a:t>
            </a:r>
            <a:r>
              <a:rPr lang="en-US" b="0" i="0" err="1">
                <a:solidFill>
                  <a:srgbClr val="E3E3E3"/>
                </a:solidFill>
                <a:effectLst/>
                <a:latin typeface="Segoe UI" panose="020B0502040204020203" pitchFamily="34" charset="0"/>
              </a:rPr>
              <a:t>NumberofColumns</a:t>
            </a:r>
            <a:r>
              <a:rPr lang="en-US" b="0" i="0">
                <a:solidFill>
                  <a:srgbClr val="E3E3E3"/>
                </a:solidFill>
                <a:effectLst/>
                <a:latin typeface="Segoe UI" panose="020B0502040204020203" pitchFamily="34" charset="0"/>
              </a:rPr>
              <a:t> set to the number of disks allocated.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E3E3E3"/>
                </a:solidFill>
                <a:effectLst/>
                <a:latin typeface="Segoe UI" panose="020B0502040204020203" pitchFamily="34" charset="0"/>
              </a:rPr>
              <a:t>2. Make sure you pick VMs that supports </a:t>
            </a:r>
            <a:r>
              <a:rPr lang="en-US" b="1" i="0">
                <a:solidFill>
                  <a:srgbClr val="E3E3E3"/>
                </a:solidFill>
                <a:effectLst/>
                <a:latin typeface="Segoe UI" panose="020B0502040204020203" pitchFamily="34" charset="0"/>
              </a:rPr>
              <a:t>Premium Storage Caching </a:t>
            </a:r>
            <a:r>
              <a:rPr lang="en-US" b="0" i="0">
                <a:solidFill>
                  <a:srgbClr val="E3E3E3"/>
                </a:solidFill>
                <a:effectLst/>
                <a:latin typeface="Segoe UI" panose="020B0502040204020203" pitchFamily="34" charset="0"/>
              </a:rPr>
              <a:t>and make sure you enable caching for SQL Server Data Files (read-only) and none for transaction log files. You can avoid issues by making sure you leverage the Azure Marketplace storage configuration wizard.</a:t>
            </a:r>
          </a:p>
          <a:p>
            <a:endParaRPr lang="en-US"/>
          </a:p>
          <a:p>
            <a:r>
              <a:rPr lang="en-US"/>
              <a:t>3. </a:t>
            </a:r>
            <a:r>
              <a:rPr lang="en-US" b="1"/>
              <a:t>Azure Spot VMs</a:t>
            </a:r>
            <a:r>
              <a:rPr lang="en-US"/>
              <a:t> are great if you are looking to save money, but a</a:t>
            </a:r>
            <a:r>
              <a:rPr lang="en-US" b="0" i="0">
                <a:solidFill>
                  <a:srgbClr val="E3E3E3"/>
                </a:solidFill>
                <a:effectLst/>
                <a:latin typeface="Segoe UI" panose="020B0502040204020203" pitchFamily="34" charset="0"/>
              </a:rPr>
              <a:t>t any point in time when Azure needs the capacity back, the Azure </a:t>
            </a:r>
            <a:r>
              <a:rPr lang="en-US" b="0" i="0" u="sng">
                <a:solidFill>
                  <a:srgbClr val="E3E3E3"/>
                </a:solidFill>
                <a:effectLst/>
                <a:latin typeface="Segoe UI" panose="020B0502040204020203" pitchFamily="34" charset="0"/>
              </a:rPr>
              <a:t>infrastructure will evict Spot VMs</a:t>
            </a:r>
            <a:r>
              <a:rPr lang="en-US" b="0" i="0">
                <a:solidFill>
                  <a:srgbClr val="E3E3E3"/>
                </a:solidFill>
                <a:effectLst/>
                <a:latin typeface="Segoe UI" panose="020B0502040204020203" pitchFamily="34" charset="0"/>
              </a:rPr>
              <a:t>. </a:t>
            </a:r>
          </a:p>
          <a:p>
            <a:r>
              <a:rPr lang="en-US" b="0" i="0">
                <a:solidFill>
                  <a:srgbClr val="E3E3E3"/>
                </a:solidFill>
                <a:effectLst/>
                <a:latin typeface="Segoe UI" panose="020B0502040204020203" pitchFamily="34" charset="0"/>
              </a:rPr>
              <a:t>Spot VMs are great for workloads that can handle interruptions like batch processing, dev/test environments, large compute workloads, and other scenarios where disruptions are acceptable.</a:t>
            </a:r>
          </a:p>
          <a:p>
            <a:endParaRPr lang="en-US" b="0" i="0">
              <a:solidFill>
                <a:srgbClr val="E3E3E3"/>
              </a:solidFill>
              <a:effectLst/>
              <a:latin typeface="Segoe UI" panose="020B0502040204020203" pitchFamily="34" charset="0"/>
            </a:endParaRPr>
          </a:p>
          <a:p>
            <a:r>
              <a:rPr lang="en-US" b="1" i="0">
                <a:solidFill>
                  <a:srgbClr val="E3E3E3"/>
                </a:solidFill>
                <a:effectLst/>
                <a:latin typeface="Segoe UI" panose="020B0502040204020203" pitchFamily="34" charset="0"/>
              </a:rPr>
              <a:t>If disruptions are not acceptable – do not enable this feature!</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4. Burstable disks and virtual machines, such as the B-series VMs, are okay for workloads that do not need the constant, full performance of the CPU like web servers, proof of concepts, and development environments.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The B-series provides you with the ability to purchase a standard VM size that can build up credits when it is using less than its baseline.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When the VM has accumulated credits, the VM can burst above the baseline using up to 100% of the vCPU when your application requires higher CPU performance.</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This might work well for smaller web servers and some small to mid-tier business intelligence systems, but this is generally not what you would want for a production SQL Server environment.</a:t>
            </a:r>
          </a:p>
          <a:p>
            <a:endParaRPr lang="en-US" b="0" i="0">
              <a:solidFill>
                <a:srgbClr val="E3E3E3"/>
              </a:solidFill>
              <a:effectLst/>
              <a:latin typeface="Segoe UI" panose="020B0502040204020203" pitchFamily="34" charset="0"/>
            </a:endParaRPr>
          </a:p>
          <a:p>
            <a:pPr algn="l"/>
            <a:r>
              <a:rPr lang="en-US" b="0" i="0">
                <a:solidFill>
                  <a:srgbClr val="E3E3E3"/>
                </a:solidFill>
                <a:effectLst/>
                <a:latin typeface="Segoe UI" panose="020B0502040204020203" pitchFamily="34" charset="0"/>
              </a:rPr>
              <a:t>4. It is generally recommended to use the latest VM series and the ones we mentioned previously. The </a:t>
            </a:r>
            <a:r>
              <a:rPr lang="en-US" b="1" i="0">
                <a:solidFill>
                  <a:srgbClr val="E3E3E3"/>
                </a:solidFill>
                <a:effectLst/>
                <a:latin typeface="Segoe UI" panose="020B0502040204020203" pitchFamily="34" charset="0"/>
              </a:rPr>
              <a:t>previous generation virtual machines </a:t>
            </a:r>
            <a:r>
              <a:rPr lang="en-US" b="0" i="0">
                <a:solidFill>
                  <a:srgbClr val="E3E3E3"/>
                </a:solidFill>
                <a:effectLst/>
                <a:latin typeface="Segoe UI" panose="020B0502040204020203" pitchFamily="34" charset="0"/>
              </a:rPr>
              <a:t>are on older hardware and are less likely to support features such as Premium Storage and Premium Storage caching. You may have noticed that the newest M-Series mid tier memory virtual machines were Gen 2 only.</a:t>
            </a:r>
          </a:p>
          <a:p>
            <a:endParaRPr lang="en-US" b="0" i="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3E3E3"/>
                </a:solidFill>
                <a:effectLst/>
                <a:latin typeface="Segoe UI" panose="020B0502040204020203" pitchFamily="34" charset="0"/>
              </a:rPr>
              <a:t>5. ‘</a:t>
            </a:r>
            <a:r>
              <a:rPr lang="en-US"/>
              <a:t>Starting with a </a:t>
            </a:r>
            <a:r>
              <a:rPr lang="en-US" b="1"/>
              <a:t>pre-set configuration</a:t>
            </a:r>
            <a:r>
              <a:rPr lang="en-US"/>
              <a:t>’ is an Azure portal option that does too much for you for a production environment. Yes, it is quick and straightforward, but you want to be able to go through the options and validate or make adjustments before you deploy while using the Azure SQL Server IaaS Agent Extension experience.</a:t>
            </a:r>
          </a:p>
          <a:p>
            <a:endParaRPr lang="en-US" b="0" i="0">
              <a:solidFill>
                <a:srgbClr val="E3E3E3"/>
              </a:solidFill>
              <a:effectLst/>
              <a:latin typeface="Segoe UI" panose="020B0502040204020203" pitchFamily="34" charset="0"/>
            </a:endParaRPr>
          </a:p>
          <a:p>
            <a:endParaRPr lang="en-US"/>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Roboto Regular"/>
              </a:rPr>
              <a:pPr marL="0" marR="0" lvl="0" indent="0" algn="r" defTabSz="914367"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anose="020B0604020202020204"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anose="020B0604020202020204" pitchFamily="34" charset="0"/>
            </a:endParaRPr>
          </a:p>
        </p:txBody>
      </p:sp>
    </p:spTree>
    <p:extLst>
      <p:ext uri="{BB962C8B-B14F-4D97-AF65-F5344CB8AC3E}">
        <p14:creationId xmlns:p14="http://schemas.microsoft.com/office/powerpoint/2010/main" val="250860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Switch to Pam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054D8-8F0B-4602-B903-9DC5C1B105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042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DPLESS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054D8-8F0B-4602-B903-9DC5C1B105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260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Enabling Host VM Caching</a:t>
            </a:r>
          </a:p>
          <a:p>
            <a:pPr algn="l"/>
            <a:endParaRPr lang="en-US" b="1"/>
          </a:p>
          <a:p>
            <a:pPr algn="l"/>
            <a:r>
              <a:rPr lang="en-US" b="0" i="0">
                <a:solidFill>
                  <a:srgbClr val="E3E3E3"/>
                </a:solidFill>
                <a:effectLst/>
                <a:latin typeface="Segoe UI" panose="020B0502040204020203" pitchFamily="34" charset="0"/>
              </a:rPr>
              <a:t>You can adjust the host caching to match your workload requirements for each disk. </a:t>
            </a:r>
            <a:br>
              <a:rPr lang="en-US" b="0" i="0">
                <a:solidFill>
                  <a:srgbClr val="E3E3E3"/>
                </a:solidFill>
                <a:effectLst/>
                <a:latin typeface="Segoe UI" panose="020B0502040204020203" pitchFamily="34" charset="0"/>
              </a:rPr>
            </a:br>
            <a:br>
              <a:rPr lang="en-US" b="0" i="0">
                <a:solidFill>
                  <a:srgbClr val="E3E3E3"/>
                </a:solidFill>
                <a:effectLst/>
                <a:latin typeface="Segoe UI" panose="020B0502040204020203" pitchFamily="34" charset="0"/>
              </a:rPr>
            </a:br>
            <a:r>
              <a:rPr lang="en-US" b="0" i="0">
                <a:solidFill>
                  <a:srgbClr val="E3E3E3"/>
                </a:solidFill>
                <a:effectLst/>
                <a:latin typeface="Segoe UI" panose="020B0502040204020203" pitchFamily="34" charset="0"/>
              </a:rPr>
              <a:t>You can set your host caching to be:</a:t>
            </a:r>
          </a:p>
          <a:p>
            <a:pPr marL="171450" indent="-171450" algn="l">
              <a:buFont typeface="Arial" panose="020B0604020202020204" pitchFamily="34" charset="0"/>
              <a:buChar char="•"/>
            </a:pPr>
            <a:r>
              <a:rPr lang="en-US" b="1" i="0">
                <a:solidFill>
                  <a:srgbClr val="E3E3E3"/>
                </a:solidFill>
                <a:effectLst/>
                <a:latin typeface="Segoe UI" panose="020B0502040204020203" pitchFamily="34" charset="0"/>
              </a:rPr>
              <a:t>None:</a:t>
            </a:r>
            <a:r>
              <a:rPr lang="en-US" b="0" i="0">
                <a:solidFill>
                  <a:srgbClr val="E3E3E3"/>
                </a:solidFill>
                <a:effectLst/>
                <a:latin typeface="Segoe UI" panose="020B0502040204020203" pitchFamily="34" charset="0"/>
              </a:rPr>
              <a:t> No caching would be used. This is the default when you add a new data disk.</a:t>
            </a:r>
          </a:p>
          <a:p>
            <a:pPr marL="171450" indent="-171450" algn="l">
              <a:buFont typeface="Arial" panose="020B0604020202020204" pitchFamily="34" charset="0"/>
              <a:buChar char="•"/>
            </a:pPr>
            <a:r>
              <a:rPr lang="en-US" b="1" i="0">
                <a:solidFill>
                  <a:srgbClr val="E3E3E3"/>
                </a:solidFill>
                <a:effectLst/>
                <a:latin typeface="Segoe UI" panose="020B0502040204020203" pitchFamily="34" charset="0"/>
              </a:rPr>
              <a:t>Read-only</a:t>
            </a:r>
            <a:r>
              <a:rPr lang="en-US" b="0" i="0">
                <a:solidFill>
                  <a:srgbClr val="E3E3E3"/>
                </a:solidFill>
                <a:effectLst/>
                <a:latin typeface="Segoe UI" panose="020B0502040204020203" pitchFamily="34" charset="0"/>
              </a:rPr>
              <a:t>: For workloads that do read only operations. This would be your data disks and TempDB if you can’t fit it on the ephemeral D:\ drive. </a:t>
            </a:r>
          </a:p>
          <a:p>
            <a:pPr marL="171450" indent="-171450" algn="l">
              <a:buFont typeface="Arial" panose="020B0604020202020204" pitchFamily="34" charset="0"/>
              <a:buChar char="•"/>
            </a:pPr>
            <a:r>
              <a:rPr lang="en-US" b="1" i="0">
                <a:solidFill>
                  <a:srgbClr val="E3E3E3"/>
                </a:solidFill>
                <a:effectLst/>
                <a:latin typeface="Segoe UI" panose="020B0502040204020203" pitchFamily="34" charset="0"/>
              </a:rPr>
              <a:t>Read/write</a:t>
            </a:r>
            <a:r>
              <a:rPr lang="en-US" b="0" i="0">
                <a:solidFill>
                  <a:srgbClr val="E3E3E3"/>
                </a:solidFill>
                <a:effectLst/>
                <a:latin typeface="Segoe UI" panose="020B0502040204020203" pitchFamily="34" charset="0"/>
              </a:rPr>
              <a:t>: For workloads that do a balance of read and write operations. This is the default for the OS Disk. We do not recommend changing the operating system caching policy.</a:t>
            </a:r>
          </a:p>
          <a:p>
            <a:pPr algn="l">
              <a:buFont typeface="Arial" panose="020B0604020202020204" pitchFamily="34" charset="0"/>
              <a:buChar char="•"/>
            </a:pPr>
            <a:endParaRPr lang="en-US" b="0" i="0">
              <a:solidFill>
                <a:srgbClr val="E3E3E3"/>
              </a:solidFill>
              <a:effectLst/>
              <a:latin typeface="Segoe UI" panose="020B0502040204020203" pitchFamily="34" charset="0"/>
            </a:endParaRPr>
          </a:p>
          <a:p>
            <a:pPr algn="l">
              <a:buFont typeface="Arial" panose="020B0604020202020204" pitchFamily="34" charset="0"/>
              <a:buNone/>
            </a:pPr>
            <a:r>
              <a:rPr lang="en-US" b="0" i="0">
                <a:solidFill>
                  <a:srgbClr val="E3E3E3"/>
                </a:solidFill>
                <a:effectLst/>
                <a:latin typeface="Segoe UI" panose="020B0502040204020203" pitchFamily="34" charset="0"/>
              </a:rPr>
              <a:t>We </a:t>
            </a:r>
            <a:r>
              <a:rPr lang="en-US" b="1" i="0" u="sng">
                <a:solidFill>
                  <a:srgbClr val="E3E3E3"/>
                </a:solidFill>
                <a:effectLst/>
                <a:latin typeface="Segoe UI" panose="020B0502040204020203" pitchFamily="34" charset="0"/>
              </a:rPr>
              <a:t>do</a:t>
            </a:r>
            <a:r>
              <a:rPr lang="en-US" b="1" i="0" u="none">
                <a:solidFill>
                  <a:srgbClr val="E3E3E3"/>
                </a:solidFill>
                <a:effectLst/>
                <a:latin typeface="Segoe UI" panose="020B0502040204020203" pitchFamily="34" charset="0"/>
              </a:rPr>
              <a:t> </a:t>
            </a:r>
            <a:r>
              <a:rPr lang="en-US" b="0" i="0">
                <a:solidFill>
                  <a:srgbClr val="E3E3E3"/>
                </a:solidFill>
                <a:effectLst/>
                <a:latin typeface="Segoe UI" panose="020B0502040204020203" pitchFamily="34" charset="0"/>
              </a:rPr>
              <a:t>recommend that you use Read-only for data files and any remote tempdb configuration. </a:t>
            </a:r>
          </a:p>
          <a:p>
            <a:pPr algn="l">
              <a:buFont typeface="Arial" panose="020B0604020202020204" pitchFamily="34" charset="0"/>
              <a:buNone/>
            </a:pPr>
            <a:endParaRPr lang="en-US" b="0" i="0">
              <a:solidFill>
                <a:srgbClr val="E3E3E3"/>
              </a:solidFill>
              <a:effectLst/>
              <a:latin typeface="Segoe UI" panose="020B0502040204020203" pitchFamily="34" charset="0"/>
            </a:endParaRPr>
          </a:p>
          <a:p>
            <a:pPr algn="l">
              <a:buFont typeface="Arial" panose="020B0604020202020204" pitchFamily="34" charset="0"/>
              <a:buNone/>
            </a:pPr>
            <a:r>
              <a:rPr lang="en-US" b="0" i="0">
                <a:solidFill>
                  <a:srgbClr val="E3E3E3"/>
                </a:solidFill>
                <a:effectLst/>
                <a:latin typeface="Segoe UI" panose="020B0502040204020203" pitchFamily="34" charset="0"/>
              </a:rPr>
              <a:t>We recommend that you use </a:t>
            </a:r>
            <a:r>
              <a:rPr lang="en-US" b="0" i="0" u="sng">
                <a:solidFill>
                  <a:srgbClr val="E3E3E3"/>
                </a:solidFill>
                <a:effectLst/>
                <a:latin typeface="Segoe UI" panose="020B0502040204020203" pitchFamily="34" charset="0"/>
              </a:rPr>
              <a:t>no caching at all for the log file</a:t>
            </a:r>
            <a:r>
              <a:rPr lang="en-US" b="0" i="0">
                <a:solidFill>
                  <a:srgbClr val="E3E3E3"/>
                </a:solidFill>
                <a:effectLst/>
                <a:latin typeface="Segoe UI" panose="020B0502040204020203" pitchFamily="34" charset="0"/>
              </a:rPr>
              <a:t>. The log file would not benefit from read caching and you are losing the cache where it could be more useful for other storage needs.</a:t>
            </a:r>
          </a:p>
          <a:p>
            <a:pPr algn="l">
              <a:buFont typeface="Arial" panose="020B0604020202020204" pitchFamily="34" charset="0"/>
              <a:buNone/>
            </a:pPr>
            <a:endParaRPr lang="en-US" b="0" i="0">
              <a:solidFill>
                <a:srgbClr val="E3E3E3"/>
              </a:solidFill>
              <a:effectLst/>
              <a:latin typeface="Segoe UI" panose="020B0502040204020203" pitchFamily="34" charset="0"/>
            </a:endParaRPr>
          </a:p>
          <a:p>
            <a:pPr algn="l">
              <a:buFont typeface="Arial" panose="020B0604020202020204" pitchFamily="34" charset="0"/>
              <a:buNone/>
            </a:pPr>
            <a:r>
              <a:rPr lang="en-US" b="0" i="0">
                <a:solidFill>
                  <a:srgbClr val="E3E3E3"/>
                </a:solidFill>
                <a:effectLst/>
                <a:latin typeface="Segoe UI" panose="020B0502040204020203" pitchFamily="34" charset="0"/>
              </a:rPr>
              <a:t>So, you should only be choosing ‘read-only’ caching or ‘none’. </a:t>
            </a:r>
          </a:p>
          <a:p>
            <a:pPr algn="l">
              <a:buFont typeface="Arial" panose="020B0604020202020204" pitchFamily="34" charset="0"/>
              <a:buNone/>
            </a:pPr>
            <a:endParaRPr lang="en-US" b="0" i="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299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How </a:t>
            </a:r>
            <a:r>
              <a:rPr lang="en-US" b="1" err="1"/>
              <a:t>ReadOnly</a:t>
            </a:r>
            <a:r>
              <a:rPr lang="en-US" b="1"/>
              <a:t> Caching Works (Reads) –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1" i="0" u="none" strike="noStrike" kern="1200" cap="none" spc="0" normalizeH="0" baseline="0" noProof="0">
              <a:ln w="3175">
                <a:noFill/>
              </a:ln>
              <a:solidFill>
                <a:srgbClr val="0078D4"/>
              </a:solidFill>
              <a:effectLst/>
              <a:uLnTx/>
              <a:uFillTx/>
              <a:latin typeface="Segoe UI Semibold"/>
              <a:ea typeface="+mn-ea"/>
              <a:cs typeface="Segoe UI"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a:solidFill>
                  <a:srgbClr val="E3E3E3"/>
                </a:solidFill>
                <a:effectLst/>
                <a:latin typeface="Segoe UI" panose="020B0502040204020203" pitchFamily="34" charset="0"/>
              </a:rPr>
              <a:t>Let's run through a couple examples of different host cache settings to see how it affects the data flow and performance. In this first example, we'll look at what happens with IO requests when the host caching setting is set to </a:t>
            </a:r>
            <a:r>
              <a:rPr lang="en-US" sz="900" b="1" i="0">
                <a:solidFill>
                  <a:srgbClr val="E3E3E3"/>
                </a:solidFill>
                <a:effectLst/>
                <a:latin typeface="Segoe UI" panose="020B0502040204020203" pitchFamily="34" charset="0"/>
              </a:rPr>
              <a:t>Read-only</a:t>
            </a:r>
            <a:r>
              <a:rPr lang="en-US" sz="900" b="0" i="0">
                <a:solidFill>
                  <a:srgbClr val="E3E3E3"/>
                </a:solidFill>
                <a:effectLst/>
                <a:latin typeface="Segoe UI" panose="020B0502040204020203" pitchFamily="34" charset="0"/>
              </a:rPr>
              <a:t>, but the </a:t>
            </a:r>
            <a:r>
              <a:rPr kumimoji="0" lang="en-US" sz="900" b="0" i="0" u="none" strike="noStrike" kern="1200" cap="none" spc="0" normalizeH="0" baseline="0" noProof="0">
                <a:ln w="3175">
                  <a:noFill/>
                </a:ln>
                <a:solidFill>
                  <a:srgbClr val="0078D4"/>
                </a:solidFill>
                <a:effectLst/>
                <a:uLnTx/>
                <a:uFillTx/>
                <a:latin typeface="Segoe UI Semibold"/>
                <a:ea typeface="+mn-ea"/>
                <a:cs typeface="Segoe UI" pitchFamily="34" charset="0"/>
              </a:rPr>
              <a:t>data is </a:t>
            </a:r>
            <a:r>
              <a:rPr kumimoji="0" lang="en-US" sz="900" b="0" i="0" u="none" strike="noStrike" kern="1200" cap="none" spc="0" normalizeH="0" baseline="0" noProof="0">
                <a:ln w="3175">
                  <a:noFill/>
                </a:ln>
                <a:solidFill>
                  <a:srgbClr val="FF0000"/>
                </a:solidFill>
                <a:effectLst/>
                <a:uLnTx/>
                <a:uFillTx/>
                <a:latin typeface="Segoe UI Semibold"/>
                <a:ea typeface="+mn-ea"/>
                <a:cs typeface="Segoe UI" pitchFamily="34" charset="0"/>
              </a:rPr>
              <a:t>NOT</a:t>
            </a:r>
            <a:r>
              <a:rPr kumimoji="0" lang="en-US" sz="900" b="0" i="0" u="none" strike="noStrike" kern="1200" cap="none" spc="0" normalizeH="0" baseline="0" noProof="0">
                <a:ln w="3175">
                  <a:noFill/>
                </a:ln>
                <a:solidFill>
                  <a:srgbClr val="0078D4"/>
                </a:solidFill>
                <a:effectLst/>
                <a:uLnTx/>
                <a:uFillTx/>
                <a:latin typeface="Segoe UI Semibold"/>
                <a:ea typeface="+mn-ea"/>
                <a:cs typeface="Segoe UI" pitchFamily="34" charset="0"/>
              </a:rPr>
              <a:t> available in cache…</a:t>
            </a:r>
            <a:endParaRPr lang="en-US" b="1"/>
          </a:p>
          <a:p>
            <a:pPr algn="l"/>
            <a:endParaRPr lang="en-US" b="1"/>
          </a:p>
          <a:p>
            <a:pPr algn="l"/>
            <a:r>
              <a:rPr lang="en-US" b="0" i="0">
                <a:solidFill>
                  <a:srgbClr val="E3E3E3"/>
                </a:solidFill>
                <a:effectLst/>
                <a:latin typeface="Segoe UI" panose="020B0502040204020203" pitchFamily="34" charset="0"/>
              </a:rPr>
              <a:t>When a read is performed and the desired data is </a:t>
            </a:r>
            <a:r>
              <a:rPr lang="en-US" b="0" i="1">
                <a:solidFill>
                  <a:srgbClr val="E3E3E3"/>
                </a:solidFill>
                <a:effectLst/>
                <a:latin typeface="Segoe UI" panose="020B0502040204020203" pitchFamily="34" charset="0"/>
              </a:rPr>
              <a:t>not</a:t>
            </a:r>
            <a:r>
              <a:rPr lang="en-US" b="0" i="0">
                <a:solidFill>
                  <a:srgbClr val="E3E3E3"/>
                </a:solidFill>
                <a:effectLst/>
                <a:latin typeface="Segoe UI" panose="020B0502040204020203" pitchFamily="34" charset="0"/>
              </a:rPr>
              <a:t> available on the cache, the read request is sent to the disk. </a:t>
            </a:r>
          </a:p>
          <a:p>
            <a:pPr algn="l"/>
            <a:endParaRPr lang="en-US" b="0" i="0">
              <a:solidFill>
                <a:srgbClr val="E3E3E3"/>
              </a:solidFill>
              <a:effectLst/>
              <a:latin typeface="Segoe UI" panose="020B0502040204020203" pitchFamily="34" charset="0"/>
            </a:endParaRPr>
          </a:p>
          <a:p>
            <a:pPr algn="l"/>
            <a:r>
              <a:rPr lang="en-US" b="0" i="0">
                <a:solidFill>
                  <a:srgbClr val="E3E3E3"/>
                </a:solidFill>
                <a:effectLst/>
                <a:latin typeface="Segoe UI" panose="020B0502040204020203" pitchFamily="34" charset="0"/>
              </a:rPr>
              <a:t>Then the disk surfaces it to both the cache and the VM. </a:t>
            </a:r>
          </a:p>
          <a:p>
            <a:pPr algn="l"/>
            <a:endParaRPr lang="en-US" b="0" i="0">
              <a:solidFill>
                <a:srgbClr val="E3E3E3"/>
              </a:solidFill>
              <a:effectLst/>
              <a:latin typeface="Segoe UI" panose="020B0502040204020203" pitchFamily="34" charset="0"/>
            </a:endParaRPr>
          </a:p>
          <a:p>
            <a:pPr algn="l"/>
            <a:r>
              <a:rPr lang="en-US" b="1" i="0" u="sng">
                <a:solidFill>
                  <a:srgbClr val="E3E3E3"/>
                </a:solidFill>
                <a:effectLst/>
                <a:latin typeface="Segoe UI" panose="020B0502040204020203" pitchFamily="34" charset="0"/>
              </a:rPr>
              <a:t>So, this read is counted toward both the VM's uncached limit and the VM's cached limit.</a:t>
            </a:r>
            <a:endParaRPr lang="en-US" b="1" u="sng"/>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082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How Host Caching Works - </a:t>
            </a:r>
            <a:r>
              <a:rPr kumimoji="0" lang="en-US" sz="900" b="0" i="0" u="none" strike="noStrike" kern="1200" cap="none" spc="0" normalizeH="0" baseline="0" noProof="0">
                <a:ln w="3175">
                  <a:noFill/>
                </a:ln>
                <a:solidFill>
                  <a:srgbClr val="0078D4"/>
                </a:solidFill>
                <a:effectLst/>
                <a:uLnTx/>
                <a:uFillTx/>
                <a:latin typeface="Segoe UI Semibold"/>
                <a:ea typeface="+mn-ea"/>
                <a:cs typeface="Segoe UI" pitchFamily="34" charset="0"/>
              </a:rPr>
              <a:t>If the data is available in cache…</a:t>
            </a:r>
          </a:p>
          <a:p>
            <a:pPr algn="l"/>
            <a:endParaRPr lang="en-US" b="1" i="0">
              <a:solidFill>
                <a:srgbClr val="E3E3E3"/>
              </a:solidFill>
              <a:effectLst/>
              <a:latin typeface="Segoe UI" panose="020B0502040204020203" pitchFamily="34" charset="0"/>
            </a:endParaRPr>
          </a:p>
          <a:p>
            <a:pPr algn="l"/>
            <a:r>
              <a:rPr lang="en-US" b="0" i="0">
                <a:solidFill>
                  <a:srgbClr val="E3E3E3"/>
                </a:solidFill>
                <a:effectLst/>
                <a:latin typeface="Segoe UI" panose="020B0502040204020203" pitchFamily="34" charset="0"/>
              </a:rPr>
              <a:t>When a read is performed and the desired data is available on the cache, </a:t>
            </a:r>
            <a:r>
              <a:rPr lang="en-US" b="0" i="0" u="sng">
                <a:solidFill>
                  <a:srgbClr val="E3E3E3"/>
                </a:solidFill>
                <a:effectLst/>
                <a:latin typeface="Segoe UI" panose="020B0502040204020203" pitchFamily="34" charset="0"/>
              </a:rPr>
              <a:t>the cache returns the requested data</a:t>
            </a:r>
            <a:r>
              <a:rPr lang="en-US" b="0" i="0">
                <a:solidFill>
                  <a:srgbClr val="E3E3E3"/>
                </a:solidFill>
                <a:effectLst/>
                <a:latin typeface="Segoe UI" panose="020B0502040204020203" pitchFamily="34" charset="0"/>
              </a:rPr>
              <a:t>. </a:t>
            </a:r>
            <a:br>
              <a:rPr lang="en-US" b="0" i="0">
                <a:solidFill>
                  <a:srgbClr val="E3E3E3"/>
                </a:solidFill>
                <a:effectLst/>
                <a:latin typeface="Segoe UI" panose="020B0502040204020203" pitchFamily="34" charset="0"/>
              </a:rPr>
            </a:br>
            <a:br>
              <a:rPr lang="en-US" b="0" i="0">
                <a:solidFill>
                  <a:srgbClr val="E3E3E3"/>
                </a:solidFill>
                <a:effectLst/>
                <a:latin typeface="Segoe UI" panose="020B0502040204020203" pitchFamily="34" charset="0"/>
              </a:rPr>
            </a:br>
            <a:r>
              <a:rPr lang="en-US" b="1" i="0" u="sng">
                <a:solidFill>
                  <a:srgbClr val="E3E3E3"/>
                </a:solidFill>
                <a:effectLst/>
                <a:latin typeface="Segoe UI" panose="020B0502040204020203" pitchFamily="34" charset="0"/>
              </a:rPr>
              <a:t>There is no need to read from the disk. </a:t>
            </a:r>
            <a:br>
              <a:rPr lang="en-US" b="1" i="0" u="sng">
                <a:solidFill>
                  <a:srgbClr val="E3E3E3"/>
                </a:solidFill>
                <a:effectLst/>
                <a:latin typeface="Segoe UI" panose="020B0502040204020203" pitchFamily="34" charset="0"/>
              </a:rPr>
            </a:br>
            <a:br>
              <a:rPr lang="en-US" b="1" i="0" u="sng">
                <a:solidFill>
                  <a:srgbClr val="E3E3E3"/>
                </a:solidFill>
                <a:effectLst/>
                <a:latin typeface="Segoe UI" panose="020B0502040204020203" pitchFamily="34" charset="0"/>
              </a:rPr>
            </a:br>
            <a:r>
              <a:rPr lang="en-US" b="1" i="0" u="sng">
                <a:solidFill>
                  <a:srgbClr val="E3E3E3"/>
                </a:solidFill>
                <a:effectLst/>
                <a:latin typeface="Segoe UI" panose="020B0502040204020203" pitchFamily="34" charset="0"/>
              </a:rPr>
              <a:t>!!!This read is ONLY counted toward the VM's cached limits. </a:t>
            </a:r>
          </a:p>
          <a:p>
            <a:pPr algn="l"/>
            <a:endParaRPr lang="en-US" b="1"/>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5605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3E3E3"/>
                </a:solidFill>
                <a:effectLst/>
                <a:latin typeface="Segoe UI" panose="020B0502040204020203" pitchFamily="34" charset="0"/>
              </a:rPr>
              <a:t>When a write is performed, </a:t>
            </a:r>
            <a:r>
              <a:rPr lang="en-US" b="0" i="0" u="sng">
                <a:solidFill>
                  <a:srgbClr val="E3E3E3"/>
                </a:solidFill>
                <a:effectLst/>
                <a:latin typeface="Segoe UI" panose="020B0502040204020203" pitchFamily="34" charset="0"/>
              </a:rPr>
              <a:t>the write has to be written to both the cache and the disk before it is considered complete</a:t>
            </a:r>
            <a:r>
              <a:rPr lang="en-US" b="0" i="0">
                <a:solidFill>
                  <a:srgbClr val="E3E3E3"/>
                </a:solidFill>
                <a:effectLst/>
                <a:latin typeface="Segoe UI" panose="020B0502040204020203" pitchFamily="34" charset="0"/>
              </a:rPr>
              <a:t>. </a:t>
            </a:r>
          </a:p>
          <a:p>
            <a:pPr algn="l"/>
            <a:endParaRPr lang="en-US" b="0" i="0">
              <a:solidFill>
                <a:srgbClr val="E3E3E3"/>
              </a:solidFill>
              <a:effectLst/>
              <a:latin typeface="Segoe UI" panose="020B0502040204020203" pitchFamily="34" charset="0"/>
            </a:endParaRPr>
          </a:p>
          <a:p>
            <a:pPr algn="l"/>
            <a:r>
              <a:rPr lang="en-US" b="1" i="0">
                <a:solidFill>
                  <a:srgbClr val="E3E3E3"/>
                </a:solidFill>
                <a:effectLst/>
                <a:latin typeface="Segoe UI" panose="020B0502040204020203" pitchFamily="34" charset="0"/>
              </a:rPr>
              <a:t>This write is counted toward the VM's </a:t>
            </a:r>
            <a:r>
              <a:rPr lang="en-US" b="1" i="0" err="1">
                <a:solidFill>
                  <a:srgbClr val="E3E3E3"/>
                </a:solidFill>
                <a:effectLst/>
                <a:latin typeface="Segoe UI" panose="020B0502040204020203" pitchFamily="34" charset="0"/>
              </a:rPr>
              <a:t>uncached</a:t>
            </a:r>
            <a:r>
              <a:rPr lang="en-US" b="1" i="0">
                <a:solidFill>
                  <a:srgbClr val="E3E3E3"/>
                </a:solidFill>
                <a:effectLst/>
                <a:latin typeface="Segoe UI" panose="020B0502040204020203" pitchFamily="34" charset="0"/>
              </a:rPr>
              <a:t> limit </a:t>
            </a:r>
            <a:r>
              <a:rPr lang="en-US" b="1" i="0" u="sng">
                <a:solidFill>
                  <a:srgbClr val="E3E3E3"/>
                </a:solidFill>
                <a:effectLst/>
                <a:latin typeface="Segoe UI" panose="020B0502040204020203" pitchFamily="34" charset="0"/>
              </a:rPr>
              <a:t>and</a:t>
            </a:r>
            <a:r>
              <a:rPr lang="en-US" b="1" i="0">
                <a:solidFill>
                  <a:srgbClr val="E3E3E3"/>
                </a:solidFill>
                <a:effectLst/>
                <a:latin typeface="Segoe UI" panose="020B0502040204020203" pitchFamily="34" charset="0"/>
              </a:rPr>
              <a:t> the VM's cached limit.</a:t>
            </a:r>
            <a:endParaRPr lang="en-US" b="1"/>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607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Benefits of Host Caching</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We are going back to the previous example, but we are going to fix it with caching.</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Again, We are using a E8ds_v5 (</a:t>
            </a:r>
            <a:r>
              <a:rPr lang="en-US" b="1" i="0" dirty="0">
                <a:solidFill>
                  <a:srgbClr val="E3E3E3"/>
                </a:solidFill>
                <a:effectLst/>
                <a:latin typeface="Segoe UI" panose="020B0502040204020203" pitchFamily="34" charset="0"/>
              </a:rPr>
              <a:t>12800 IOPS </a:t>
            </a:r>
            <a:r>
              <a:rPr lang="en-US" b="1" i="0" dirty="0" err="1">
                <a:solidFill>
                  <a:srgbClr val="E3E3E3"/>
                </a:solidFill>
                <a:effectLst/>
                <a:latin typeface="Segoe UI" panose="020B0502040204020203" pitchFamily="34" charset="0"/>
              </a:rPr>
              <a:t>uncached</a:t>
            </a:r>
            <a:r>
              <a:rPr lang="en-US" b="1" i="0" dirty="0">
                <a:solidFill>
                  <a:srgbClr val="E3E3E3"/>
                </a:solidFill>
                <a:effectLst/>
                <a:latin typeface="Segoe UI" panose="020B0502040204020203" pitchFamily="34" charset="0"/>
              </a:rPr>
              <a:t>; 38000 IOPS cached </a:t>
            </a:r>
            <a:r>
              <a:rPr lang="en-US" b="0" i="0" dirty="0">
                <a:solidFill>
                  <a:srgbClr val="E3E3E3"/>
                </a:solidFill>
                <a:effectLst/>
                <a:latin typeface="Segoe UI" panose="020B0502040204020203" pitchFamily="34" charset="0"/>
              </a:rPr>
              <a:t>) virtual machine has </a:t>
            </a:r>
            <a:r>
              <a:rPr lang="en-US" b="0" i="0" dirty="0" err="1">
                <a:solidFill>
                  <a:srgbClr val="E3E3E3"/>
                </a:solidFill>
                <a:effectLst/>
                <a:latin typeface="Segoe UI" panose="020B0502040204020203" pitchFamily="34" charset="0"/>
              </a:rPr>
              <a:t>readonly</a:t>
            </a:r>
            <a:r>
              <a:rPr lang="en-US" b="0" i="0" dirty="0">
                <a:solidFill>
                  <a:srgbClr val="E3E3E3"/>
                </a:solidFill>
                <a:effectLst/>
                <a:latin typeface="Segoe UI" panose="020B0502040204020203" pitchFamily="34" charset="0"/>
              </a:rPr>
              <a:t> caching enabled for the data disks. </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The application is again requesting 15,000 IOPS. </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Assume that about 30% of the 15,000 IOPS are being served from the cache with no need to go to the disks, this means that only about 3,500 IOPS goes to each attached disk.</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Because caching is enabled for the underlying storage, we can get the 15,000 IOPS from the cached throughput, and we do not run into the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limits of the virtual machine.</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1" i="0" dirty="0">
                <a:solidFill>
                  <a:srgbClr val="E3E3E3"/>
                </a:solidFill>
                <a:effectLst/>
                <a:latin typeface="Segoe UI" panose="020B0502040204020203" pitchFamily="34" charset="0"/>
              </a:rPr>
              <a:t>With caching enabled, even at 15000 IOPS, no performance capping occurs.</a:t>
            </a:r>
            <a:endParaRPr lang="en-US" b="1" dirty="0"/>
          </a:p>
          <a:p>
            <a:endParaRPr lang="en-US" b="1" dirty="0"/>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56966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Roboto Regular"/>
              </a:rPr>
              <a:pPr marL="0" marR="0" lvl="0" indent="0" algn="r" defTabSz="914367"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anose="020B0604020202020204"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anose="020B0604020202020204" pitchFamily="34" charset="0"/>
            </a:endParaRPr>
          </a:p>
        </p:txBody>
      </p:sp>
    </p:spTree>
    <p:extLst>
      <p:ext uri="{BB962C8B-B14F-4D97-AF65-F5344CB8AC3E}">
        <p14:creationId xmlns:p14="http://schemas.microsoft.com/office/powerpoint/2010/main" val="398386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7102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219" indent="-609219">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71171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Azure compute options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Azure offers Virtual Machine types and sizes that can address almost every type of workload - dev/test workloads, burstable, mission-critical production workloads, small scale to large systems that would support SQL Server and SAP.</a:t>
            </a: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We offer VM series optimized for compute, memory, disk, GPU intensive, and more - The portfolio is growing constantly.</a:t>
            </a:r>
          </a:p>
          <a:p>
            <a:pPr marL="0" marR="0">
              <a:lnSpc>
                <a:spcPct val="107000"/>
              </a:lnSpc>
              <a:spcBef>
                <a:spcPts val="0"/>
              </a:spcBef>
              <a:spcAft>
                <a:spcPts val="800"/>
              </a:spcAft>
            </a:pPr>
            <a:endParaRPr lang="en-US" sz="1100" b="1" u="sng">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u="sng">
                <a:effectLst/>
                <a:latin typeface="Calibri" panose="020F0502020204030204" pitchFamily="34" charset="0"/>
                <a:ea typeface="Calibri" panose="020F0502020204030204" pitchFamily="34" charset="0"/>
                <a:cs typeface="Times New Roman" panose="02020603050405020304" pitchFamily="18" charset="0"/>
              </a:rPr>
              <a:t>But, for our purposes, we are focused on SQL Server and data warehousing workloads that offer 4, 8, 16, 32 and higher core counts. A strong memory to core ratio, and solid throughput with the right mix of performance features.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For this reason, we optimize for the two main VM types for enterprise workloads:</a:t>
            </a:r>
          </a:p>
          <a:p>
            <a:pPr marL="0" marR="0">
              <a:lnSpc>
                <a:spcPct val="107000"/>
              </a:lnSpc>
              <a:spcBef>
                <a:spcPts val="0"/>
              </a:spcBef>
              <a:spcAft>
                <a:spcPts val="800"/>
              </a:spcAft>
            </a:pPr>
            <a:endParaRPr lang="en-US" sz="1100" b="1" u="sng">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u="sng">
                <a:effectLst/>
                <a:latin typeface="Calibri" panose="020F0502020204030204" pitchFamily="34" charset="0"/>
                <a:ea typeface="Calibri" panose="020F0502020204030204" pitchFamily="34" charset="0"/>
                <a:cs typeface="Times New Roman" panose="02020603050405020304" pitchFamily="18" charset="0"/>
              </a:rPr>
              <a:t>Memory optimized</a:t>
            </a:r>
            <a:r>
              <a:rPr lang="en-US" sz="1100">
                <a:effectLst/>
                <a:latin typeface="Calibri" panose="020F0502020204030204" pitchFamily="34" charset="0"/>
                <a:ea typeface="Calibri" panose="020F0502020204030204" pitchFamily="34" charset="0"/>
                <a:cs typeface="Times New Roman" panose="02020603050405020304" pitchFamily="18" charset="0"/>
              </a:rPr>
              <a:t> - Memory optimized VM sizes offers large amounts of memory and CPU, high memory-to-core ratios that’s strong for relational database servers, premium disk and cache support, and write acceleration capabilities.</a:t>
            </a:r>
          </a:p>
          <a:p>
            <a:pPr marL="0" marR="0">
              <a:lnSpc>
                <a:spcPct val="107000"/>
              </a:lnSpc>
              <a:spcBef>
                <a:spcPts val="0"/>
              </a:spcBef>
              <a:spcAft>
                <a:spcPts val="800"/>
              </a:spcAft>
            </a:pP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Updates: Msv2</a:t>
            </a:r>
            <a:r>
              <a:rPr lang="en-US" sz="1100">
                <a:effectLst/>
                <a:latin typeface="Calibri" panose="020F0502020204030204" pitchFamily="34" charset="0"/>
                <a:ea typeface="Calibri" panose="020F0502020204030204" pitchFamily="34" charset="0"/>
                <a:cs typeface="Times New Roman" panose="02020603050405020304" pitchFamily="18" charset="0"/>
              </a:rPr>
              <a:t> and </a:t>
            </a:r>
            <a:r>
              <a:rPr lang="en-US" sz="1100" b="1">
                <a:effectLst/>
                <a:latin typeface="Calibri" panose="020F0502020204030204" pitchFamily="34" charset="0"/>
                <a:ea typeface="Calibri" panose="020F0502020204030204" pitchFamily="34" charset="0"/>
                <a:cs typeface="Times New Roman" panose="02020603050405020304" pitchFamily="18" charset="0"/>
              </a:rPr>
              <a:t>Mdsv2-series</a:t>
            </a:r>
            <a:r>
              <a:rPr lang="en-US" sz="1100">
                <a:effectLst/>
                <a:latin typeface="Calibri" panose="020F0502020204030204" pitchFamily="34" charset="0"/>
                <a:ea typeface="Calibri" panose="020F0502020204030204" pitchFamily="34" charset="0"/>
                <a:cs typeface="Times New Roman" panose="02020603050405020304" pitchFamily="18" charset="0"/>
              </a:rPr>
              <a:t> </a:t>
            </a:r>
            <a:r>
              <a:rPr lang="en-US" sz="1100" b="1">
                <a:effectLst/>
                <a:latin typeface="Calibri" panose="020F0502020204030204" pitchFamily="34" charset="0"/>
                <a:ea typeface="Calibri" panose="020F0502020204030204" pitchFamily="34" charset="0"/>
                <a:cs typeface="Times New Roman" panose="02020603050405020304" pitchFamily="18" charset="0"/>
              </a:rPr>
              <a:t>Medium</a:t>
            </a:r>
            <a:r>
              <a:rPr lang="en-US" sz="1100">
                <a:effectLst/>
                <a:latin typeface="Calibri" panose="020F0502020204030204" pitchFamily="34" charset="0"/>
                <a:ea typeface="Calibri" panose="020F0502020204030204" pitchFamily="34" charset="0"/>
                <a:cs typeface="Times New Roman" panose="02020603050405020304" pitchFamily="18" charset="0"/>
              </a:rPr>
              <a:t> </a:t>
            </a:r>
            <a:r>
              <a:rPr lang="en-US" sz="1100" b="1">
                <a:effectLst/>
                <a:latin typeface="Calibri" panose="020F0502020204030204" pitchFamily="34" charset="0"/>
                <a:ea typeface="Calibri" panose="020F0502020204030204" pitchFamily="34" charset="0"/>
                <a:cs typeface="Times New Roman" panose="02020603050405020304" pitchFamily="18" charset="0"/>
              </a:rPr>
              <a:t>Memory</a:t>
            </a:r>
            <a:r>
              <a:rPr lang="en-US" sz="1100">
                <a:effectLst/>
                <a:latin typeface="Calibri" panose="020F0502020204030204" pitchFamily="34" charset="0"/>
                <a:ea typeface="Calibri" panose="020F0502020204030204" pitchFamily="34" charset="0"/>
                <a:cs typeface="Times New Roman" panose="02020603050405020304" pitchFamily="18" charset="0"/>
              </a:rPr>
              <a:t> (Preview) - only runs the Intel Xeon Platinum 8280 (Cascade Lake) processors. These machines are Gen 2 only and are designed to give M-series features at with a mid-tiered memory profile. With these VMs, customers achieve increased flexibility with both local disk and diskless options. </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These new isolated VM sizes with more CPU and memory go up to 192 vCPU with 4 TiB of memory.</a:t>
            </a:r>
          </a:p>
          <a:p>
            <a:pPr marL="0" marR="0">
              <a:lnSpc>
                <a:spcPct val="107000"/>
              </a:lnSpc>
              <a:spcBef>
                <a:spcPts val="0"/>
              </a:spcBef>
              <a:spcAft>
                <a:spcPts val="800"/>
              </a:spcAft>
            </a:pPr>
            <a:endParaRPr lang="en-US" sz="1100" b="1" u="sng">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u="sng">
                <a:effectLst/>
                <a:latin typeface="Calibri" panose="020F0502020204030204" pitchFamily="34" charset="0"/>
                <a:ea typeface="Calibri" panose="020F0502020204030204" pitchFamily="34" charset="0"/>
                <a:cs typeface="Times New Roman" panose="02020603050405020304" pitchFamily="18" charset="0"/>
              </a:rPr>
              <a:t>General Purpose and Confidential Computing</a:t>
            </a:r>
            <a:r>
              <a:rPr lang="en-US" sz="1100" b="1">
                <a:effectLst/>
                <a:latin typeface="Calibri" panose="020F0502020204030204" pitchFamily="34" charset="0"/>
                <a:ea typeface="Calibri" panose="020F0502020204030204" pitchFamily="34" charset="0"/>
                <a:cs typeface="Times New Roman" panose="02020603050405020304" pitchFamily="18" charset="0"/>
              </a:rPr>
              <a:t> - </a:t>
            </a:r>
            <a:r>
              <a:rPr lang="en-US" sz="1100">
                <a:effectLst/>
                <a:latin typeface="Calibri" panose="020F0502020204030204" pitchFamily="34" charset="0"/>
                <a:ea typeface="Calibri" panose="020F0502020204030204" pitchFamily="34" charset="0"/>
                <a:cs typeface="Times New Roman" panose="02020603050405020304" pitchFamily="18" charset="0"/>
              </a:rPr>
              <a:t>For departmental workloads, and by this, I mean lower user counts, maybe smaller purposed shrink-wrap applications that need a local database support, we recommend some of the machines in the General Purpose and Confidential Computing type:</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General purpose VM sizes provide balanced, but lower mem-to-core ratio. This might be good for smaller departmental database servers. </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In particular we recommend the </a:t>
            </a:r>
            <a:r>
              <a:rPr lang="en-US" sz="1100" b="1" u="sng">
                <a:effectLst/>
                <a:latin typeface="Calibri" panose="020F0502020204030204" pitchFamily="34" charset="0"/>
                <a:ea typeface="Calibri" panose="020F0502020204030204" pitchFamily="34" charset="0"/>
                <a:cs typeface="Times New Roman" panose="02020603050405020304" pitchFamily="18" charset="0"/>
              </a:rPr>
              <a:t>Ddsv4-series</a:t>
            </a:r>
            <a:r>
              <a:rPr lang="en-US" sz="1100">
                <a:effectLst/>
                <a:latin typeface="Calibri" panose="020F0502020204030204" pitchFamily="34" charset="0"/>
                <a:ea typeface="Calibri" panose="020F0502020204030204" pitchFamily="34" charset="0"/>
                <a:cs typeface="Times New Roman" panose="02020603050405020304" pitchFamily="18" charset="0"/>
              </a:rPr>
              <a:t>, Dasv4-series, and the Dsv4-series because of the premium disk support.</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u="sng">
                <a:effectLst/>
                <a:latin typeface="Calibri" panose="020F0502020204030204" pitchFamily="34" charset="0"/>
                <a:ea typeface="Calibri" panose="020F0502020204030204" pitchFamily="34" charset="0"/>
                <a:cs typeface="Times New Roman" panose="02020603050405020304" pitchFamily="18" charset="0"/>
              </a:rPr>
              <a:t>Storage optimized</a:t>
            </a:r>
            <a:r>
              <a:rPr lang="en-US" sz="1100">
                <a:effectLst/>
                <a:latin typeface="Calibri" panose="020F0502020204030204" pitchFamily="34" charset="0"/>
                <a:ea typeface="Calibri" panose="020F0502020204030204" pitchFamily="34" charset="0"/>
                <a:cs typeface="Times New Roman" panose="02020603050405020304" pitchFamily="18" charset="0"/>
              </a:rPr>
              <a:t> - An honorable mention for specialized workloads is the storage optimized VM sizes. These machines have high disk throughput and IO and can be strong for </a:t>
            </a:r>
            <a:r>
              <a:rPr lang="en-US" sz="2800" b="0" i="0">
                <a:solidFill>
                  <a:srgbClr val="E3E3E3"/>
                </a:solidFill>
                <a:effectLst/>
                <a:latin typeface="Segoe UI" panose="020B0502040204020203" pitchFamily="34" charset="0"/>
              </a:rPr>
              <a:t>Big Data, ETL, </a:t>
            </a:r>
            <a:r>
              <a:rPr lang="en-US" sz="6000" b="0" i="0">
                <a:solidFill>
                  <a:srgbClr val="545454"/>
                </a:solidFill>
                <a:effectLst/>
                <a:latin typeface="arial" panose="020B0604020202020204" pitchFamily="34" charset="0"/>
              </a:rPr>
              <a:t>Operational Data Store (</a:t>
            </a:r>
            <a:r>
              <a:rPr lang="en-US" sz="2800" b="0" i="0">
                <a:solidFill>
                  <a:srgbClr val="E3E3E3"/>
                </a:solidFill>
                <a:effectLst/>
                <a:latin typeface="Segoe UI" panose="020B0502040204020203" pitchFamily="34" charset="0"/>
              </a:rPr>
              <a:t>ODS), and data warehousing processing where you can certainly recreate from sourced data in an Azure Data Lake, etc.</a:t>
            </a:r>
            <a:endParaRPr lang="en-US" sz="1100" b="0" i="0">
              <a:solidFill>
                <a:srgbClr val="E3E3E3"/>
              </a:solidFill>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0" i="0">
              <a:solidFill>
                <a:srgbClr val="E3E3E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The key feature of 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Lsv2-series</a:t>
            </a:r>
            <a:r>
              <a:rPr lang="en-US" sz="1100">
                <a:effectLst/>
                <a:latin typeface="Calibri" panose="020F0502020204030204" pitchFamily="34" charset="0"/>
                <a:ea typeface="Calibri" panose="020F0502020204030204" pitchFamily="34" charset="0"/>
                <a:cs typeface="Times New Roman" panose="02020603050405020304" pitchFamily="18" charset="0"/>
              </a:rPr>
              <a:t> is very high throughput &amp; low latency storage with directly mapped local </a:t>
            </a:r>
            <a:r>
              <a:rPr lang="en-US" sz="1100" err="1">
                <a:effectLst/>
                <a:latin typeface="Calibri" panose="020F0502020204030204" pitchFamily="34" charset="0"/>
                <a:ea typeface="Calibri" panose="020F0502020204030204" pitchFamily="34" charset="0"/>
                <a:cs typeface="Times New Roman" panose="02020603050405020304" pitchFamily="18" charset="0"/>
              </a:rPr>
              <a:t>NVMe</a:t>
            </a:r>
            <a:r>
              <a:rPr lang="en-US" sz="1100">
                <a:effectLst/>
                <a:latin typeface="Calibri" panose="020F0502020204030204" pitchFamily="34" charset="0"/>
                <a:ea typeface="Calibri" panose="020F0502020204030204" pitchFamily="34" charset="0"/>
                <a:cs typeface="Times New Roman" panose="02020603050405020304" pitchFamily="18" charset="0"/>
              </a:rPr>
              <a:t> which is ephemeral in nature.</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u="sng">
                <a:effectLst/>
                <a:latin typeface="Calibri" panose="020F0502020204030204" pitchFamily="34" charset="0"/>
                <a:ea typeface="Calibri" panose="020F0502020204030204" pitchFamily="34" charset="0"/>
                <a:cs typeface="Times New Roman" panose="02020603050405020304" pitchFamily="18" charset="0"/>
              </a:rPr>
              <a:t>The ephemeral nature of the disks are the biggest point to architect around as well as the fact that this series does not have Premium Storage Caching.</a:t>
            </a:r>
            <a:r>
              <a:rPr lang="en-US" sz="1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For these machines there is a consistent 8 GiB of memory per core, and one 1.92 TB </a:t>
            </a:r>
            <a:r>
              <a:rPr lang="en-US" sz="1100" err="1">
                <a:effectLst/>
                <a:latin typeface="Calibri" panose="020F0502020204030204" pitchFamily="34" charset="0"/>
                <a:ea typeface="Calibri" panose="020F0502020204030204" pitchFamily="34" charset="0"/>
                <a:cs typeface="Times New Roman" panose="02020603050405020304" pitchFamily="18" charset="0"/>
              </a:rPr>
              <a:t>NVMe</a:t>
            </a:r>
            <a:r>
              <a:rPr lang="en-US" sz="1100">
                <a:effectLst/>
                <a:latin typeface="Calibri" panose="020F0502020204030204" pitchFamily="34" charset="0"/>
                <a:ea typeface="Calibri" panose="020F0502020204030204" pitchFamily="34" charset="0"/>
                <a:cs typeface="Times New Roman" panose="02020603050405020304" pitchFamily="18" charset="0"/>
              </a:rPr>
              <a:t> SSD device per 8 vCPUs.</a:t>
            </a:r>
          </a:p>
          <a:p>
            <a:pPr marL="0" marR="0">
              <a:lnSpc>
                <a:spcPct val="107000"/>
              </a:lnSpc>
              <a:spcBef>
                <a:spcPts val="0"/>
              </a:spcBef>
              <a:spcAft>
                <a:spcPts val="800"/>
              </a:spcAft>
            </a:pPr>
            <a:endParaRPr lang="en-US" sz="1100" b="1" u="sng">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2800" b="1" i="0">
                <a:solidFill>
                  <a:srgbClr val="E3E3E3"/>
                </a:solidFill>
                <a:effectLst/>
                <a:latin typeface="Segoe UI" panose="020B0502040204020203" pitchFamily="34" charset="0"/>
              </a:rPr>
              <a:t>Scenarios that maintain data on local </a:t>
            </a:r>
            <a:r>
              <a:rPr lang="en-US" sz="2800" b="1" i="0" err="1">
                <a:solidFill>
                  <a:srgbClr val="E3E3E3"/>
                </a:solidFill>
                <a:effectLst/>
                <a:latin typeface="Segoe UI" panose="020B0502040204020203" pitchFamily="34" charset="0"/>
              </a:rPr>
              <a:t>NVMe</a:t>
            </a:r>
            <a:r>
              <a:rPr lang="en-US" sz="2800" b="1" i="0">
                <a:solidFill>
                  <a:srgbClr val="E3E3E3"/>
                </a:solidFill>
                <a:effectLst/>
                <a:latin typeface="Segoe UI" panose="020B0502040204020203" pitchFamily="34" charset="0"/>
              </a:rPr>
              <a:t> disks include:</a:t>
            </a:r>
          </a:p>
          <a:p>
            <a:pPr algn="l">
              <a:buFont typeface="Arial" panose="020B0604020202020204" pitchFamily="34" charset="0"/>
              <a:buChar char="•"/>
            </a:pPr>
            <a:r>
              <a:rPr lang="en-US" sz="2800" b="0" i="0">
                <a:solidFill>
                  <a:srgbClr val="E3E3E3"/>
                </a:solidFill>
                <a:effectLst/>
                <a:latin typeface="Segoe UI" panose="020B0502040204020203" pitchFamily="34" charset="0"/>
              </a:rPr>
              <a:t> The VM is running and healthy.</a:t>
            </a:r>
          </a:p>
          <a:p>
            <a:pPr algn="l">
              <a:buFont typeface="Arial" panose="020B0604020202020204" pitchFamily="34" charset="0"/>
              <a:buChar char="•"/>
            </a:pPr>
            <a:r>
              <a:rPr lang="en-US" sz="2800" b="0" i="0">
                <a:solidFill>
                  <a:srgbClr val="E3E3E3"/>
                </a:solidFill>
                <a:effectLst/>
                <a:latin typeface="Segoe UI" panose="020B0502040204020203" pitchFamily="34" charset="0"/>
              </a:rPr>
              <a:t> The VM is rebooted in place (by you or Azure).</a:t>
            </a:r>
          </a:p>
          <a:p>
            <a:pPr algn="l">
              <a:buFont typeface="Arial" panose="020B0604020202020204" pitchFamily="34" charset="0"/>
              <a:buChar char="•"/>
            </a:pPr>
            <a:r>
              <a:rPr lang="en-US" sz="2800" b="0" i="0">
                <a:solidFill>
                  <a:srgbClr val="E3E3E3"/>
                </a:solidFill>
                <a:effectLst/>
                <a:latin typeface="Segoe UI" panose="020B0502040204020203" pitchFamily="34" charset="0"/>
              </a:rPr>
              <a:t> The VM is paused (stopped without de-allocation).</a:t>
            </a:r>
          </a:p>
          <a:p>
            <a:pPr algn="l">
              <a:buFont typeface="Arial" panose="020B0604020202020204" pitchFamily="34" charset="0"/>
              <a:buChar char="•"/>
            </a:pPr>
            <a:r>
              <a:rPr lang="en-US" sz="2800" b="0" i="0">
                <a:solidFill>
                  <a:srgbClr val="E3E3E3"/>
                </a:solidFill>
                <a:effectLst/>
                <a:latin typeface="Segoe UI" panose="020B0502040204020203" pitchFamily="34" charset="0"/>
              </a:rPr>
              <a:t> The majority of the planned maintenance servicing operations.</a:t>
            </a:r>
          </a:p>
          <a:p>
            <a:pPr algn="l"/>
            <a:endParaRPr lang="en-US" sz="2800" b="0" i="0">
              <a:solidFill>
                <a:srgbClr val="E3E3E3"/>
              </a:solidFill>
              <a:effectLst/>
              <a:latin typeface="Segoe UI" panose="020B0502040204020203" pitchFamily="34" charset="0"/>
            </a:endParaRPr>
          </a:p>
          <a:p>
            <a:pPr algn="l"/>
            <a:r>
              <a:rPr lang="en-US" sz="2800" b="1" i="0">
                <a:solidFill>
                  <a:srgbClr val="E3E3E3"/>
                </a:solidFill>
                <a:effectLst/>
                <a:latin typeface="Segoe UI" panose="020B0502040204020203" pitchFamily="34" charset="0"/>
              </a:rPr>
              <a:t>Scenarios that securely erase data to protect the customer include:</a:t>
            </a:r>
          </a:p>
          <a:p>
            <a:pPr algn="l">
              <a:buFont typeface="Arial" panose="020B0604020202020204" pitchFamily="34" charset="0"/>
              <a:buChar char="•"/>
            </a:pPr>
            <a:r>
              <a:rPr lang="en-US" sz="2800" b="0" i="0">
                <a:solidFill>
                  <a:srgbClr val="E3E3E3"/>
                </a:solidFill>
                <a:effectLst/>
                <a:latin typeface="Segoe UI" panose="020B0502040204020203" pitchFamily="34" charset="0"/>
              </a:rPr>
              <a:t> The VM is redeployed, stopped (de-allocated), or deleted (by you).</a:t>
            </a:r>
          </a:p>
          <a:p>
            <a:pPr algn="l">
              <a:buFont typeface="Arial" panose="020B0604020202020204" pitchFamily="34" charset="0"/>
              <a:buChar char="•"/>
            </a:pPr>
            <a:r>
              <a:rPr lang="en-US" sz="2800" b="0" i="0">
                <a:solidFill>
                  <a:srgbClr val="E3E3E3"/>
                </a:solidFill>
                <a:effectLst/>
                <a:latin typeface="Segoe UI" panose="020B0502040204020203" pitchFamily="34" charset="0"/>
              </a:rPr>
              <a:t> The VM becomes unhealthy and has to service heal to another node due to a hardware issue.</a:t>
            </a:r>
          </a:p>
          <a:p>
            <a:pPr algn="l">
              <a:buFont typeface="Arial" panose="020B0604020202020204" pitchFamily="34" charset="0"/>
              <a:buChar char="•"/>
            </a:pPr>
            <a:r>
              <a:rPr lang="en-US" sz="2800" b="0" i="0">
                <a:solidFill>
                  <a:srgbClr val="E3E3E3"/>
                </a:solidFill>
                <a:effectLst/>
                <a:latin typeface="Segoe UI" panose="020B0502040204020203" pitchFamily="34" charset="0"/>
              </a:rPr>
              <a:t> A small number of the planned maintenance servicing operations that requires the VM to be reallocated to another host for servicing.</a:t>
            </a:r>
          </a:p>
          <a:p>
            <a:pPr marL="0" marR="0">
              <a:lnSpc>
                <a:spcPct val="107000"/>
              </a:lnSpc>
              <a:spcBef>
                <a:spcPts val="0"/>
              </a:spcBef>
              <a:spcAft>
                <a:spcPts val="800"/>
              </a:spcAft>
            </a:pPr>
            <a:endParaRPr lang="en-US" sz="1100" b="1" u="sng">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u="sng">
                <a:effectLst/>
                <a:latin typeface="Calibri" panose="020F0502020204030204" pitchFamily="34" charset="0"/>
                <a:ea typeface="Calibri" panose="020F0502020204030204" pitchFamily="34" charset="0"/>
                <a:cs typeface="Times New Roman" panose="02020603050405020304" pitchFamily="18" charset="0"/>
              </a:rPr>
              <a:t>**Other Updates**</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Standard_E80ids_v4 - We also have the relatively new addition to the EDsv4-series with the Standard_E80ids_v4 that has 80 CPU and 504 GiB of memory.</a:t>
            </a:r>
          </a:p>
          <a:p>
            <a:pPr marL="171450" marR="0" indent="-171450">
              <a:lnSpc>
                <a:spcPct val="107000"/>
              </a:lnSpc>
              <a:spcBef>
                <a:spcPts val="0"/>
              </a:spcBef>
              <a:spcAft>
                <a:spcPts val="800"/>
              </a:spcAft>
              <a:buFont typeface="Arial" panose="020B0604020202020204" pitchFamily="34" charset="0"/>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NCas_T4_v3-Series  - There is also a new GPU-accelerated option with the NCas_T4_v3-Series VMs which is now generally available. </a:t>
            </a:r>
          </a:p>
          <a:p>
            <a:pPr marL="0" marR="0">
              <a:lnSpc>
                <a:spcPct val="107000"/>
              </a:lnSpc>
              <a:spcBef>
                <a:spcPts val="0"/>
              </a:spcBef>
              <a:spcAft>
                <a:spcPts val="800"/>
              </a:spcAft>
            </a:pPr>
            <a:endParaRPr lang="en-US" sz="1100" u="sng">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Memory optimized virtual machine sizes</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M and Mv2 series</a:t>
            </a:r>
          </a:p>
          <a:p>
            <a:pPr marL="742950" marR="0" lvl="1" indent="-285750">
              <a:lnSpc>
                <a:spcPct val="107000"/>
              </a:lnSpc>
              <a:spcBef>
                <a:spcPts val="0"/>
              </a:spcBef>
              <a:spcAft>
                <a:spcPts val="800"/>
              </a:spcAft>
              <a:buFont typeface="Wingdings" panose="05000000000000000000" pitchFamily="2" charset="2"/>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M-series</a:t>
            </a:r>
            <a:r>
              <a:rPr lang="en-US" sz="1100">
                <a:effectLst/>
                <a:latin typeface="Calibri" panose="020F0502020204030204" pitchFamily="34" charset="0"/>
                <a:ea typeface="Calibri" panose="020F0502020204030204" pitchFamily="34" charset="0"/>
                <a:cs typeface="Times New Roman" panose="02020603050405020304" pitchFamily="18" charset="0"/>
              </a:rPr>
              <a:t> offers </a:t>
            </a:r>
            <a:r>
              <a:rPr lang="en-US" sz="1100" err="1">
                <a:effectLst/>
                <a:latin typeface="Calibri" panose="020F0502020204030204" pitchFamily="34" charset="0"/>
                <a:ea typeface="Calibri" panose="020F0502020204030204" pitchFamily="34" charset="0"/>
                <a:cs typeface="Times New Roman" panose="02020603050405020304" pitchFamily="18" charset="0"/>
              </a:rPr>
              <a:t>vCore</a:t>
            </a:r>
            <a:r>
              <a:rPr lang="en-US" sz="1100">
                <a:effectLst/>
                <a:latin typeface="Calibri" panose="020F0502020204030204" pitchFamily="34" charset="0"/>
                <a:ea typeface="Calibri" panose="020F0502020204030204" pitchFamily="34" charset="0"/>
                <a:cs typeface="Times New Roman" panose="02020603050405020304" pitchFamily="18" charset="0"/>
              </a:rPr>
              <a:t> counts and memory for some of the largest SQL Server workloads.</a:t>
            </a:r>
          </a:p>
          <a:p>
            <a:pPr marL="742950" marR="0" lvl="1" indent="-285750">
              <a:lnSpc>
                <a:spcPct val="107000"/>
              </a:lnSpc>
              <a:spcBef>
                <a:spcPts val="0"/>
              </a:spcBef>
              <a:spcAft>
                <a:spcPts val="800"/>
              </a:spcAft>
              <a:buFont typeface="Wingdings" panose="05000000000000000000" pitchFamily="2" charset="2"/>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Mv2-series</a:t>
            </a:r>
            <a:r>
              <a:rPr lang="en-US" sz="1100">
                <a:effectLst/>
                <a:latin typeface="Calibri" panose="020F0502020204030204" pitchFamily="34" charset="0"/>
                <a:ea typeface="Calibri" panose="020F0502020204030204" pitchFamily="34" charset="0"/>
                <a:cs typeface="Times New Roman" panose="02020603050405020304" pitchFamily="18" charset="0"/>
              </a:rPr>
              <a:t> has the highest </a:t>
            </a:r>
            <a:r>
              <a:rPr lang="en-US" sz="1100" err="1">
                <a:effectLst/>
                <a:latin typeface="Calibri" panose="020F0502020204030204" pitchFamily="34" charset="0"/>
                <a:ea typeface="Calibri" panose="020F0502020204030204" pitchFamily="34" charset="0"/>
                <a:cs typeface="Times New Roman" panose="02020603050405020304" pitchFamily="18" charset="0"/>
              </a:rPr>
              <a:t>vCore</a:t>
            </a:r>
            <a:r>
              <a:rPr lang="en-US" sz="1100">
                <a:effectLst/>
                <a:latin typeface="Calibri" panose="020F0502020204030204" pitchFamily="34" charset="0"/>
                <a:ea typeface="Calibri" panose="020F0502020204030204" pitchFamily="34" charset="0"/>
                <a:cs typeface="Times New Roman" panose="02020603050405020304" pitchFamily="18" charset="0"/>
              </a:rPr>
              <a:t> counts and memory and is recommended for mission critical and data warehouse workloads. Mv2-series instances are memory optimized VM sizes providing unparalleled computational performance to support large in-memory databases and workloads with a high memory-to-CPU ratio that is perfect for relational database servers, large caches, and in-memory analytics.</a:t>
            </a:r>
          </a:p>
          <a:p>
            <a:pPr marL="742950" marR="0" lvl="1" indent="-285750">
              <a:lnSpc>
                <a:spcPct val="107000"/>
              </a:lnSpc>
              <a:spcBef>
                <a:spcPts val="0"/>
              </a:spcBef>
              <a:spcAft>
                <a:spcPts val="800"/>
              </a:spcAft>
              <a:buFont typeface="Wingdings" panose="05000000000000000000" pitchFamily="2" charset="2"/>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Standard_M64ms</a:t>
            </a:r>
            <a:r>
              <a:rPr lang="en-US" sz="1100">
                <a:effectLst/>
                <a:latin typeface="Calibri" panose="020F0502020204030204" pitchFamily="34" charset="0"/>
                <a:ea typeface="Calibri" panose="020F0502020204030204" pitchFamily="34" charset="0"/>
                <a:cs typeface="Times New Roman" panose="02020603050405020304" pitchFamily="18" charset="0"/>
              </a:rPr>
              <a:t> has a 1:28 </a:t>
            </a:r>
            <a:r>
              <a:rPr lang="en-US" sz="1100" err="1">
                <a:effectLst/>
                <a:latin typeface="Calibri" panose="020F0502020204030204" pitchFamily="34" charset="0"/>
                <a:ea typeface="Calibri" panose="020F0502020204030204" pitchFamily="34" charset="0"/>
                <a:cs typeface="Times New Roman" panose="02020603050405020304" pitchFamily="18" charset="0"/>
              </a:rPr>
              <a:t>vCore</a:t>
            </a:r>
            <a:r>
              <a:rPr lang="en-US" sz="1100">
                <a:effectLst/>
                <a:latin typeface="Calibri" panose="020F0502020204030204" pitchFamily="34" charset="0"/>
                <a:ea typeface="Calibri" panose="020F0502020204030204" pitchFamily="34" charset="0"/>
                <a:cs typeface="Times New Roman" panose="02020603050405020304" pitchFamily="18" charset="0"/>
              </a:rPr>
              <a:t>-to-memory ratio for example.</a:t>
            </a:r>
          </a:p>
          <a:p>
            <a:pPr marL="742950" marR="0" lvl="1" indent="-285750">
              <a:lnSpc>
                <a:spcPct val="107000"/>
              </a:lnSpc>
              <a:spcBef>
                <a:spcPts val="0"/>
              </a:spcBef>
              <a:spcAft>
                <a:spcPts val="800"/>
              </a:spcAft>
              <a:buFont typeface="Wingdings" panose="05000000000000000000" pitchFamily="2" charset="2"/>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Some of the features of the M and Mv2-series attractive for SQL Server performance include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premium storage</a:t>
            </a:r>
            <a:r>
              <a:rPr lang="en-US" sz="1100">
                <a:effectLst/>
                <a:latin typeface="Calibri" panose="020F0502020204030204" pitchFamily="34" charset="0"/>
                <a:ea typeface="Calibri" panose="020F0502020204030204" pitchFamily="34" charset="0"/>
                <a:cs typeface="Times New Roman" panose="02020603050405020304" pitchFamily="18" charset="0"/>
              </a:rPr>
              <a:t> and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premium storage caching</a:t>
            </a:r>
            <a:r>
              <a:rPr lang="en-US" sz="1100">
                <a:effectLst/>
                <a:latin typeface="Calibri" panose="020F0502020204030204" pitchFamily="34" charset="0"/>
                <a:ea typeface="Calibri" panose="020F0502020204030204" pitchFamily="34" charset="0"/>
                <a:cs typeface="Times New Roman" panose="02020603050405020304" pitchFamily="18" charset="0"/>
              </a:rPr>
              <a:t> support,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ultra-disk</a:t>
            </a:r>
            <a:r>
              <a:rPr lang="en-US" sz="1100">
                <a:effectLst/>
                <a:latin typeface="Calibri" panose="020F0502020204030204" pitchFamily="34" charset="0"/>
                <a:ea typeface="Calibri" panose="020F0502020204030204" pitchFamily="34" charset="0"/>
                <a:cs typeface="Times New Roman" panose="02020603050405020304" pitchFamily="18" charset="0"/>
              </a:rPr>
              <a:t> support, and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write acceleration</a:t>
            </a:r>
            <a:r>
              <a:rPr lang="en-US" sz="110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Edsv4-series</a:t>
            </a:r>
          </a:p>
          <a:p>
            <a:pPr marL="742950" marR="0" lvl="1" indent="-285750">
              <a:lnSpc>
                <a:spcPct val="107000"/>
              </a:lnSpc>
              <a:spcBef>
                <a:spcPts val="0"/>
              </a:spcBef>
              <a:spcAft>
                <a:spcPts val="800"/>
              </a:spcAft>
              <a:buFont typeface="Wingdings" panose="05000000000000000000" pitchFamily="2" charset="2"/>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Edsv4-series</a:t>
            </a:r>
            <a:r>
              <a:rPr lang="en-US" sz="1100">
                <a:effectLst/>
                <a:latin typeface="Calibri" panose="020F0502020204030204" pitchFamily="34" charset="0"/>
                <a:ea typeface="Calibri" panose="020F0502020204030204" pitchFamily="34" charset="0"/>
                <a:cs typeface="Times New Roman" panose="02020603050405020304" pitchFamily="18" charset="0"/>
              </a:rPr>
              <a:t> is designed for memory-intensive applications. These VMs have a large local storage SSD capacity, strong local disk IOPS, up to 504 GiB of RAM, and improved compute compared to the previous Ev3/Esv3 sizes with Gen2 VMs. There is a </a:t>
            </a:r>
            <a:r>
              <a:rPr lang="en-US" sz="1100" u="sng">
                <a:effectLst/>
                <a:latin typeface="Calibri" panose="020F0502020204030204" pitchFamily="34" charset="0"/>
                <a:ea typeface="Calibri" panose="020F0502020204030204" pitchFamily="34" charset="0"/>
                <a:cs typeface="Times New Roman" panose="02020603050405020304" pitchFamily="18" charset="0"/>
              </a:rPr>
              <a:t>nearly consistent </a:t>
            </a:r>
            <a:r>
              <a:rPr lang="en-US" sz="1100" u="sng" err="1">
                <a:effectLst/>
                <a:latin typeface="Calibri" panose="020F0502020204030204" pitchFamily="34" charset="0"/>
                <a:ea typeface="Calibri" panose="020F0502020204030204" pitchFamily="34" charset="0"/>
                <a:cs typeface="Times New Roman" panose="02020603050405020304" pitchFamily="18" charset="0"/>
              </a:rPr>
              <a:t>vCore</a:t>
            </a:r>
            <a:r>
              <a:rPr lang="en-US" sz="1100" u="sng">
                <a:effectLst/>
                <a:latin typeface="Calibri" panose="020F0502020204030204" pitchFamily="34" charset="0"/>
                <a:ea typeface="Calibri" panose="020F0502020204030204" pitchFamily="34" charset="0"/>
                <a:cs typeface="Times New Roman" panose="02020603050405020304" pitchFamily="18" charset="0"/>
              </a:rPr>
              <a:t>-to-memory ratio of 1:8 across these virtual machines</a:t>
            </a:r>
            <a:r>
              <a:rPr lang="en-US" sz="1100">
                <a:effectLst/>
                <a:latin typeface="Calibri" panose="020F0502020204030204" pitchFamily="34" charset="0"/>
                <a:ea typeface="Calibri" panose="020F0502020204030204" pitchFamily="34" charset="0"/>
                <a:cs typeface="Times New Roman" panose="02020603050405020304" pitchFamily="18" charset="0"/>
              </a:rPr>
              <a:t>, which is ideal for standard SQL Server workloads.</a:t>
            </a:r>
          </a:p>
          <a:p>
            <a:pPr marL="742950" marR="0" lvl="1" indent="-285750">
              <a:lnSpc>
                <a:spcPct val="107000"/>
              </a:lnSpc>
              <a:spcBef>
                <a:spcPts val="0"/>
              </a:spcBef>
              <a:spcAft>
                <a:spcPts val="800"/>
              </a:spcAft>
              <a:buFont typeface="Wingdings" panose="05000000000000000000" pitchFamily="2" charset="2"/>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This VM series is ideal for memory-intensive enterprise applications and applications that benefit from low latency, high-speed local storage.</a:t>
            </a:r>
          </a:p>
          <a:p>
            <a:pPr marL="742950" marR="0" lvl="1" indent="-285750">
              <a:lnSpc>
                <a:spcPct val="107000"/>
              </a:lnSpc>
              <a:spcBef>
                <a:spcPts val="0"/>
              </a:spcBef>
              <a:spcAft>
                <a:spcPts val="800"/>
              </a:spcAft>
              <a:buFont typeface="Wingdings" panose="05000000000000000000" pitchFamily="2" charset="2"/>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Edsv4-series virtual machines support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premium storage</a:t>
            </a:r>
            <a:r>
              <a:rPr lang="en-US" sz="1100">
                <a:effectLst/>
                <a:latin typeface="Calibri" panose="020F0502020204030204" pitchFamily="34" charset="0"/>
                <a:ea typeface="Calibri" panose="020F0502020204030204" pitchFamily="34" charset="0"/>
                <a:cs typeface="Times New Roman" panose="02020603050405020304" pitchFamily="18" charset="0"/>
              </a:rPr>
              <a:t>, and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premium storage caching</a:t>
            </a:r>
            <a:r>
              <a:rPr lang="en-US" sz="110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DSv2-series 11-15</a:t>
            </a:r>
          </a:p>
          <a:p>
            <a:pPr marL="742950" marR="0" lvl="1" indent="-285750">
              <a:lnSpc>
                <a:spcPct val="107000"/>
              </a:lnSpc>
              <a:spcBef>
                <a:spcPts val="0"/>
              </a:spcBef>
              <a:spcAft>
                <a:spcPts val="800"/>
              </a:spcAft>
              <a:buFont typeface="Wingdings" panose="05000000000000000000" pitchFamily="2" charset="2"/>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DSv2-series 11-15</a:t>
            </a:r>
            <a:r>
              <a:rPr lang="en-US" sz="1100">
                <a:effectLst/>
                <a:latin typeface="Calibri" panose="020F0502020204030204" pitchFamily="34" charset="0"/>
                <a:ea typeface="Calibri" panose="020F0502020204030204" pitchFamily="34" charset="0"/>
                <a:cs typeface="Times New Roman" panose="02020603050405020304" pitchFamily="18" charset="0"/>
              </a:rPr>
              <a:t> has the same memory and disk configurations as the previous D-series. This series has a consistent </a:t>
            </a:r>
            <a:r>
              <a:rPr lang="en-US" sz="1100" u="sng">
                <a:effectLst/>
                <a:latin typeface="Calibri" panose="020F0502020204030204" pitchFamily="34" charset="0"/>
                <a:ea typeface="Calibri" panose="020F0502020204030204" pitchFamily="34" charset="0"/>
                <a:cs typeface="Times New Roman" panose="02020603050405020304" pitchFamily="18" charset="0"/>
              </a:rPr>
              <a:t>memory-to-CPU ratio of 7 </a:t>
            </a:r>
            <a:r>
              <a:rPr lang="en-US" sz="1100">
                <a:effectLst/>
                <a:latin typeface="Calibri" panose="020F0502020204030204" pitchFamily="34" charset="0"/>
                <a:ea typeface="Calibri" panose="020F0502020204030204" pitchFamily="34" charset="0"/>
                <a:cs typeface="Times New Roman" panose="02020603050405020304" pitchFamily="18" charset="0"/>
              </a:rPr>
              <a:t>across all virtual machines.</a:t>
            </a:r>
          </a:p>
          <a:p>
            <a:pPr marL="742950" marR="0" lvl="1" indent="-285750">
              <a:lnSpc>
                <a:spcPct val="107000"/>
              </a:lnSpc>
              <a:spcBef>
                <a:spcPts val="0"/>
              </a:spcBef>
              <a:spcAft>
                <a:spcPts val="800"/>
              </a:spcAft>
              <a:buFont typeface="Wingdings" panose="05000000000000000000" pitchFamily="2" charset="2"/>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DSv2-series 11-15</a:t>
            </a:r>
            <a:r>
              <a:rPr lang="en-US" sz="1100">
                <a:effectLst/>
                <a:latin typeface="Calibri" panose="020F0502020204030204" pitchFamily="34" charset="0"/>
                <a:ea typeface="Calibri" panose="020F0502020204030204" pitchFamily="34" charset="0"/>
                <a:cs typeface="Times New Roman" panose="02020603050405020304" pitchFamily="18" charset="0"/>
              </a:rPr>
              <a:t> supports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premium storage</a:t>
            </a:r>
            <a:r>
              <a:rPr lang="en-US" sz="1100">
                <a:effectLst/>
                <a:latin typeface="Calibri" panose="020F0502020204030204" pitchFamily="34" charset="0"/>
                <a:ea typeface="Calibri" panose="020F0502020204030204" pitchFamily="34" charset="0"/>
                <a:cs typeface="Times New Roman" panose="02020603050405020304" pitchFamily="18" charset="0"/>
              </a:rPr>
              <a:t> and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premium storage caching</a:t>
            </a:r>
            <a:r>
              <a:rPr lang="en-US" sz="1100">
                <a:effectLst/>
                <a:latin typeface="Calibri" panose="020F0502020204030204" pitchFamily="34" charset="0"/>
                <a:ea typeface="Calibri" panose="020F0502020204030204" pitchFamily="34" charset="0"/>
                <a:cs typeface="Times New Roman" panose="02020603050405020304" pitchFamily="18" charset="0"/>
              </a:rPr>
              <a:t>, which is strongly recommended for optimal performance.</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General Purpose optimized virtual machine sizes</a:t>
            </a: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Ddsv4 series</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1"/>
              </a:rPr>
              <a:t>Ddsv4-series</a:t>
            </a:r>
            <a:r>
              <a:rPr lang="en-US" sz="1100">
                <a:effectLst/>
                <a:latin typeface="Calibri" panose="020F0502020204030204" pitchFamily="34" charset="0"/>
                <a:ea typeface="Calibri" panose="020F0502020204030204" pitchFamily="34" charset="0"/>
                <a:cs typeface="Times New Roman" panose="02020603050405020304" pitchFamily="18" charset="0"/>
              </a:rPr>
              <a:t> offers a fair combination of vCPU, memory, and temporary disk but with smaller </a:t>
            </a:r>
            <a:r>
              <a:rPr lang="en-US" sz="1100" err="1">
                <a:effectLst/>
                <a:latin typeface="Calibri" panose="020F0502020204030204" pitchFamily="34" charset="0"/>
                <a:ea typeface="Calibri" panose="020F0502020204030204" pitchFamily="34" charset="0"/>
                <a:cs typeface="Times New Roman" panose="02020603050405020304" pitchFamily="18" charset="0"/>
              </a:rPr>
              <a:t>vCore</a:t>
            </a:r>
            <a:r>
              <a:rPr lang="en-US" sz="1100">
                <a:effectLst/>
                <a:latin typeface="Calibri" panose="020F0502020204030204" pitchFamily="34" charset="0"/>
                <a:ea typeface="Calibri" panose="020F0502020204030204" pitchFamily="34" charset="0"/>
                <a:cs typeface="Times New Roman" panose="02020603050405020304" pitchFamily="18" charset="0"/>
              </a:rPr>
              <a:t>-to-memory support.</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Ddsv4 VMs include lower latency and higher-speed local storage.</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These machines are ideal for side-by-side SQL and app deployments that require fast access to temp storage and departmental relational databases. There is a standard </a:t>
            </a:r>
            <a:r>
              <a:rPr lang="en-US" sz="1100" err="1">
                <a:effectLst/>
                <a:latin typeface="Calibri" panose="020F0502020204030204" pitchFamily="34" charset="0"/>
                <a:ea typeface="Calibri" panose="020F0502020204030204" pitchFamily="34" charset="0"/>
                <a:cs typeface="Times New Roman" panose="02020603050405020304" pitchFamily="18" charset="0"/>
              </a:rPr>
              <a:t>vCore</a:t>
            </a:r>
            <a:r>
              <a:rPr lang="en-US" sz="1100">
                <a:effectLst/>
                <a:latin typeface="Calibri" panose="020F0502020204030204" pitchFamily="34" charset="0"/>
                <a:ea typeface="Calibri" panose="020F0502020204030204" pitchFamily="34" charset="0"/>
                <a:cs typeface="Times New Roman" panose="02020603050405020304" pitchFamily="18" charset="0"/>
              </a:rPr>
              <a:t>-to-memory ratio of 4 across all of the virtual machines in this series.</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For this reason, it is recommended to leverage the D8ds_v4 as the starter virtual machine in this series, which has 8 </a:t>
            </a:r>
            <a:r>
              <a:rPr lang="en-US" sz="1100" err="1">
                <a:effectLst/>
                <a:latin typeface="Calibri" panose="020F0502020204030204" pitchFamily="34" charset="0"/>
                <a:ea typeface="Calibri" panose="020F0502020204030204" pitchFamily="34" charset="0"/>
                <a:cs typeface="Times New Roman" panose="02020603050405020304" pitchFamily="18" charset="0"/>
              </a:rPr>
              <a:t>vCores</a:t>
            </a:r>
            <a:r>
              <a:rPr lang="en-US" sz="1100">
                <a:effectLst/>
                <a:latin typeface="Calibri" panose="020F0502020204030204" pitchFamily="34" charset="0"/>
                <a:ea typeface="Calibri" panose="020F0502020204030204" pitchFamily="34" charset="0"/>
                <a:cs typeface="Times New Roman" panose="02020603050405020304" pitchFamily="18" charset="0"/>
              </a:rPr>
              <a:t> and 32 GBs of memory. The largest machine is the D64ds_v4, which has 64 </a:t>
            </a:r>
            <a:r>
              <a:rPr lang="en-US" sz="1100" err="1">
                <a:effectLst/>
                <a:latin typeface="Calibri" panose="020F0502020204030204" pitchFamily="34" charset="0"/>
                <a:ea typeface="Calibri" panose="020F0502020204030204" pitchFamily="34" charset="0"/>
                <a:cs typeface="Times New Roman" panose="02020603050405020304" pitchFamily="18" charset="0"/>
              </a:rPr>
              <a:t>vCores</a:t>
            </a:r>
            <a:r>
              <a:rPr lang="en-US" sz="1100">
                <a:effectLst/>
                <a:latin typeface="Calibri" panose="020F0502020204030204" pitchFamily="34" charset="0"/>
                <a:ea typeface="Calibri" panose="020F0502020204030204" pitchFamily="34" charset="0"/>
                <a:cs typeface="Times New Roman" panose="02020603050405020304" pitchFamily="18" charset="0"/>
              </a:rPr>
              <a:t> and 256 GBs of memory.</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 Note: 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1"/>
              </a:rPr>
              <a:t>Ddsv4-series</a:t>
            </a:r>
            <a:r>
              <a:rPr lang="en-US" sz="1100">
                <a:effectLst/>
                <a:latin typeface="Calibri" panose="020F0502020204030204" pitchFamily="34" charset="0"/>
                <a:ea typeface="Calibri" panose="020F0502020204030204" pitchFamily="34" charset="0"/>
                <a:cs typeface="Times New Roman" panose="02020603050405020304" pitchFamily="18" charset="0"/>
              </a:rPr>
              <a:t> does not have the recommended </a:t>
            </a:r>
            <a:r>
              <a:rPr lang="en-US" sz="1100" err="1">
                <a:effectLst/>
                <a:latin typeface="Calibri" panose="020F0502020204030204" pitchFamily="34" charset="0"/>
                <a:ea typeface="Calibri" panose="020F0502020204030204" pitchFamily="34" charset="0"/>
                <a:cs typeface="Times New Roman" panose="02020603050405020304" pitchFamily="18" charset="0"/>
              </a:rPr>
              <a:t>vCore</a:t>
            </a:r>
            <a:r>
              <a:rPr lang="en-US" sz="1100">
                <a:effectLst/>
                <a:latin typeface="Calibri" panose="020F0502020204030204" pitchFamily="34" charset="0"/>
                <a:ea typeface="Calibri" panose="020F0502020204030204" pitchFamily="34" charset="0"/>
                <a:cs typeface="Times New Roman" panose="02020603050405020304" pitchFamily="18" charset="0"/>
              </a:rPr>
              <a:t>-to-memory ratio of 1:8 that is recommended for SQL Server workloads. For this reason, it is recommended to leverage these virtual machines for smaller application and development workloads only. </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1"/>
              </a:rPr>
              <a:t>Ddsv4-series</a:t>
            </a:r>
            <a:r>
              <a:rPr lang="en-US" sz="1100">
                <a:effectLst/>
                <a:latin typeface="Calibri" panose="020F0502020204030204" pitchFamily="34" charset="0"/>
                <a:ea typeface="Calibri" panose="020F0502020204030204" pitchFamily="34" charset="0"/>
                <a:cs typeface="Times New Roman" panose="02020603050405020304" pitchFamily="18" charset="0"/>
              </a:rPr>
              <a:t> virtual machines support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premium storage</a:t>
            </a:r>
            <a:r>
              <a:rPr lang="en-US" sz="1100">
                <a:effectLst/>
                <a:latin typeface="Calibri" panose="020F0502020204030204" pitchFamily="34" charset="0"/>
                <a:ea typeface="Calibri" panose="020F0502020204030204" pitchFamily="34" charset="0"/>
                <a:cs typeface="Times New Roman" panose="02020603050405020304" pitchFamily="18" charset="0"/>
              </a:rPr>
              <a:t> and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premium storage caching</a:t>
            </a:r>
            <a:r>
              <a:rPr lang="en-US" sz="11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Storage optimized</a:t>
            </a: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Lsv2-series</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2"/>
              </a:rPr>
              <a:t>Lsv2-series</a:t>
            </a:r>
            <a:r>
              <a:rPr lang="en-US" sz="1100">
                <a:effectLst/>
                <a:latin typeface="Calibri" panose="020F0502020204030204" pitchFamily="34" charset="0"/>
                <a:ea typeface="Calibri" panose="020F0502020204030204" pitchFamily="34" charset="0"/>
                <a:cs typeface="Times New Roman" panose="02020603050405020304" pitchFamily="18" charset="0"/>
              </a:rPr>
              <a:t> features high throughput, low latency, and local </a:t>
            </a:r>
            <a:r>
              <a:rPr lang="en-US" sz="1100" err="1">
                <a:effectLst/>
                <a:latin typeface="Calibri" panose="020F0502020204030204" pitchFamily="34" charset="0"/>
                <a:ea typeface="Calibri" panose="020F0502020204030204" pitchFamily="34" charset="0"/>
                <a:cs typeface="Times New Roman" panose="02020603050405020304" pitchFamily="18" charset="0"/>
              </a:rPr>
              <a:t>NVMe</a:t>
            </a:r>
            <a:r>
              <a:rPr lang="en-US" sz="1100">
                <a:effectLst/>
                <a:latin typeface="Calibri" panose="020F0502020204030204" pitchFamily="34" charset="0"/>
                <a:ea typeface="Calibri" panose="020F0502020204030204" pitchFamily="34" charset="0"/>
                <a:cs typeface="Times New Roman" panose="02020603050405020304" pitchFamily="18" charset="0"/>
              </a:rPr>
              <a:t> storage. The Lsv2-series VMs are optimized to use the local disk on the node attached directly to the VM rather than using durable data disks.</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These virtual machines are strong options for big data, data warehouse, reporting, and ETL workloads. The high throughput and IOPs of the local </a:t>
            </a:r>
            <a:r>
              <a:rPr lang="en-US" sz="1100" err="1">
                <a:effectLst/>
                <a:latin typeface="Calibri" panose="020F0502020204030204" pitchFamily="34" charset="0"/>
                <a:ea typeface="Calibri" panose="020F0502020204030204" pitchFamily="34" charset="0"/>
                <a:cs typeface="Times New Roman" panose="02020603050405020304" pitchFamily="18" charset="0"/>
              </a:rPr>
              <a:t>NVMe</a:t>
            </a:r>
            <a:r>
              <a:rPr lang="en-US" sz="1100">
                <a:effectLst/>
                <a:latin typeface="Calibri" panose="020F0502020204030204" pitchFamily="34" charset="0"/>
                <a:ea typeface="Calibri" panose="020F0502020204030204" pitchFamily="34" charset="0"/>
                <a:cs typeface="Times New Roman" panose="02020603050405020304" pitchFamily="18" charset="0"/>
              </a:rPr>
              <a:t> storage is a good use case for processing files that will be loaded into your database and other scenarios where the source data can be recreated from the source system or other repositories such as Azure Blob storage or Azure Data Lake.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2"/>
              </a:rPr>
              <a:t>Lsv2-series</a:t>
            </a:r>
            <a:r>
              <a:rPr lang="en-US" sz="1100">
                <a:effectLst/>
                <a:latin typeface="Calibri" panose="020F0502020204030204" pitchFamily="34" charset="0"/>
                <a:ea typeface="Calibri" panose="020F0502020204030204" pitchFamily="34" charset="0"/>
                <a:cs typeface="Times New Roman" panose="02020603050405020304" pitchFamily="18" charset="0"/>
              </a:rPr>
              <a:t> VMs can also burst their disk performance for up to 30 minutes at a time.</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These virtual machines size from 8 to 80 vCPU with 8 GiB of memory per vCPU and for every 8 vCPUs there is 1.92 TB of </a:t>
            </a:r>
            <a:r>
              <a:rPr lang="en-US" sz="1100" err="1">
                <a:effectLst/>
                <a:latin typeface="Calibri" panose="020F0502020204030204" pitchFamily="34" charset="0"/>
                <a:ea typeface="Calibri" panose="020F0502020204030204" pitchFamily="34" charset="0"/>
                <a:cs typeface="Times New Roman" panose="02020603050405020304" pitchFamily="18" charset="0"/>
              </a:rPr>
              <a:t>NVMe</a:t>
            </a:r>
            <a:r>
              <a:rPr lang="en-US" sz="1100">
                <a:effectLst/>
                <a:latin typeface="Calibri" panose="020F0502020204030204" pitchFamily="34" charset="0"/>
                <a:ea typeface="Calibri" panose="020F0502020204030204" pitchFamily="34" charset="0"/>
                <a:cs typeface="Times New Roman" panose="02020603050405020304" pitchFamily="18" charset="0"/>
              </a:rPr>
              <a:t> SSD. This means for the largest VM of this series, the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2"/>
              </a:rPr>
              <a:t>L80s_v2</a:t>
            </a:r>
            <a:r>
              <a:rPr lang="en-US" sz="1100">
                <a:effectLst/>
                <a:latin typeface="Calibri" panose="020F0502020204030204" pitchFamily="34" charset="0"/>
                <a:ea typeface="Calibri" panose="020F0502020204030204" pitchFamily="34" charset="0"/>
                <a:cs typeface="Times New Roman" panose="02020603050405020304" pitchFamily="18" charset="0"/>
              </a:rPr>
              <a:t>, there is 80 vCPU and 640 </a:t>
            </a:r>
            <a:r>
              <a:rPr lang="en-US" sz="1100" err="1">
                <a:effectLst/>
                <a:latin typeface="Calibri" panose="020F0502020204030204" pitchFamily="34" charset="0"/>
                <a:ea typeface="Calibri" panose="020F0502020204030204" pitchFamily="34" charset="0"/>
                <a:cs typeface="Times New Roman" panose="02020603050405020304" pitchFamily="18" charset="0"/>
              </a:rPr>
              <a:t>BiB</a:t>
            </a:r>
            <a:r>
              <a:rPr lang="en-US" sz="1100">
                <a:effectLst/>
                <a:latin typeface="Calibri" panose="020F0502020204030204" pitchFamily="34" charset="0"/>
                <a:ea typeface="Calibri" panose="020F0502020204030204" pitchFamily="34" charset="0"/>
                <a:cs typeface="Times New Roman" panose="02020603050405020304" pitchFamily="18" charset="0"/>
              </a:rPr>
              <a:t> of memory with 10x1.92TB of </a:t>
            </a:r>
            <a:r>
              <a:rPr lang="en-US" sz="1100" err="1">
                <a:effectLst/>
                <a:latin typeface="Calibri" panose="020F0502020204030204" pitchFamily="34" charset="0"/>
                <a:ea typeface="Calibri" panose="020F0502020204030204" pitchFamily="34" charset="0"/>
                <a:cs typeface="Times New Roman" panose="02020603050405020304" pitchFamily="18" charset="0"/>
              </a:rPr>
              <a:t>NVMe</a:t>
            </a:r>
            <a:r>
              <a:rPr lang="en-US" sz="1100">
                <a:effectLst/>
                <a:latin typeface="Calibri" panose="020F0502020204030204" pitchFamily="34" charset="0"/>
                <a:ea typeface="Calibri" panose="020F0502020204030204" pitchFamily="34" charset="0"/>
                <a:cs typeface="Times New Roman" panose="02020603050405020304" pitchFamily="18" charset="0"/>
              </a:rPr>
              <a:t> storage. There is a consistent </a:t>
            </a:r>
            <a:r>
              <a:rPr lang="en-US" sz="1100" err="1">
                <a:effectLst/>
                <a:latin typeface="Calibri" panose="020F0502020204030204" pitchFamily="34" charset="0"/>
                <a:ea typeface="Calibri" panose="020F0502020204030204" pitchFamily="34" charset="0"/>
                <a:cs typeface="Times New Roman" panose="02020603050405020304" pitchFamily="18" charset="0"/>
              </a:rPr>
              <a:t>vCore</a:t>
            </a:r>
            <a:r>
              <a:rPr lang="en-US" sz="1100">
                <a:effectLst/>
                <a:latin typeface="Calibri" panose="020F0502020204030204" pitchFamily="34" charset="0"/>
                <a:ea typeface="Calibri" panose="020F0502020204030204" pitchFamily="34" charset="0"/>
                <a:cs typeface="Times New Roman" panose="02020603050405020304" pitchFamily="18" charset="0"/>
              </a:rPr>
              <a:t>-to-memory ratio of 1:8 across all of these virtual machines.</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t>
            </a:r>
            <a:r>
              <a:rPr lang="en-US" sz="1100" err="1">
                <a:effectLst/>
                <a:latin typeface="Calibri" panose="020F0502020204030204" pitchFamily="34" charset="0"/>
                <a:ea typeface="Calibri" panose="020F0502020204030204" pitchFamily="34" charset="0"/>
                <a:cs typeface="Times New Roman" panose="02020603050405020304" pitchFamily="18" charset="0"/>
              </a:rPr>
              <a:t>NVMe</a:t>
            </a:r>
            <a:r>
              <a:rPr lang="en-US" sz="1100">
                <a:effectLst/>
                <a:latin typeface="Calibri" panose="020F0502020204030204" pitchFamily="34" charset="0"/>
                <a:ea typeface="Calibri" panose="020F0502020204030204" pitchFamily="34" charset="0"/>
                <a:cs typeface="Times New Roman" panose="02020603050405020304" pitchFamily="18" charset="0"/>
              </a:rPr>
              <a:t> storage is ephemeral meaning that data will be lost on these disks if you restart your virtual machine.</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Lsv2 and Ls series support </a:t>
            </a:r>
            <a:r>
              <a:rPr lang="en-US" sz="11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premium storage</a:t>
            </a:r>
            <a:r>
              <a:rPr lang="en-US" sz="1100">
                <a:effectLst/>
                <a:latin typeface="Calibri" panose="020F0502020204030204" pitchFamily="34" charset="0"/>
                <a:ea typeface="Calibri" panose="020F0502020204030204" pitchFamily="34" charset="0"/>
                <a:cs typeface="Times New Roman" panose="02020603050405020304" pitchFamily="18" charset="0"/>
              </a:rPr>
              <a:t>, but not premium storage caching. The creation of a local cache to increase IOPs is not supported.</a:t>
            </a: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Warning: </a:t>
            </a:r>
            <a:r>
              <a:rPr lang="en-US" sz="1100">
                <a:effectLst/>
                <a:latin typeface="Calibri" panose="020F0502020204030204" pitchFamily="34" charset="0"/>
                <a:ea typeface="Calibri" panose="020F0502020204030204" pitchFamily="34" charset="0"/>
                <a:cs typeface="Times New Roman" panose="02020603050405020304" pitchFamily="18" charset="0"/>
              </a:rPr>
              <a:t>Storing your data files on the ephemeral </a:t>
            </a:r>
            <a:r>
              <a:rPr lang="en-US" sz="1100" err="1">
                <a:effectLst/>
                <a:latin typeface="Calibri" panose="020F0502020204030204" pitchFamily="34" charset="0"/>
                <a:ea typeface="Calibri" panose="020F0502020204030204" pitchFamily="34" charset="0"/>
                <a:cs typeface="Times New Roman" panose="02020603050405020304" pitchFamily="18" charset="0"/>
              </a:rPr>
              <a:t>NVMe</a:t>
            </a:r>
            <a:r>
              <a:rPr lang="en-US" sz="1100">
                <a:effectLst/>
                <a:latin typeface="Calibri" panose="020F0502020204030204" pitchFamily="34" charset="0"/>
                <a:ea typeface="Calibri" panose="020F0502020204030204" pitchFamily="34" charset="0"/>
                <a:cs typeface="Times New Roman" panose="02020603050405020304" pitchFamily="18" charset="0"/>
              </a:rPr>
              <a:t> storage could result in data loss when the VM is deallocated.</a:t>
            </a:r>
          </a:p>
          <a:p>
            <a:pPr marL="0" marR="0">
              <a:lnSpc>
                <a:spcPct val="107000"/>
              </a:lnSpc>
              <a:spcBef>
                <a:spcPts val="0"/>
              </a:spcBef>
              <a:spcAft>
                <a:spcPts val="800"/>
              </a:spcAft>
            </a:pP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Good reference:</a:t>
            </a:r>
            <a:br>
              <a:rPr lang="en-US" sz="1100">
                <a:effectLst/>
                <a:latin typeface="Calibri" panose="020F0502020204030204" pitchFamily="34" charset="0"/>
                <a:ea typeface="Calibri" panose="020F0502020204030204" pitchFamily="34" charset="0"/>
                <a:cs typeface="Times New Roman" panose="02020603050405020304" pitchFamily="18" charset="0"/>
              </a:rPr>
            </a:br>
            <a:r>
              <a:rPr lang="en-US" sz="1100">
                <a:effectLst/>
                <a:latin typeface="Calibri" panose="020F0502020204030204" pitchFamily="34" charset="0"/>
                <a:ea typeface="Calibri" panose="020F0502020204030204" pitchFamily="34" charset="0"/>
                <a:cs typeface="Times New Roman" panose="02020603050405020304" pitchFamily="18" charset="0"/>
              </a:rPr>
              <a:t>https://azure.microsoft.com/en-us/updates/?product=virtual-machines</a:t>
            </a:r>
          </a:p>
        </p:txBody>
      </p:sp>
      <p:sp>
        <p:nvSpPr>
          <p:cNvPr id="4" name="Slide Number Placeholder 3"/>
          <p:cNvSpPr>
            <a:spLocks noGrp="1"/>
          </p:cNvSpPr>
          <p:nvPr>
            <p:ph type="sldNum" sz="quarter" idx="429496729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81866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1" dirty="0">
                <a:solidFill>
                  <a:srgbClr val="171717"/>
                </a:solidFill>
                <a:effectLst/>
                <a:latin typeface="Segoe UI" panose="020B0502040204020203" pitchFamily="34" charset="0"/>
              </a:rPr>
              <a:t>Standard_E64ds_v4</a:t>
            </a:r>
            <a:endParaRPr lang="en-US" i="1" dirty="0"/>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Naming convention explanation</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[Family]</a:t>
            </a:r>
            <a:r>
              <a:rPr lang="en-US" b="0" i="0" dirty="0">
                <a:solidFill>
                  <a:srgbClr val="171717"/>
                </a:solidFill>
                <a:effectLst/>
                <a:latin typeface="Segoe UI" panose="020B0502040204020203" pitchFamily="34" charset="0"/>
              </a:rPr>
              <a:t> + </a:t>
            </a:r>
            <a:r>
              <a:rPr lang="en-US" b="0" i="1" dirty="0">
                <a:solidFill>
                  <a:srgbClr val="171717"/>
                </a:solidFill>
                <a:effectLst/>
                <a:latin typeface="Segoe UI" panose="020B0502040204020203" pitchFamily="34" charset="0"/>
              </a:rPr>
              <a:t>[Sub-family]</a:t>
            </a:r>
            <a:r>
              <a:rPr lang="en-US" b="0" i="0" dirty="0">
                <a:solidFill>
                  <a:srgbClr val="171717"/>
                </a:solidFill>
                <a:effectLst/>
                <a:latin typeface="Segoe UI" panose="020B0502040204020203" pitchFamily="34" charset="0"/>
              </a:rPr>
              <a:t>* + </a:t>
            </a:r>
            <a:r>
              <a:rPr lang="en-US" b="1" i="0" dirty="0">
                <a:solidFill>
                  <a:srgbClr val="171717"/>
                </a:solidFill>
                <a:effectLst/>
                <a:latin typeface="Segoe UI" panose="020B0502040204020203" pitchFamily="34" charset="0"/>
              </a:rPr>
              <a:t>[# of vCPUs]</a:t>
            </a:r>
            <a:r>
              <a:rPr lang="en-US" b="0" i="0" dirty="0">
                <a:solidFill>
                  <a:srgbClr val="171717"/>
                </a:solidFill>
                <a:effectLst/>
                <a:latin typeface="Segoe UI" panose="020B0502040204020203" pitchFamily="34" charset="0"/>
              </a:rPr>
              <a:t> + </a:t>
            </a:r>
            <a:r>
              <a:rPr lang="en-US" b="1" i="0" dirty="0">
                <a:solidFill>
                  <a:srgbClr val="171717"/>
                </a:solidFill>
                <a:effectLst/>
                <a:latin typeface="Segoe UI" panose="020B0502040204020203" pitchFamily="34" charset="0"/>
              </a:rPr>
              <a:t>[Additive Features]</a:t>
            </a:r>
            <a:r>
              <a:rPr lang="en-US" b="0" i="0" dirty="0">
                <a:solidFill>
                  <a:srgbClr val="171717"/>
                </a:solidFill>
                <a:effectLst/>
                <a:latin typeface="Segoe UI" panose="020B0502040204020203" pitchFamily="34" charset="0"/>
              </a:rPr>
              <a:t> + </a:t>
            </a:r>
            <a:r>
              <a:rPr lang="en-US" b="0" i="1" dirty="0">
                <a:solidFill>
                  <a:srgbClr val="171717"/>
                </a:solidFill>
                <a:effectLst/>
                <a:latin typeface="Segoe UI" panose="020B0502040204020203" pitchFamily="34" charset="0"/>
              </a:rPr>
              <a:t>[Accelerator Type]</a:t>
            </a:r>
            <a:r>
              <a:rPr lang="en-US" b="0" i="0" dirty="0">
                <a:solidFill>
                  <a:srgbClr val="171717"/>
                </a:solidFill>
                <a:effectLst/>
                <a:latin typeface="Segoe UI" panose="020B0502040204020203" pitchFamily="34" charset="0"/>
              </a:rPr>
              <a:t>* + </a:t>
            </a:r>
            <a:r>
              <a:rPr lang="en-US" b="1" i="0" dirty="0">
                <a:solidFill>
                  <a:srgbClr val="171717"/>
                </a:solidFill>
                <a:effectLst/>
                <a:latin typeface="Segoe UI" panose="020B0502040204020203" pitchFamily="34" charset="0"/>
              </a:rPr>
              <a:t>[Version]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1" i="0" u="sng" dirty="0">
                <a:solidFill>
                  <a:srgbClr val="171717"/>
                </a:solidFill>
                <a:effectLst/>
                <a:latin typeface="Segoe UI" panose="020B0502040204020203" pitchFamily="34" charset="0"/>
              </a:rPr>
              <a:t>NAMING CONVENTION EXPLANATION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Family - Indicates the VM Family Series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*Sub-family - Used for specialized VM differentiations only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 of vCPUs - Denotes the number of vCPUs of the VM</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Additive Features - One or more lower case letters denote additive features, such as:</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a = AMD-based processor</a:t>
            </a:r>
            <a:br>
              <a:rPr lang="en-US" b="0" i="0" dirty="0">
                <a:solidFill>
                  <a:srgbClr val="171717"/>
                </a:solidFill>
                <a:effectLst/>
                <a:latin typeface="Segoe UI" panose="020B0502040204020203" pitchFamily="34" charset="0"/>
              </a:rPr>
            </a:br>
            <a:br>
              <a:rPr lang="en-US" b="0"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d = disk (local temp disk is present); this is for newer Azure VMs, see </a:t>
            </a:r>
            <a:r>
              <a:rPr lang="en-US" b="1" i="0" u="none" strike="noStrike" dirty="0">
                <a:solidFill>
                  <a:srgbClr val="171717"/>
                </a:solidFill>
                <a:effectLst/>
                <a:latin typeface="Segoe UI" panose="020B0502040204020203" pitchFamily="34" charset="0"/>
                <a:hlinkClick r:id="rId3"/>
              </a:rPr>
              <a:t>Ddv4 and Ddsv4-series</a:t>
            </a:r>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m = memory intensive; the most amount of memory in a particular size</a:t>
            </a:r>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s = Premium Storage capable, including possible use of </a:t>
            </a:r>
            <a:r>
              <a:rPr lang="en-US" b="1" i="0" u="none" strike="noStrike" dirty="0">
                <a:solidFill>
                  <a:srgbClr val="171717"/>
                </a:solidFill>
                <a:effectLst/>
                <a:latin typeface="Segoe UI" panose="020B0502040204020203" pitchFamily="34" charset="0"/>
                <a:hlinkClick r:id="rId4"/>
              </a:rPr>
              <a:t>Ultra SSD</a:t>
            </a:r>
            <a:r>
              <a:rPr lang="en-US" b="1" i="0" dirty="0">
                <a:solidFill>
                  <a:srgbClr val="171717"/>
                </a:solidFill>
                <a:effectLst/>
                <a:latin typeface="Segoe UI" panose="020B0502040204020203" pitchFamily="34" charset="0"/>
              </a:rPr>
              <a:t> (Note: some newer sizes without the attribute of s can still support Premium Storage e.g. M128, M64, etc.)</a:t>
            </a:r>
            <a:br>
              <a:rPr lang="en-US" b="1" i="0" dirty="0">
                <a:solidFill>
                  <a:srgbClr val="171717"/>
                </a:solidFill>
                <a:effectLst/>
                <a:latin typeface="Segoe UI" panose="020B0502040204020203" pitchFamily="34" charset="0"/>
              </a:rPr>
            </a:br>
            <a:r>
              <a:rPr lang="en-US" b="1" i="0" dirty="0" err="1">
                <a:solidFill>
                  <a:srgbClr val="171717"/>
                </a:solidFill>
                <a:effectLst/>
                <a:latin typeface="Segoe UI" panose="020B0502040204020203" pitchFamily="34" charset="0"/>
              </a:rPr>
              <a:t>i</a:t>
            </a:r>
            <a:r>
              <a:rPr lang="en-US" b="1" i="0" dirty="0">
                <a:solidFill>
                  <a:srgbClr val="171717"/>
                </a:solidFill>
                <a:effectLst/>
                <a:latin typeface="Segoe UI" panose="020B0502040204020203" pitchFamily="34" charset="0"/>
              </a:rPr>
              <a:t> = isolated size</a:t>
            </a:r>
            <a:br>
              <a:rPr lang="en-US" b="1" i="0" dirty="0">
                <a:solidFill>
                  <a:srgbClr val="171717"/>
                </a:solidFill>
                <a:effectLst/>
                <a:latin typeface="Segoe UI" panose="020B0502040204020203" pitchFamily="34" charset="0"/>
              </a:rPr>
            </a:br>
            <a:br>
              <a:rPr lang="en-US" b="1"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h = hibernation capable</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l = low memory; a lower amount of memory than the memory intensive size</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t = tiny memory; the smallest amount of memory in a particular size</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r = RDMA capable</a:t>
            </a:r>
            <a:br>
              <a:rPr lang="en-US" b="0" i="0" dirty="0">
                <a:solidFill>
                  <a:srgbClr val="171717"/>
                </a:solidFill>
                <a:effectLst/>
                <a:latin typeface="Segoe UI" panose="020B0502040204020203" pitchFamily="34" charset="0"/>
              </a:rPr>
            </a:b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Accelerator Type - Denotes the type of hardware accelerator in the specialized/GPU SKUs. Only the new specialized/GPU SKUs launched from Q3 2020 will have the hardware accelerator in the name.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 Version - Denotes the version of the VM Family Series</a:t>
            </a:r>
          </a:p>
          <a:p>
            <a:endParaRPr lang="en-US" dirty="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Roboto Regular"/>
              </a:rPr>
              <a:pPr marL="0" marR="0" lvl="0" indent="0" algn="r" defTabSz="914367"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anose="020B0604020202020204"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anose="020B0604020202020204" pitchFamily="34" charset="0"/>
            </a:endParaRPr>
          </a:p>
        </p:txBody>
      </p:sp>
    </p:spTree>
    <p:extLst>
      <p:ext uri="{BB962C8B-B14F-4D97-AF65-F5344CB8AC3E}">
        <p14:creationId xmlns:p14="http://schemas.microsoft.com/office/powerpoint/2010/main" val="239309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1">
                <a:solidFill>
                  <a:srgbClr val="E3E3E3"/>
                </a:solidFill>
                <a:effectLst/>
                <a:latin typeface="Segoe UI" panose="020B0502040204020203" pitchFamily="34" charset="0"/>
              </a:rPr>
              <a:t>*Only available for the memory optimized virtual machine sizes</a:t>
            </a:r>
          </a:p>
          <a:p>
            <a:pPr algn="l"/>
            <a:endParaRPr lang="en-US" b="1" i="0">
              <a:solidFill>
                <a:srgbClr val="E3E3E3"/>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Constrained vCPU capable VM sizes</a:t>
            </a:r>
          </a:p>
          <a:p>
            <a:pPr algn="l"/>
            <a:r>
              <a:rPr lang="en-US" b="0" i="0">
                <a:solidFill>
                  <a:srgbClr val="171717"/>
                </a:solidFill>
                <a:effectLst/>
                <a:latin typeface="Segoe UI" panose="020B0502040204020203" pitchFamily="34" charset="0"/>
              </a:rPr>
              <a:t>Some database workloads like SQL Server or Oracle require high memory, storage, and I/O bandwidth, but not a high core count. Many database workloads are not CPU-intensive. Azure offers certain VM sizes where you can constrain the VM vCPU count to reduce the cost of software licensing, while maintaining the same memory, storage, and I/O bandwidth.</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vCPU count can be constrained to one half or one quarter of the original VM size. These new VM sizes have a suffix that specifies the number of active vCPUs to make them easier for you to identify.</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For example, the current VM size Standard_GS5 comes with 32 vCPUs, 448 GB RAM, 64 disks (up to 256 TB), and 80,000 IOPs or 2 GB/s of I/O bandwidth. The new VM sizes Standard_GS5-16 and Standard_GS5-8 comes with 16 and 8 active vCPUs respectively, while maintaining the rest of the specs of the Standard_GS5 for memory, storage, and I/O bandwidth.</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licensing fees charged for SQL Server or Oracle are constrained to the new vCPU count, and other products should be charged based on the new vCPU count. This results in a 50% to 75% increase in the ratio of the VM specs to active (billable) vCPUs. These new VM sizes allow customer workloads to use the same memory, storage, and I/O bandwidth while optimizing their software licensing cost. At this time, the compute cost, which includes OS licensing, remains the same one as the original size. </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Reference:</a:t>
            </a:r>
          </a:p>
          <a:p>
            <a:pPr algn="l"/>
            <a:r>
              <a:rPr lang="en-US"/>
              <a:t>https://docs.microsoft.com/en-us/azure/virtual-machines/constrained-vcpu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691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3E3E3"/>
                </a:solidFill>
                <a:effectLst/>
                <a:latin typeface="Segoe UI" panose="020B0502040204020203" pitchFamily="34" charset="0"/>
              </a:rPr>
              <a:t>Disk allocation and performance</a:t>
            </a:r>
          </a:p>
          <a:p>
            <a:pPr algn="l"/>
            <a:r>
              <a:rPr lang="en-US" b="0" i="0">
                <a:solidFill>
                  <a:srgbClr val="E3E3E3"/>
                </a:solidFill>
                <a:effectLst/>
                <a:latin typeface="Segoe UI" panose="020B0502040204020203" pitchFamily="34" charset="0"/>
              </a:rPr>
              <a:t>Here we are showing the distribution of bandwidth and IOPS for disks, using a three-level provisioning system:</a:t>
            </a:r>
          </a:p>
          <a:p>
            <a:pPr algn="l"/>
            <a:endParaRPr lang="en-US" b="0" i="0">
              <a:solidFill>
                <a:srgbClr val="E3E3E3"/>
              </a:solidFill>
              <a:effectLst/>
              <a:latin typeface="Segoe UI" panose="020B0502040204020203" pitchFamily="34" charset="0"/>
            </a:endParaRPr>
          </a:p>
          <a:p>
            <a:pPr algn="l"/>
            <a:r>
              <a:rPr lang="en-US" b="1" i="0">
                <a:solidFill>
                  <a:srgbClr val="E3E3E3"/>
                </a:solidFill>
                <a:effectLst/>
                <a:latin typeface="Segoe UI" panose="020B0502040204020203" pitchFamily="34" charset="0"/>
              </a:rPr>
              <a:t>1. </a:t>
            </a:r>
            <a:r>
              <a:rPr lang="en-US" b="0" i="0">
                <a:solidFill>
                  <a:srgbClr val="E3E3E3"/>
                </a:solidFill>
                <a:effectLst/>
                <a:latin typeface="Segoe UI" panose="020B0502040204020203" pitchFamily="34" charset="0"/>
              </a:rPr>
              <a:t>The first level provisioning sets the per-disk IOPS and bandwidth from the VM. </a:t>
            </a:r>
          </a:p>
          <a:p>
            <a:pPr algn="l"/>
            <a:br>
              <a:rPr lang="en-US" b="1" i="0">
                <a:solidFill>
                  <a:srgbClr val="E3E3E3"/>
                </a:solidFill>
                <a:effectLst/>
                <a:latin typeface="Segoe UI" panose="020B0502040204020203" pitchFamily="34" charset="0"/>
              </a:rPr>
            </a:br>
            <a:r>
              <a:rPr lang="en-US" b="1" i="0">
                <a:solidFill>
                  <a:srgbClr val="E3E3E3"/>
                </a:solidFill>
                <a:effectLst/>
                <a:latin typeface="Segoe UI" panose="020B0502040204020203" pitchFamily="34" charset="0"/>
              </a:rPr>
              <a:t>2. </a:t>
            </a:r>
            <a:r>
              <a:rPr lang="en-US" b="0" i="0">
                <a:solidFill>
                  <a:srgbClr val="E3E3E3"/>
                </a:solidFill>
                <a:effectLst/>
                <a:latin typeface="Segoe UI" panose="020B0502040204020203" pitchFamily="34" charset="0"/>
              </a:rPr>
              <a:t>At the second level, compute server host implements SSD provisioning, applying it only to data that is stored on the server’s local SSD, which includes disks with caching (</a:t>
            </a:r>
            <a:r>
              <a:rPr lang="en-US" b="0" i="0" err="1">
                <a:solidFill>
                  <a:srgbClr val="E3E3E3"/>
                </a:solidFill>
                <a:effectLst/>
                <a:latin typeface="Segoe UI" panose="020B0502040204020203" pitchFamily="34" charset="0"/>
              </a:rPr>
              <a:t>ReadWrite</a:t>
            </a:r>
            <a:r>
              <a:rPr lang="en-US" b="0" i="0">
                <a:solidFill>
                  <a:srgbClr val="E3E3E3"/>
                </a:solidFill>
                <a:effectLst/>
                <a:latin typeface="Segoe UI" panose="020B0502040204020203" pitchFamily="34" charset="0"/>
              </a:rPr>
              <a:t> and </a:t>
            </a:r>
            <a:r>
              <a:rPr lang="en-US" b="0" i="0" err="1">
                <a:solidFill>
                  <a:srgbClr val="E3E3E3"/>
                </a:solidFill>
                <a:effectLst/>
                <a:latin typeface="Segoe UI" panose="020B0502040204020203" pitchFamily="34" charset="0"/>
              </a:rPr>
              <a:t>ReadOnly</a:t>
            </a:r>
            <a:r>
              <a:rPr lang="en-US" b="0" i="0">
                <a:solidFill>
                  <a:srgbClr val="E3E3E3"/>
                </a:solidFill>
                <a:effectLst/>
                <a:latin typeface="Segoe UI" panose="020B0502040204020203" pitchFamily="34" charset="0"/>
              </a:rPr>
              <a:t>) as well as local and temp disks. </a:t>
            </a:r>
          </a:p>
          <a:p>
            <a:pPr algn="l"/>
            <a:br>
              <a:rPr lang="en-US" b="1" i="0">
                <a:solidFill>
                  <a:srgbClr val="E3E3E3"/>
                </a:solidFill>
                <a:effectLst/>
                <a:latin typeface="Segoe UI" panose="020B0502040204020203" pitchFamily="34" charset="0"/>
              </a:rPr>
            </a:br>
            <a:r>
              <a:rPr lang="en-US" b="1" i="0">
                <a:solidFill>
                  <a:srgbClr val="E3E3E3"/>
                </a:solidFill>
                <a:effectLst/>
                <a:latin typeface="Segoe UI" panose="020B0502040204020203" pitchFamily="34" charset="0"/>
              </a:rPr>
              <a:t>3. </a:t>
            </a:r>
            <a:r>
              <a:rPr lang="en-US" b="0" i="0">
                <a:solidFill>
                  <a:srgbClr val="E3E3E3"/>
                </a:solidFill>
                <a:effectLst/>
                <a:latin typeface="Segoe UI" panose="020B0502040204020203" pitchFamily="34" charset="0"/>
              </a:rPr>
              <a:t>Finally, VM network provisioning takes place at the third level for any I/O that the compute host sends to Azure Storage's backend. Here, the performance of a VM depends on a several factors from how the VM uses the local SSD, to the number of disks attached, as well as the performance and caching type of the disks attached.</a:t>
            </a:r>
          </a:p>
          <a:p>
            <a:pPr algn="l"/>
            <a:endParaRPr lang="en-US" b="0" i="0">
              <a:solidFill>
                <a:srgbClr val="E3E3E3"/>
              </a:solidFill>
              <a:effectLst/>
              <a:latin typeface="Segoe UI" panose="020B0502040204020203" pitchFamily="34" charset="0"/>
            </a:endParaRPr>
          </a:p>
          <a:p>
            <a:pPr algn="l"/>
            <a:r>
              <a:rPr lang="en-US" b="0" i="0">
                <a:solidFill>
                  <a:srgbClr val="E3E3E3"/>
                </a:solidFill>
                <a:effectLst/>
                <a:latin typeface="Segoe UI" panose="020B0502040204020203" pitchFamily="34" charset="0"/>
              </a:rPr>
              <a:t>https://docs.microsoft.com/azure/virtual-machines/managed-disks-overview</a:t>
            </a:r>
          </a:p>
          <a:p>
            <a:pPr algn="l"/>
            <a:endParaRPr lang="en-US" b="0" i="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011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baseline="3000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These IOPs values can be guaranteed by using </a:t>
            </a:r>
            <a:r>
              <a:rPr lang="en-US" b="0" i="0" u="none" strike="noStrike" dirty="0">
                <a:solidFill>
                  <a:srgbClr val="171717"/>
                </a:solidFill>
                <a:effectLst/>
                <a:latin typeface="Segoe UI" panose="020B0502040204020203" pitchFamily="34" charset="0"/>
                <a:hlinkClick r:id="rId3"/>
              </a:rPr>
              <a:t>Gen2 VMs</a:t>
            </a:r>
            <a:endParaRPr lang="en-US" dirty="0"/>
          </a:p>
          <a:p>
            <a:endParaRPr lang="en-US" dirty="0"/>
          </a:p>
          <a:p>
            <a:endParaRPr lang="en-US" dirty="0"/>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690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a:t>
            </a:r>
            <a:r>
              <a:rPr lang="en-US" dirty="0" err="1"/>
              <a:t>uncached</a:t>
            </a:r>
            <a:r>
              <a:rPr lang="en-US" dirty="0"/>
              <a:t> disk throughput is the VM-level limit for remote storage.</a:t>
            </a:r>
          </a:p>
          <a:p>
            <a:endParaRPr lang="en-US" dirty="0"/>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Roboto Regular"/>
              </a:rPr>
              <a:pPr marL="0" marR="0" lvl="0" indent="0" algn="r" defTabSz="914400" rtl="0" eaLnBrk="1" fontAlgn="auto" latinLnBrk="0" hangingPunct="1">
                <a:lnSpc>
                  <a:spcPct val="100000"/>
                </a:lnSpc>
                <a:spcBef>
                  <a:spcPts val="0"/>
                </a:spcBef>
                <a:spcAft>
                  <a:spcPts val="0"/>
                </a:spcAft>
                <a:buClrTx/>
                <a:buSzTx/>
                <a:buFontTx/>
                <a:buNone/>
                <a:tabLst/>
                <a:defRPr/>
              </a:pPr>
              <a:t>1/17/2023 10:08 AM</a:t>
            </a:fld>
            <a:endParaRPr kumimoji="0" lang="en-US" sz="1200" b="0" i="0" u="none" strike="noStrike" kern="1200" cap="none" spc="0" normalizeH="0" baseline="0" noProof="0">
              <a:ln>
                <a:noFill/>
              </a:ln>
              <a:solidFill>
                <a:prstClr val="black"/>
              </a:solidFill>
              <a:effectLst/>
              <a:uLnTx/>
              <a:uFillTx/>
              <a:latin typeface="Calibri"/>
              <a:ea typeface="+mn-ea"/>
              <a:cs typeface="Roboto Regular"/>
            </a:endParaRPr>
          </a:p>
        </p:txBody>
      </p:sp>
      <p:sp>
        <p:nvSpPr>
          <p:cNvPr id="7" name="Slide Number Placeholder 6"/>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0766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774169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9837568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560216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9302888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546850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4526037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4319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8982995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9478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2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1108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91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046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281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8541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991294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986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740905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754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61571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508344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481859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91501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32852483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758962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67407127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6" y="2135537"/>
            <a:ext cx="11336039" cy="4288197"/>
          </a:xfrm>
        </p:spPr>
        <p:txBody>
          <a:bodyPr bIns="1737360" anchor="ctr">
            <a:noAutofit/>
          </a:bodyPr>
          <a:lstStyle>
            <a:lvl1pPr algn="ctr">
              <a:defRPr sz="196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5298423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1" y="241381"/>
            <a:ext cx="1279717" cy="573660"/>
          </a:xfrm>
          <a:prstGeom prst="rect">
            <a:avLst/>
          </a:prstGeom>
        </p:spPr>
      </p:pic>
    </p:spTree>
    <p:extLst>
      <p:ext uri="{BB962C8B-B14F-4D97-AF65-F5344CB8AC3E}">
        <p14:creationId xmlns:p14="http://schemas.microsoft.com/office/powerpoint/2010/main" val="714051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098063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1999">
                <a:latin typeface="+mn-lt"/>
              </a:defRPr>
            </a:lvl1pPr>
            <a:lvl2pPr marL="342686" indent="0">
              <a:buNone/>
              <a:defRPr sz="1999"/>
            </a:lvl2pPr>
            <a:lvl3pPr marL="571143" indent="0">
              <a:buNone/>
              <a:defRPr sz="1999"/>
            </a:lvl3pPr>
            <a:lvl4pPr marL="799600" indent="0">
              <a:buNone/>
              <a:defRPr sz="1999"/>
            </a:lvl4pPr>
            <a:lvl5pPr marL="1028057" indent="0">
              <a:buNone/>
              <a:defRPr sz="1999"/>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441265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46623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337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1526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Semilight" panose="020B0402040204020203" pitchFamily="34" charset="0"/>
                <a:cs typeface="Segoe UI Semilight" panose="020B04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Semilight" panose="020B0402040204020203" pitchFamily="34" charset="0"/>
                <a:cs typeface="Segoe UI Semilight" panose="020B04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39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1"/>
            <a:ext cx="5212080" cy="1649683"/>
          </a:xfrm>
        </p:spPr>
        <p:txBody>
          <a:bodyPr wrap="square">
            <a:spAutoFit/>
          </a:bodyPr>
          <a:lstStyle>
            <a:lvl1pPr marL="231630" indent="-231630">
              <a:spcBef>
                <a:spcPts val="1223"/>
              </a:spcBef>
              <a:buClr>
                <a:schemeClr val="tx1"/>
              </a:buClr>
              <a:buFont typeface="Wingdings" panose="05000000000000000000" pitchFamily="2" charset="2"/>
              <a:buChar char=""/>
              <a:defRPr sz="2798" b="0">
                <a:latin typeface="Segoe UI Semilight" panose="020B0402040204020203" pitchFamily="34" charset="0"/>
                <a:cs typeface="Segoe UI Semilight" panose="020B0402040204020203" pitchFamily="34" charset="0"/>
              </a:defRPr>
            </a:lvl1pPr>
            <a:lvl2pPr marL="426772" indent="-171344">
              <a:buFont typeface="Wingdings" panose="05000000000000000000" pitchFamily="2" charset="2"/>
              <a:buChar char=""/>
              <a:defRPr sz="1999" b="0"/>
            </a:lvl2pPr>
            <a:lvl3pPr marL="639363" indent="-188795">
              <a:buFont typeface="Wingdings" panose="05000000000000000000" pitchFamily="2" charset="2"/>
              <a:buChar char=""/>
              <a:tabLst/>
              <a:defRPr sz="1599" b="0"/>
            </a:lvl3pPr>
            <a:lvl4pPr marL="828157" indent="-176103">
              <a:buFont typeface="Wingdings" panose="05000000000000000000" pitchFamily="2" charset="2"/>
              <a:buChar char=""/>
              <a:defRPr sz="1399" b="0"/>
            </a:lvl4pPr>
            <a:lvl5pPr marL="1023299" indent="-169757">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30" indent="-231630">
              <a:spcBef>
                <a:spcPts val="1223"/>
              </a:spcBef>
              <a:buClr>
                <a:schemeClr val="tx1"/>
              </a:buClr>
              <a:buFont typeface="Wingdings" panose="05000000000000000000" pitchFamily="2" charset="2"/>
              <a:buChar char=""/>
              <a:defRPr sz="2798" b="0">
                <a:latin typeface="Segoe UI Semilight" panose="020B0402040204020203" pitchFamily="34" charset="0"/>
                <a:cs typeface="Segoe UI Semilight" panose="020B0402040204020203" pitchFamily="34" charset="0"/>
              </a:defRPr>
            </a:lvl1pPr>
            <a:lvl2pPr marL="426772" indent="-171344">
              <a:buFont typeface="Wingdings" panose="05000000000000000000" pitchFamily="2" charset="2"/>
              <a:buChar char=""/>
              <a:defRPr sz="1999" b="0"/>
            </a:lvl2pPr>
            <a:lvl3pPr marL="639363" indent="-188795">
              <a:buFont typeface="Wingdings" panose="05000000000000000000" pitchFamily="2" charset="2"/>
              <a:buChar char=""/>
              <a:tabLst/>
              <a:defRPr sz="1599" b="0"/>
            </a:lvl3pPr>
            <a:lvl4pPr marL="828157" indent="-176103">
              <a:buFont typeface="Wingdings" panose="05000000000000000000" pitchFamily="2" charset="2"/>
              <a:buChar char=""/>
              <a:defRPr sz="1399" b="0"/>
            </a:lvl4pPr>
            <a:lvl5pPr marL="1023299" indent="-169757">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022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39435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648"/>
          </a:xfrm>
        </p:spPr>
        <p:txBody>
          <a:bodyPr wrap="square" lIns="0" tIns="0" rIns="0" bIns="0">
            <a:spAutoFit/>
          </a:bodyPr>
          <a:lstStyle>
            <a:lvl1pPr marL="0" indent="0">
              <a:buNone/>
              <a:defRPr lang="en-US" sz="1999" dirty="0" smtClean="0">
                <a:solidFill>
                  <a:schemeClr val="accent1"/>
                </a:solidFill>
                <a:latin typeface="+mj-lt"/>
                <a:cs typeface="+mn-cs"/>
              </a:defRPr>
            </a:lvl1pPr>
          </a:lstStyle>
          <a:p>
            <a:pPr marL="0" lvl="0" defTabSz="913795"/>
            <a:r>
              <a:rPr lang="en-US"/>
              <a:t>Click to edit Master text styles</a:t>
            </a:r>
          </a:p>
        </p:txBody>
      </p:sp>
    </p:spTree>
    <p:extLst>
      <p:ext uri="{BB962C8B-B14F-4D97-AF65-F5344CB8AC3E}">
        <p14:creationId xmlns:p14="http://schemas.microsoft.com/office/powerpoint/2010/main" val="27655104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5"/>
            <a:ext cx="4898138" cy="1239123"/>
          </a:xfrm>
        </p:spPr>
        <p:txBody>
          <a:bodyPr wrap="square">
            <a:spAutoFit/>
          </a:bodyPr>
          <a:lstStyle>
            <a:lvl1pPr marL="0" indent="0">
              <a:lnSpc>
                <a:spcPct val="110000"/>
              </a:lnSpc>
              <a:spcBef>
                <a:spcPts val="1799"/>
              </a:spcBef>
              <a:buFont typeface="Arial" panose="020B0604020202020204" pitchFamily="34" charset="0"/>
              <a:buNone/>
              <a:defRPr sz="1799">
                <a:latin typeface="+mn-lt"/>
              </a:defRPr>
            </a:lvl1pPr>
            <a:lvl2pPr marL="228457" indent="0">
              <a:buFont typeface="Arial" panose="020B0604020202020204" pitchFamily="34" charset="0"/>
              <a:buNone/>
              <a:defRPr sz="1599"/>
            </a:lvl2pPr>
            <a:lvl3pPr marL="456914" indent="0">
              <a:buFont typeface="Arial" panose="020B0604020202020204" pitchFamily="34" charset="0"/>
              <a:buNone/>
              <a:defRPr sz="1199"/>
            </a:lvl3pPr>
            <a:lvl4pPr marL="685371" indent="0">
              <a:buFont typeface="Arial" panose="020B0604020202020204" pitchFamily="34" charset="0"/>
              <a:buNone/>
              <a:defRPr sz="1099"/>
            </a:lvl4pPr>
            <a:lvl5pPr marL="913829" indent="0">
              <a:buFont typeface="Arial" panose="020B0604020202020204" pitchFamily="34" charset="0"/>
              <a:buNone/>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36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799"/>
              </a:spcBef>
              <a:buFont typeface="Arial" panose="020B0604020202020204" pitchFamily="34" charset="0"/>
              <a:buNone/>
              <a:defRPr sz="1599">
                <a:latin typeface="+mn-lt"/>
              </a:defRPr>
            </a:lvl1pPr>
            <a:lvl2pPr marL="228457" indent="0">
              <a:buFont typeface="Arial" panose="020B0604020202020204" pitchFamily="34" charset="0"/>
              <a:buNone/>
              <a:defRPr sz="1399"/>
            </a:lvl2pPr>
            <a:lvl3pPr marL="456914" indent="0">
              <a:buFont typeface="Arial" panose="020B0604020202020204" pitchFamily="34" charset="0"/>
              <a:buNone/>
              <a:defRPr sz="1099"/>
            </a:lvl3pPr>
            <a:lvl4pPr marL="685371" indent="0">
              <a:buFont typeface="Arial" panose="020B0604020202020204" pitchFamily="34" charset="0"/>
              <a:buNone/>
              <a:defRPr sz="1050"/>
            </a:lvl4pPr>
            <a:lvl5pPr marL="913829"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198"/>
            </a:lvl1pPr>
          </a:lstStyle>
          <a:p>
            <a:r>
              <a:rPr lang="en-US"/>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1" y="432436"/>
            <a:ext cx="0" cy="5993131"/>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35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799"/>
              </a:spcBef>
              <a:buFont typeface="Arial" panose="020B0604020202020204" pitchFamily="34" charset="0"/>
              <a:buNone/>
              <a:defRPr sz="1599">
                <a:latin typeface="+mn-lt"/>
              </a:defRPr>
            </a:lvl1pPr>
            <a:lvl2pPr marL="228457" indent="0">
              <a:buFont typeface="Arial" panose="020B0604020202020204" pitchFamily="34" charset="0"/>
              <a:buNone/>
              <a:defRPr sz="1399"/>
            </a:lvl2pPr>
            <a:lvl3pPr marL="456914" indent="0">
              <a:buFont typeface="Arial" panose="020B0604020202020204" pitchFamily="34" charset="0"/>
              <a:buNone/>
              <a:defRPr sz="1099"/>
            </a:lvl3pPr>
            <a:lvl4pPr marL="685371" indent="0">
              <a:buFont typeface="Arial" panose="020B0604020202020204" pitchFamily="34" charset="0"/>
              <a:buNone/>
              <a:defRPr sz="1050"/>
            </a:lvl4pPr>
            <a:lvl5pPr marL="913829"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198"/>
            </a:lvl1pPr>
          </a:lstStyle>
          <a:p>
            <a:r>
              <a:rPr lang="en-US"/>
              <a:t>Click to edit Master title style</a:t>
            </a:r>
          </a:p>
        </p:txBody>
      </p:sp>
    </p:spTree>
    <p:extLst>
      <p:ext uri="{BB962C8B-B14F-4D97-AF65-F5344CB8AC3E}">
        <p14:creationId xmlns:p14="http://schemas.microsoft.com/office/powerpoint/2010/main" val="3575277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2" y="0"/>
            <a:ext cx="548452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8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50380"/>
            <a:ext cx="5484526" cy="1157240"/>
          </a:xfrm>
        </p:spPr>
        <p:txBody>
          <a:bodyPr wrap="square" anchor="ctr">
            <a:spAutoFit/>
          </a:bodyPr>
          <a:lstStyle>
            <a:lvl1pPr marL="0" indent="0">
              <a:lnSpc>
                <a:spcPct val="110000"/>
              </a:lnSpc>
              <a:spcBef>
                <a:spcPts val="1799"/>
              </a:spcBef>
              <a:buFont typeface="Arial" panose="020B0604020202020204" pitchFamily="34" charset="0"/>
              <a:buNone/>
              <a:defRPr sz="1599">
                <a:latin typeface="+mn-lt"/>
              </a:defRPr>
            </a:lvl1pPr>
            <a:lvl2pPr marL="228457" indent="0">
              <a:buFont typeface="Arial" panose="020B0604020202020204" pitchFamily="34" charset="0"/>
              <a:buNone/>
              <a:defRPr sz="1399"/>
            </a:lvl2pPr>
            <a:lvl3pPr marL="456914" indent="0">
              <a:buFont typeface="Arial" panose="020B0604020202020204" pitchFamily="34" charset="0"/>
              <a:buNone/>
              <a:defRPr sz="1099"/>
            </a:lvl3pPr>
            <a:lvl4pPr marL="685371" indent="0">
              <a:buFont typeface="Arial" panose="020B0604020202020204" pitchFamily="34" charset="0"/>
              <a:buNone/>
              <a:defRPr sz="1050"/>
            </a:lvl4pPr>
            <a:lvl5pPr marL="913829"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5"/>
            <a:ext cx="4368367" cy="1107996"/>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19578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4671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1184319"/>
            <a:ext cx="7477989" cy="3535032"/>
          </a:xfrm>
          <a:noFill/>
        </p:spPr>
        <p:txBody>
          <a:bodyPr vert="horz" wrap="square" lIns="0" tIns="0" rIns="0" bIns="0" rtlCol="0" anchor="t" anchorCtr="0">
            <a:noAutofit/>
          </a:bodyPr>
          <a:lstStyle>
            <a:lvl1pPr>
              <a:lnSpc>
                <a:spcPct val="90000"/>
              </a:lnSpc>
              <a:defRPr lang="en-US" sz="5291" spc="-147" dirty="0">
                <a:solidFill>
                  <a:schemeClr val="tx1"/>
                </a:solidFill>
              </a:defRPr>
            </a:lvl1pPr>
          </a:lstStyle>
          <a:p>
            <a:pPr marL="0" lvl="0">
              <a:lnSpc>
                <a:spcPts val="5487"/>
              </a:lnSpc>
            </a:pPr>
            <a:r>
              <a:rPr lang="en-US"/>
              <a:t>Section title</a:t>
            </a:r>
          </a:p>
        </p:txBody>
      </p:sp>
    </p:spTree>
    <p:extLst>
      <p:ext uri="{BB962C8B-B14F-4D97-AF65-F5344CB8AC3E}">
        <p14:creationId xmlns:p14="http://schemas.microsoft.com/office/powerpoint/2010/main" val="2024685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67494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4"/>
            <a:ext cx="11018520" cy="553999"/>
          </a:xfrm>
        </p:spPr>
        <p:txBody>
          <a:bodyPr/>
          <a:lstStyle>
            <a:lvl1pPr>
              <a:defRPr>
                <a:solidFill>
                  <a:schemeClr val="accent2"/>
                </a:solidFill>
              </a:defRPr>
            </a:lvl1pPr>
          </a:lstStyle>
          <a:p>
            <a:r>
              <a:rPr lang="en-US"/>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9"/>
            <a:ext cx="11018520" cy="430567"/>
          </a:xfrm>
        </p:spPr>
        <p:txBody>
          <a:bodyPr wrap="square" lIns="0" tIns="0" rIns="0" bIns="0">
            <a:spAutoFit/>
          </a:bodyPr>
          <a:lstStyle>
            <a:lvl1pPr marL="0" indent="0">
              <a:buNone/>
              <a:defRPr lang="en-US" sz="2798" dirty="0" smtClean="0">
                <a:solidFill>
                  <a:schemeClr val="accent1"/>
                </a:solidFill>
                <a:latin typeface="+mj-lt"/>
                <a:cs typeface="+mn-cs"/>
              </a:defRPr>
            </a:lvl1pPr>
          </a:lstStyle>
          <a:p>
            <a:pPr marL="0" lvl="0" defTabSz="913795"/>
            <a:r>
              <a:rPr lang="en-US"/>
              <a:t>Click to edit Master text styles</a:t>
            </a:r>
          </a:p>
        </p:txBody>
      </p:sp>
    </p:spTree>
    <p:extLst>
      <p:ext uri="{BB962C8B-B14F-4D97-AF65-F5344CB8AC3E}">
        <p14:creationId xmlns:p14="http://schemas.microsoft.com/office/powerpoint/2010/main" val="755848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2" y="1990654"/>
            <a:ext cx="11390810" cy="325827"/>
          </a:xfrm>
        </p:spPr>
        <p:txBody>
          <a:bodyPr>
            <a:normAutofit/>
          </a:bodyPr>
          <a:lstStyle>
            <a:lvl1pPr marL="0" indent="0">
              <a:buNone/>
              <a:defRPr sz="1599">
                <a:solidFill>
                  <a:schemeClr val="accent4"/>
                </a:solidFill>
              </a:defRPr>
            </a:lvl1pPr>
            <a:lvl2pPr marL="456914" indent="0">
              <a:buNone/>
              <a:defRPr/>
            </a:lvl2pPr>
            <a:lvl3pPr marL="913829" indent="0">
              <a:buNone/>
              <a:defRPr/>
            </a:lvl3pPr>
            <a:lvl4pPr marL="1370743" indent="0">
              <a:buNone/>
              <a:defRPr/>
            </a:lvl4pPr>
            <a:lvl5pPr marL="1827657"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2" y="1543325"/>
            <a:ext cx="11390810"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2" y="3061809"/>
            <a:ext cx="11390810" cy="325827"/>
          </a:xfrm>
        </p:spPr>
        <p:txBody>
          <a:bodyPr>
            <a:normAutofit/>
          </a:bodyPr>
          <a:lstStyle>
            <a:lvl1pPr marL="0" indent="0">
              <a:buNone/>
              <a:defRPr sz="1599">
                <a:solidFill>
                  <a:schemeClr val="accent4"/>
                </a:solidFill>
              </a:defRPr>
            </a:lvl1pPr>
            <a:lvl2pPr marL="456914" indent="0">
              <a:buNone/>
              <a:defRPr/>
            </a:lvl2pPr>
            <a:lvl3pPr marL="913829" indent="0">
              <a:buNone/>
              <a:defRPr/>
            </a:lvl3pPr>
            <a:lvl4pPr marL="1370743" indent="0">
              <a:buNone/>
              <a:defRPr/>
            </a:lvl4pPr>
            <a:lvl5pPr marL="1827657"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2" y="2614479"/>
            <a:ext cx="11390810"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2" y="4145865"/>
            <a:ext cx="11390810" cy="325827"/>
          </a:xfrm>
        </p:spPr>
        <p:txBody>
          <a:bodyPr>
            <a:normAutofit/>
          </a:bodyPr>
          <a:lstStyle>
            <a:lvl1pPr marL="0" indent="0">
              <a:buNone/>
              <a:defRPr sz="1599">
                <a:solidFill>
                  <a:schemeClr val="accent4"/>
                </a:solidFill>
              </a:defRPr>
            </a:lvl1pPr>
            <a:lvl2pPr marL="456914" indent="0">
              <a:buNone/>
              <a:defRPr/>
            </a:lvl2pPr>
            <a:lvl3pPr marL="913829" indent="0">
              <a:buNone/>
              <a:defRPr/>
            </a:lvl3pPr>
            <a:lvl4pPr marL="1370743" indent="0">
              <a:buNone/>
              <a:defRPr/>
            </a:lvl4pPr>
            <a:lvl5pPr marL="1827657"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2" y="3698535"/>
            <a:ext cx="11390810"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2" y="5217018"/>
            <a:ext cx="11390810" cy="325827"/>
          </a:xfrm>
        </p:spPr>
        <p:txBody>
          <a:bodyPr>
            <a:normAutofit/>
          </a:bodyPr>
          <a:lstStyle>
            <a:lvl1pPr marL="0" indent="0">
              <a:buNone/>
              <a:defRPr sz="1599">
                <a:solidFill>
                  <a:schemeClr val="accent4"/>
                </a:solidFill>
              </a:defRPr>
            </a:lvl1pPr>
            <a:lvl2pPr marL="456914" indent="0">
              <a:buNone/>
              <a:defRPr/>
            </a:lvl2pPr>
            <a:lvl3pPr marL="913829" indent="0">
              <a:buNone/>
              <a:defRPr/>
            </a:lvl3pPr>
            <a:lvl4pPr marL="1370743" indent="0">
              <a:buNone/>
              <a:defRPr/>
            </a:lvl4pPr>
            <a:lvl5pPr marL="1827657"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2" y="4769689"/>
            <a:ext cx="11390810"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8" y="6346522"/>
            <a:ext cx="1517649" cy="501497"/>
          </a:xfrm>
          <a:prstGeom prst="rect">
            <a:avLst/>
          </a:prstGeom>
        </p:spPr>
      </p:pic>
    </p:spTree>
    <p:extLst>
      <p:ext uri="{BB962C8B-B14F-4D97-AF65-F5344CB8AC3E}">
        <p14:creationId xmlns:p14="http://schemas.microsoft.com/office/powerpoint/2010/main" val="401583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EA68-6EF8-45F3-ABCE-7A706DAA256C}"/>
              </a:ext>
            </a:extLst>
          </p:cNvPr>
          <p:cNvSpPr>
            <a:spLocks noGrp="1"/>
          </p:cNvSpPr>
          <p:nvPr>
            <p:ph type="ctrTitle"/>
          </p:nvPr>
        </p:nvSpPr>
        <p:spPr>
          <a:xfrm>
            <a:off x="1524001" y="1663303"/>
            <a:ext cx="9144000" cy="184666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5C80FBA8-A1D5-4F7D-A964-ED0C5C780F7D}"/>
              </a:ext>
            </a:extLst>
          </p:cNvPr>
          <p:cNvSpPr>
            <a:spLocks noGrp="1"/>
          </p:cNvSpPr>
          <p:nvPr>
            <p:ph type="subTitle" idx="1"/>
          </p:nvPr>
        </p:nvSpPr>
        <p:spPr>
          <a:xfrm>
            <a:off x="1524001" y="3602038"/>
            <a:ext cx="9144000" cy="369332"/>
          </a:xfrm>
        </p:spPr>
        <p:txBody>
          <a:bodyPr/>
          <a:lstStyle>
            <a:lvl1pPr marL="0" indent="0" algn="ctr">
              <a:buNone/>
              <a:defRPr sz="2399"/>
            </a:lvl1pPr>
            <a:lvl2pPr marL="456914" indent="0" algn="ctr">
              <a:buNone/>
              <a:defRPr sz="1999"/>
            </a:lvl2pPr>
            <a:lvl3pPr marL="913829" indent="0" algn="ctr">
              <a:buNone/>
              <a:defRPr sz="1799"/>
            </a:lvl3pPr>
            <a:lvl4pPr marL="1370743" indent="0" algn="ctr">
              <a:buNone/>
              <a:defRPr sz="1599"/>
            </a:lvl4pPr>
            <a:lvl5pPr marL="1827657" indent="0" algn="ctr">
              <a:buNone/>
              <a:defRPr sz="1599"/>
            </a:lvl5pPr>
            <a:lvl6pPr marL="2284571" indent="0" algn="ctr">
              <a:buNone/>
              <a:defRPr sz="1599"/>
            </a:lvl6pPr>
            <a:lvl7pPr marL="2741486" indent="0" algn="ctr">
              <a:buNone/>
              <a:defRPr sz="1599"/>
            </a:lvl7pPr>
            <a:lvl8pPr marL="3198400" indent="0" algn="ctr">
              <a:buNone/>
              <a:defRPr sz="1599"/>
            </a:lvl8pPr>
            <a:lvl9pPr marL="3655314"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C8C81B79-856F-413A-9246-BBA6C67D8499}"/>
              </a:ext>
            </a:extLst>
          </p:cNvPr>
          <p:cNvSpPr>
            <a:spLocks noGrp="1"/>
          </p:cNvSpPr>
          <p:nvPr>
            <p:ph type="dt" sz="half" idx="10"/>
          </p:nvPr>
        </p:nvSpPr>
        <p:spPr/>
        <p:txBody>
          <a:bodyPr/>
          <a:lstStyle/>
          <a:p>
            <a:fld id="{1955EE9B-8F1D-43F3-AA12-E61F1090377C}" type="datetimeFigureOut">
              <a:rPr lang="en-US" smtClean="0"/>
              <a:t>1/17/2023</a:t>
            </a:fld>
            <a:endParaRPr lang="en-US"/>
          </a:p>
        </p:txBody>
      </p:sp>
      <p:sp>
        <p:nvSpPr>
          <p:cNvPr id="5" name="Footer Placeholder 4">
            <a:extLst>
              <a:ext uri="{FF2B5EF4-FFF2-40B4-BE49-F238E27FC236}">
                <a16:creationId xmlns:a16="http://schemas.microsoft.com/office/drawing/2014/main" id="{7D91C78D-5A75-43B6-BA59-EEB7DA853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9A2158-77CD-49DD-AE30-E0005CEA5270}"/>
              </a:ext>
            </a:extLst>
          </p:cNvPr>
          <p:cNvSpPr>
            <a:spLocks noGrp="1"/>
          </p:cNvSpPr>
          <p:nvPr>
            <p:ph type="sldNum" sz="quarter" idx="12"/>
          </p:nvPr>
        </p:nvSpPr>
        <p:spPr/>
        <p:txBody>
          <a:bodyPr/>
          <a:lstStyle/>
          <a:p>
            <a:fld id="{6B2540F3-C2CD-412F-922C-960359A61CE6}" type="slidenum">
              <a:rPr lang="en-US" smtClean="0"/>
              <a:t>‹#›</a:t>
            </a:fld>
            <a:endParaRPr lang="en-US"/>
          </a:p>
        </p:txBody>
      </p:sp>
    </p:spTree>
    <p:extLst>
      <p:ext uri="{BB962C8B-B14F-4D97-AF65-F5344CB8AC3E}">
        <p14:creationId xmlns:p14="http://schemas.microsoft.com/office/powerpoint/2010/main" val="14585421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9335-9B4F-482B-BA8C-A962EE7EEC72}"/>
              </a:ext>
            </a:extLst>
          </p:cNvPr>
          <p:cNvSpPr>
            <a:spLocks noGrp="1"/>
          </p:cNvSpPr>
          <p:nvPr>
            <p:ph type="title"/>
          </p:nvPr>
        </p:nvSpPr>
        <p:spPr>
          <a:xfrm>
            <a:off x="831850" y="3639149"/>
            <a:ext cx="10515600" cy="923329"/>
          </a:xfrm>
        </p:spPr>
        <p:txBody>
          <a:bodyPr anchor="b"/>
          <a:lstStyle>
            <a:lvl1pPr>
              <a:defRPr sz="5996"/>
            </a:lvl1pPr>
          </a:lstStyle>
          <a:p>
            <a:r>
              <a:rPr lang="en-US"/>
              <a:t>Click to edit Master title style</a:t>
            </a:r>
          </a:p>
        </p:txBody>
      </p:sp>
      <p:sp>
        <p:nvSpPr>
          <p:cNvPr id="3" name="Text Placeholder 2">
            <a:extLst>
              <a:ext uri="{FF2B5EF4-FFF2-40B4-BE49-F238E27FC236}">
                <a16:creationId xmlns:a16="http://schemas.microsoft.com/office/drawing/2014/main" id="{2950EB20-87E6-4F80-AB21-C4CF7C70A29F}"/>
              </a:ext>
            </a:extLst>
          </p:cNvPr>
          <p:cNvSpPr>
            <a:spLocks noGrp="1"/>
          </p:cNvSpPr>
          <p:nvPr>
            <p:ph type="body" idx="1"/>
          </p:nvPr>
        </p:nvSpPr>
        <p:spPr>
          <a:xfrm>
            <a:off x="831850" y="4589465"/>
            <a:ext cx="10515600" cy="369332"/>
          </a:xfrm>
        </p:spPr>
        <p:txBody>
          <a:bodyPr/>
          <a:lstStyle>
            <a:lvl1pPr marL="0" indent="0">
              <a:buNone/>
              <a:defRPr sz="2399">
                <a:solidFill>
                  <a:schemeClr val="tx1">
                    <a:tint val="75000"/>
                  </a:schemeClr>
                </a:solidFill>
              </a:defRPr>
            </a:lvl1pPr>
            <a:lvl2pPr marL="456914" indent="0">
              <a:buNone/>
              <a:defRPr sz="1999">
                <a:solidFill>
                  <a:schemeClr val="tx1">
                    <a:tint val="75000"/>
                  </a:schemeClr>
                </a:solidFill>
              </a:defRPr>
            </a:lvl2pPr>
            <a:lvl3pPr marL="913829" indent="0">
              <a:buNone/>
              <a:defRPr sz="1799">
                <a:solidFill>
                  <a:schemeClr val="tx1">
                    <a:tint val="75000"/>
                  </a:schemeClr>
                </a:solidFill>
              </a:defRPr>
            </a:lvl3pPr>
            <a:lvl4pPr marL="1370743" indent="0">
              <a:buNone/>
              <a:defRPr sz="1599">
                <a:solidFill>
                  <a:schemeClr val="tx1">
                    <a:tint val="75000"/>
                  </a:schemeClr>
                </a:solidFill>
              </a:defRPr>
            </a:lvl4pPr>
            <a:lvl5pPr marL="1827657" indent="0">
              <a:buNone/>
              <a:defRPr sz="1599">
                <a:solidFill>
                  <a:schemeClr val="tx1">
                    <a:tint val="75000"/>
                  </a:schemeClr>
                </a:solidFill>
              </a:defRPr>
            </a:lvl5pPr>
            <a:lvl6pPr marL="2284571" indent="0">
              <a:buNone/>
              <a:defRPr sz="1599">
                <a:solidFill>
                  <a:schemeClr val="tx1">
                    <a:tint val="75000"/>
                  </a:schemeClr>
                </a:solidFill>
              </a:defRPr>
            </a:lvl6pPr>
            <a:lvl7pPr marL="2741486" indent="0">
              <a:buNone/>
              <a:defRPr sz="1599">
                <a:solidFill>
                  <a:schemeClr val="tx1">
                    <a:tint val="75000"/>
                  </a:schemeClr>
                </a:solidFill>
              </a:defRPr>
            </a:lvl7pPr>
            <a:lvl8pPr marL="3198400" indent="0">
              <a:buNone/>
              <a:defRPr sz="1599">
                <a:solidFill>
                  <a:schemeClr val="tx1">
                    <a:tint val="75000"/>
                  </a:schemeClr>
                </a:solidFill>
              </a:defRPr>
            </a:lvl8pPr>
            <a:lvl9pPr marL="3655314" indent="0">
              <a:buNone/>
              <a:defRPr sz="1599">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FFD203-D9D8-4C5C-AB83-4D614ECA14AB}"/>
              </a:ext>
            </a:extLst>
          </p:cNvPr>
          <p:cNvSpPr>
            <a:spLocks noGrp="1"/>
          </p:cNvSpPr>
          <p:nvPr>
            <p:ph type="dt" sz="half" idx="10"/>
          </p:nvPr>
        </p:nvSpPr>
        <p:spPr/>
        <p:txBody>
          <a:bodyPr/>
          <a:lstStyle/>
          <a:p>
            <a:fld id="{1955EE9B-8F1D-43F3-AA12-E61F1090377C}" type="datetimeFigureOut">
              <a:rPr lang="en-US" smtClean="0"/>
              <a:t>1/17/2023</a:t>
            </a:fld>
            <a:endParaRPr lang="en-US"/>
          </a:p>
        </p:txBody>
      </p:sp>
      <p:sp>
        <p:nvSpPr>
          <p:cNvPr id="5" name="Footer Placeholder 4">
            <a:extLst>
              <a:ext uri="{FF2B5EF4-FFF2-40B4-BE49-F238E27FC236}">
                <a16:creationId xmlns:a16="http://schemas.microsoft.com/office/drawing/2014/main" id="{1EDA8F33-3E2B-4513-87FA-6BEAB55D9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C4CD0-9BCC-4B9F-87CF-DB1915D213FE}"/>
              </a:ext>
            </a:extLst>
          </p:cNvPr>
          <p:cNvSpPr>
            <a:spLocks noGrp="1"/>
          </p:cNvSpPr>
          <p:nvPr>
            <p:ph type="sldNum" sz="quarter" idx="12"/>
          </p:nvPr>
        </p:nvSpPr>
        <p:spPr/>
        <p:txBody>
          <a:bodyPr/>
          <a:lstStyle/>
          <a:p>
            <a:fld id="{6B2540F3-C2CD-412F-922C-960359A61CE6}" type="slidenum">
              <a:rPr lang="en-US" smtClean="0"/>
              <a:t>‹#›</a:t>
            </a:fld>
            <a:endParaRPr lang="en-US"/>
          </a:p>
        </p:txBody>
      </p:sp>
    </p:spTree>
    <p:extLst>
      <p:ext uri="{BB962C8B-B14F-4D97-AF65-F5344CB8AC3E}">
        <p14:creationId xmlns:p14="http://schemas.microsoft.com/office/powerpoint/2010/main" val="246856555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2542-E8C6-44BE-A5E9-4A68F2607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C1B4B-C498-438C-8369-DE56ED55CA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7DB84-66F5-4DB0-A5A7-2332F1701E9B}"/>
              </a:ext>
            </a:extLst>
          </p:cNvPr>
          <p:cNvSpPr>
            <a:spLocks noGrp="1"/>
          </p:cNvSpPr>
          <p:nvPr>
            <p:ph type="dt" sz="half" idx="10"/>
          </p:nvPr>
        </p:nvSpPr>
        <p:spPr/>
        <p:txBody>
          <a:bodyPr/>
          <a:lstStyle/>
          <a:p>
            <a:fld id="{1955EE9B-8F1D-43F3-AA12-E61F1090377C}" type="datetimeFigureOut">
              <a:rPr lang="en-US" smtClean="0"/>
              <a:t>1/17/2023</a:t>
            </a:fld>
            <a:endParaRPr lang="en-US"/>
          </a:p>
        </p:txBody>
      </p:sp>
      <p:sp>
        <p:nvSpPr>
          <p:cNvPr id="5" name="Footer Placeholder 4">
            <a:extLst>
              <a:ext uri="{FF2B5EF4-FFF2-40B4-BE49-F238E27FC236}">
                <a16:creationId xmlns:a16="http://schemas.microsoft.com/office/drawing/2014/main" id="{8740EECF-EDD9-4111-9976-F7DA22A6D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35BBF-5E00-4327-8159-94FCA5B2B428}"/>
              </a:ext>
            </a:extLst>
          </p:cNvPr>
          <p:cNvSpPr>
            <a:spLocks noGrp="1"/>
          </p:cNvSpPr>
          <p:nvPr>
            <p:ph type="sldNum" sz="quarter" idx="12"/>
          </p:nvPr>
        </p:nvSpPr>
        <p:spPr/>
        <p:txBody>
          <a:bodyPr/>
          <a:lstStyle/>
          <a:p>
            <a:fld id="{6B2540F3-C2CD-412F-922C-960359A61CE6}" type="slidenum">
              <a:rPr lang="en-US" smtClean="0"/>
              <a:t>‹#›</a:t>
            </a:fld>
            <a:endParaRPr lang="en-US"/>
          </a:p>
        </p:txBody>
      </p:sp>
    </p:spTree>
    <p:extLst>
      <p:ext uri="{BB962C8B-B14F-4D97-AF65-F5344CB8AC3E}">
        <p14:creationId xmlns:p14="http://schemas.microsoft.com/office/powerpoint/2010/main" val="27728069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5"/>
            <a:ext cx="7454643" cy="3558191"/>
          </a:xfrm>
          <a:prstGeom prst="rect">
            <a:avLst/>
          </a:prstGeom>
          <a:noFill/>
        </p:spPr>
        <p:txBody>
          <a:bodyPr vert="horz" wrap="square" lIns="0" tIns="0" rIns="0" bIns="0" rtlCol="0" anchor="t" anchorCtr="0">
            <a:noAutofit/>
          </a:bodyPr>
          <a:lstStyle>
            <a:lvl1pPr>
              <a:defRPr lang="en-US" sz="4702" spc="-49" baseline="0" dirty="0">
                <a:solidFill>
                  <a:srgbClr val="000000"/>
                </a:solidFill>
              </a:defRPr>
            </a:lvl1pPr>
          </a:lstStyle>
          <a:p>
            <a:pPr marL="0" lvl="0">
              <a:lnSpc>
                <a:spcPts val="5487"/>
              </a:lnSpc>
            </a:pPr>
            <a:r>
              <a:rPr lang="en-US"/>
              <a:t>Section title</a:t>
            </a:r>
          </a:p>
        </p:txBody>
      </p:sp>
    </p:spTree>
    <p:extLst>
      <p:ext uri="{BB962C8B-B14F-4D97-AF65-F5344CB8AC3E}">
        <p14:creationId xmlns:p14="http://schemas.microsoft.com/office/powerpoint/2010/main" val="42482657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4" cy="1268468"/>
          </a:xfrm>
        </p:spPr>
        <p:txBody>
          <a:bodyPr wrap="square" lIns="0" tIns="0" rIns="0" bIns="0">
            <a:spAutoFit/>
          </a:bodyPr>
          <a:lstStyle>
            <a:lvl1pPr marL="0" indent="0">
              <a:lnSpc>
                <a:spcPct val="90000"/>
              </a:lnSpc>
              <a:spcBef>
                <a:spcPts val="0"/>
              </a:spcBef>
              <a:spcAft>
                <a:spcPts val="1274"/>
              </a:spcAft>
              <a:buNone/>
              <a:defRPr sz="2548" b="0" i="0">
                <a:solidFill>
                  <a:srgbClr val="000000"/>
                </a:solidFill>
                <a:latin typeface="+mn-lt"/>
              </a:defRPr>
            </a:lvl1pPr>
            <a:lvl2pPr marL="223957" indent="0">
              <a:lnSpc>
                <a:spcPct val="90000"/>
              </a:lnSpc>
              <a:spcBef>
                <a:spcPts val="0"/>
              </a:spcBef>
              <a:spcAft>
                <a:spcPts val="1274"/>
              </a:spcAft>
              <a:buNone/>
              <a:defRPr sz="1960">
                <a:solidFill>
                  <a:srgbClr val="000000"/>
                </a:solidFill>
              </a:defRPr>
            </a:lvl2pPr>
            <a:lvl3pPr marL="447913" indent="0">
              <a:spcBef>
                <a:spcPts val="0"/>
              </a:spcBef>
              <a:spcAft>
                <a:spcPts val="1274"/>
              </a:spcAft>
              <a:buNone/>
              <a:defRPr sz="1960">
                <a:solidFill>
                  <a:srgbClr val="000000"/>
                </a:solidFill>
              </a:defRPr>
            </a:lvl3pPr>
            <a:lvl4pPr marL="671870" indent="0">
              <a:spcBef>
                <a:spcPts val="0"/>
              </a:spcBef>
              <a:spcAft>
                <a:spcPts val="1274"/>
              </a:spcAft>
              <a:buNone/>
              <a:defRPr sz="1960"/>
            </a:lvl4pPr>
            <a:lvl5pPr marL="89582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8212810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6" y="440496"/>
            <a:ext cx="11336039" cy="758023"/>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79006257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6" y="2135537"/>
            <a:ext cx="11336039" cy="4288197"/>
          </a:xfrm>
        </p:spPr>
        <p:txBody>
          <a:bodyPr bIns="1737360" anchor="ctr">
            <a:noAutofit/>
          </a:bodyPr>
          <a:lstStyle>
            <a:lvl1pPr algn="ctr">
              <a:defRPr sz="196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66811733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1795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3716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911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277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970185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1999987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620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478308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00405828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5140478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493241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899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02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692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7159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7741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842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487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08834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1805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5564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819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846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263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60255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9801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41833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2542-E8C6-44BE-A5E9-4A68F2607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C1B4B-C498-438C-8369-DE56ED55CA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7DB84-66F5-4DB0-A5A7-2332F1701E9B}"/>
              </a:ext>
            </a:extLst>
          </p:cNvPr>
          <p:cNvSpPr>
            <a:spLocks noGrp="1"/>
          </p:cNvSpPr>
          <p:nvPr>
            <p:ph type="dt" sz="half" idx="10"/>
          </p:nvPr>
        </p:nvSpPr>
        <p:spPr/>
        <p:txBody>
          <a:bodyPr/>
          <a:lstStyle/>
          <a:p>
            <a:fld id="{1955EE9B-8F1D-43F3-AA12-E61F1090377C}" type="datetimeFigureOut">
              <a:rPr lang="en-US" smtClean="0"/>
              <a:t>1/17/2023</a:t>
            </a:fld>
            <a:endParaRPr lang="en-US"/>
          </a:p>
        </p:txBody>
      </p:sp>
      <p:sp>
        <p:nvSpPr>
          <p:cNvPr id="5" name="Footer Placeholder 4">
            <a:extLst>
              <a:ext uri="{FF2B5EF4-FFF2-40B4-BE49-F238E27FC236}">
                <a16:creationId xmlns:a16="http://schemas.microsoft.com/office/drawing/2014/main" id="{8740EECF-EDD9-4111-9976-F7DA22A6D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35BBF-5E00-4327-8159-94FCA5B2B428}"/>
              </a:ext>
            </a:extLst>
          </p:cNvPr>
          <p:cNvSpPr>
            <a:spLocks noGrp="1"/>
          </p:cNvSpPr>
          <p:nvPr>
            <p:ph type="sldNum" sz="quarter" idx="12"/>
          </p:nvPr>
        </p:nvSpPr>
        <p:spPr/>
        <p:txBody>
          <a:bodyPr/>
          <a:lstStyle/>
          <a:p>
            <a:fld id="{6B2540F3-C2CD-412F-922C-960359A61CE6}" type="slidenum">
              <a:rPr lang="en-US" smtClean="0"/>
              <a:t>‹#›</a:t>
            </a:fld>
            <a:endParaRPr lang="en-US"/>
          </a:p>
        </p:txBody>
      </p:sp>
    </p:spTree>
    <p:extLst>
      <p:ext uri="{BB962C8B-B14F-4D97-AF65-F5344CB8AC3E}">
        <p14:creationId xmlns:p14="http://schemas.microsoft.com/office/powerpoint/2010/main" val="70623424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2055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mo">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79BB4-D4BE-485D-BC8A-25F37530BA0D}"/>
              </a:ext>
            </a:extLst>
          </p:cNvPr>
          <p:cNvSpPr txBox="1"/>
          <p:nvPr userDrawn="1"/>
        </p:nvSpPr>
        <p:spPr>
          <a:xfrm>
            <a:off x="585217" y="3726543"/>
            <a:ext cx="1101852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Semibold"/>
                <a:ea typeface="+mn-ea"/>
                <a:cs typeface="+mn-cs"/>
              </a:rPr>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173276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77383072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6" y="2865440"/>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380" tIns="45690" rIns="91380" bIns="45690"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4002993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7"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0342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5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3"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6053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5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2135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6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040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1916"/>
          </a:xfrm>
        </p:spPr>
        <p:txBody>
          <a:bodyPr wrap="square">
            <a:spAutoFit/>
          </a:bodyPr>
          <a:lstStyle>
            <a:lvl1pPr marL="0" indent="0">
              <a:buNone/>
              <a:defRPr/>
            </a:lvl1pPr>
            <a:lvl2pPr marL="228440" indent="0">
              <a:buNone/>
              <a:defRPr/>
            </a:lvl2pPr>
            <a:lvl3pPr marL="456880" indent="0">
              <a:buNone/>
              <a:defRPr/>
            </a:lvl3pPr>
            <a:lvl4pPr marL="685320" indent="0">
              <a:buNone/>
              <a:defRPr/>
            </a:lvl4pPr>
            <a:lvl5pPr marL="91376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989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3543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341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499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9604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7101"/>
            <a:ext cx="4158362" cy="110709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234"/>
          </a:xfrm>
        </p:spPr>
        <p:txBody>
          <a:bodyPr/>
          <a:lstStyle>
            <a:lvl1pPr marL="0" indent="0">
              <a:buNone/>
              <a:defRPr sz="2198">
                <a:latin typeface="+mn-lt"/>
              </a:defRPr>
            </a:lvl1pPr>
            <a:lvl2pPr marL="228440" indent="0">
              <a:buNone/>
              <a:defRPr/>
            </a:lvl2pPr>
            <a:lvl3pPr marL="456880" indent="0">
              <a:buNone/>
              <a:defRPr/>
            </a:lvl3pPr>
            <a:lvl4pPr marL="661525" indent="0">
              <a:buNone/>
              <a:defRPr/>
            </a:lvl4pPr>
            <a:lvl5pPr marL="855064" indent="0">
              <a:buNone/>
              <a:defRPr/>
            </a:lvl5pPr>
          </a:lstStyle>
          <a:p>
            <a:pPr lvl="0"/>
            <a:r>
              <a:rPr lang="en-US"/>
              <a:t>Click to edit Master text styles</a:t>
            </a:r>
          </a:p>
        </p:txBody>
      </p:sp>
    </p:spTree>
    <p:extLst>
      <p:ext uri="{BB962C8B-B14F-4D97-AF65-F5344CB8AC3E}">
        <p14:creationId xmlns:p14="http://schemas.microsoft.com/office/powerpoint/2010/main" val="32576838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864"/>
            <a:ext cx="4159950" cy="1107098"/>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5019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133"/>
          </a:xfrm>
        </p:spPr>
        <p:txBody>
          <a:bodyPr anchor="t"/>
          <a:lstStyle>
            <a:lvl1pPr>
              <a:defRPr sz="2798"/>
            </a:lvl1pPr>
          </a:lstStyle>
          <a:p>
            <a:r>
              <a:rPr lang="en-US"/>
              <a:t>Square photo layout with smaller text</a:t>
            </a:r>
          </a:p>
        </p:txBody>
      </p:sp>
    </p:spTree>
    <p:extLst>
      <p:ext uri="{BB962C8B-B14F-4D97-AF65-F5344CB8AC3E}">
        <p14:creationId xmlns:p14="http://schemas.microsoft.com/office/powerpoint/2010/main" val="1490617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353"/>
            <a:ext cx="11018520" cy="553549"/>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5945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512"/>
            <a:ext cx="11018520" cy="553549"/>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84836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9039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7981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9"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94547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999"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7517839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098"/>
          </a:xfrm>
        </p:spPr>
        <p:txBody>
          <a:bodyPr/>
          <a:lstStyle>
            <a:lvl1pPr>
              <a:defRPr sz="3597">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012"/>
          </a:xfrm>
        </p:spPr>
        <p:txBody>
          <a:bodyPr/>
          <a:lstStyle>
            <a:lvl1pPr marL="0" indent="0">
              <a:spcAft>
                <a:spcPts val="1199"/>
              </a:spcAft>
              <a:buNone/>
              <a:defRPr sz="2398"/>
            </a:lvl1pPr>
            <a:lvl2pPr marL="22844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8308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130"/>
            <a:ext cx="6669658" cy="430567"/>
          </a:xfrm>
        </p:spPr>
        <p:txBody>
          <a:bodyPr anchor="ctr" anchorCtr="0"/>
          <a:lstStyle>
            <a:lvl1pPr marL="0" indent="0">
              <a:spcAft>
                <a:spcPts val="1199"/>
              </a:spcAft>
              <a:buNone/>
              <a:defRPr sz="2798"/>
            </a:lvl1pPr>
            <a:lvl2pPr marL="228440" indent="0">
              <a:buNone/>
              <a:defRPr/>
            </a:lvl2pPr>
          </a:lstStyle>
          <a:p>
            <a:pPr lvl="0"/>
            <a:r>
              <a:rPr lang="en-US"/>
              <a:t>Click to edit Master text styles</a:t>
            </a:r>
          </a:p>
        </p:txBody>
      </p:sp>
    </p:spTree>
    <p:extLst>
      <p:ext uri="{BB962C8B-B14F-4D97-AF65-F5344CB8AC3E}">
        <p14:creationId xmlns:p14="http://schemas.microsoft.com/office/powerpoint/2010/main" val="37224658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639"/>
            <a:ext cx="3183637" cy="553549"/>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130"/>
            <a:ext cx="6669658" cy="430567"/>
          </a:xfrm>
        </p:spPr>
        <p:txBody>
          <a:bodyPr anchor="ctr" anchorCtr="0"/>
          <a:lstStyle>
            <a:lvl1pPr marL="0" indent="0">
              <a:spcAft>
                <a:spcPts val="1199"/>
              </a:spcAft>
              <a:buNone/>
              <a:defRPr sz="2798"/>
            </a:lvl1pPr>
            <a:lvl2pPr marL="228440" indent="0">
              <a:buNone/>
              <a:defRPr/>
            </a:lvl2pPr>
          </a:lstStyle>
          <a:p>
            <a:pPr lvl="0"/>
            <a:r>
              <a:rPr lang="en-US"/>
              <a:t>Click to edit Master text styles</a:t>
            </a:r>
          </a:p>
        </p:txBody>
      </p:sp>
    </p:spTree>
    <p:extLst>
      <p:ext uri="{BB962C8B-B14F-4D97-AF65-F5344CB8AC3E}">
        <p14:creationId xmlns:p14="http://schemas.microsoft.com/office/powerpoint/2010/main" val="3797458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639"/>
            <a:ext cx="3182027" cy="553549"/>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131"/>
            <a:ext cx="6667500" cy="43056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9222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198"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5594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spTree>
    <p:extLst>
      <p:ext uri="{BB962C8B-B14F-4D97-AF65-F5344CB8AC3E}">
        <p14:creationId xmlns:p14="http://schemas.microsoft.com/office/powerpoint/2010/main" val="1326306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8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9619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310"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19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99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6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8705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63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92557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7">
                <a:latin typeface="+mn-lt"/>
              </a:defRPr>
            </a:lvl1pPr>
            <a:lvl2pPr>
              <a:defRPr sz="2798">
                <a:latin typeface="+mn-lt"/>
              </a:defRPr>
            </a:lvl2pPr>
            <a:lvl3pPr>
              <a:defRPr sz="2398">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30778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CF14-0F0F-4E76-AD7E-17378D3D6FDD}"/>
              </a:ext>
            </a:extLst>
          </p:cNvPr>
          <p:cNvSpPr>
            <a:spLocks noGrp="1"/>
          </p:cNvSpPr>
          <p:nvPr>
            <p:ph type="ctrTitle"/>
          </p:nvPr>
        </p:nvSpPr>
        <p:spPr>
          <a:xfrm>
            <a:off x="1524001" y="1664587"/>
            <a:ext cx="9144000" cy="1845377"/>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5EEFD4AD-B918-4D2B-B084-F9A3A3FA95A7}"/>
              </a:ext>
            </a:extLst>
          </p:cNvPr>
          <p:cNvSpPr>
            <a:spLocks noGrp="1"/>
          </p:cNvSpPr>
          <p:nvPr>
            <p:ph type="subTitle" idx="1"/>
          </p:nvPr>
        </p:nvSpPr>
        <p:spPr>
          <a:xfrm>
            <a:off x="1524001" y="3602038"/>
            <a:ext cx="9144000" cy="36901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2B7FDE3C-A308-4896-B39A-A605221DEF5D}"/>
              </a:ext>
            </a:extLst>
          </p:cNvPr>
          <p:cNvSpPr>
            <a:spLocks noGrp="1"/>
          </p:cNvSpPr>
          <p:nvPr>
            <p:ph type="dt" sz="half" idx="10"/>
          </p:nvPr>
        </p:nvSpPr>
        <p:spPr/>
        <p:txBody>
          <a:bodyPr/>
          <a:lstStyle/>
          <a:p>
            <a:fld id="{0BE156C8-DAA2-4A86-8951-65A62AB33B75}" type="datetimeFigureOut">
              <a:rPr lang="en-US" smtClean="0"/>
              <a:t>1/17/2023</a:t>
            </a:fld>
            <a:endParaRPr lang="en-US"/>
          </a:p>
        </p:txBody>
      </p:sp>
      <p:sp>
        <p:nvSpPr>
          <p:cNvPr id="5" name="Footer Placeholder 4">
            <a:extLst>
              <a:ext uri="{FF2B5EF4-FFF2-40B4-BE49-F238E27FC236}">
                <a16:creationId xmlns:a16="http://schemas.microsoft.com/office/drawing/2014/main" id="{1FBF60CC-941A-42F9-B16A-3C9A92EE9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04E80-6752-4861-B7EE-8A538AB98A56}"/>
              </a:ext>
            </a:extLst>
          </p:cNvPr>
          <p:cNvSpPr>
            <a:spLocks noGrp="1"/>
          </p:cNvSpPr>
          <p:nvPr>
            <p:ph type="sldNum" sz="quarter" idx="12"/>
          </p:nvPr>
        </p:nvSpPr>
        <p:spPr/>
        <p:txBody>
          <a:bodyPr/>
          <a:lstStyle/>
          <a:p>
            <a:fld id="{B7133F8E-3911-4410-82B1-47E57789AD10}" type="slidenum">
              <a:rPr lang="en-US" smtClean="0"/>
              <a:t>‹#›</a:t>
            </a:fld>
            <a:endParaRPr lang="en-US"/>
          </a:p>
        </p:txBody>
      </p:sp>
    </p:spTree>
    <p:extLst>
      <p:ext uri="{BB962C8B-B14F-4D97-AF65-F5344CB8AC3E}">
        <p14:creationId xmlns:p14="http://schemas.microsoft.com/office/powerpoint/2010/main" val="101681205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3997" b="1" i="0" spc="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2"/>
            <a:ext cx="1517649" cy="501497"/>
          </a:xfrm>
          <a:prstGeom prst="rect">
            <a:avLst/>
          </a:prstGeom>
        </p:spPr>
      </p:pic>
    </p:spTree>
    <p:extLst>
      <p:ext uri="{BB962C8B-B14F-4D97-AF65-F5344CB8AC3E}">
        <p14:creationId xmlns:p14="http://schemas.microsoft.com/office/powerpoint/2010/main" val="266885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3997" b="1" i="0" spc="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2"/>
            <a:ext cx="1517649" cy="501497"/>
          </a:xfrm>
          <a:prstGeom prst="rect">
            <a:avLst/>
          </a:prstGeom>
        </p:spPr>
      </p:pic>
    </p:spTree>
    <p:extLst>
      <p:ext uri="{BB962C8B-B14F-4D97-AF65-F5344CB8AC3E}">
        <p14:creationId xmlns:p14="http://schemas.microsoft.com/office/powerpoint/2010/main" val="418706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0F14056B-20C3-8B4F-8A79-5272CC712B2C}"/>
              </a:ext>
            </a:extLst>
          </p:cNvPr>
          <p:cNvPicPr>
            <a:picLocks noChangeAspect="1"/>
          </p:cNvPicPr>
          <p:nvPr userDrawn="1"/>
        </p:nvPicPr>
        <p:blipFill>
          <a:blip r:embed="rId2"/>
          <a:stretch>
            <a:fillRect/>
          </a:stretch>
        </p:blipFill>
        <p:spPr>
          <a:xfrm>
            <a:off x="10582276" y="6346522"/>
            <a:ext cx="1517649" cy="501497"/>
          </a:xfrm>
          <a:prstGeom prst="rect">
            <a:avLst/>
          </a:prstGeom>
        </p:spPr>
      </p:pic>
    </p:spTree>
    <p:extLst>
      <p:ext uri="{BB962C8B-B14F-4D97-AF65-F5344CB8AC3E}">
        <p14:creationId xmlns:p14="http://schemas.microsoft.com/office/powerpoint/2010/main" val="76074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cSld name="3_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889508"/>
            <a:ext cx="10363200" cy="615553"/>
          </a:xfrm>
        </p:spPr>
        <p:txBody>
          <a:bodyPr anchor="b"/>
          <a:lstStyle>
            <a:lvl1pPr algn="l">
              <a:defRPr sz="4000" b="1" cap="all">
                <a:solidFill>
                  <a:schemeClr val="bg1"/>
                </a:solidFill>
              </a:defRPr>
            </a:lvl1pPr>
          </a:lstStyle>
          <a:p>
            <a:r>
              <a:rPr lang="en-US"/>
              <a:t>Click to edit Master title style</a:t>
            </a:r>
            <a:endParaRPr lang="en-IN"/>
          </a:p>
        </p:txBody>
      </p:sp>
      <p:sp>
        <p:nvSpPr>
          <p:cNvPr id="3" name="Text Placeholder 2"/>
          <p:cNvSpPr>
            <a:spLocks noGrp="1"/>
          </p:cNvSpPr>
          <p:nvPr>
            <p:ph type="body" idx="1"/>
          </p:nvPr>
        </p:nvSpPr>
        <p:spPr>
          <a:xfrm>
            <a:off x="963084" y="2500308"/>
            <a:ext cx="10363200" cy="30777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805349D1-E0AC-4884-A962-48789DE0899E}"/>
              </a:ext>
            </a:extLst>
          </p:cNvPr>
          <p:cNvSpPr/>
          <p:nvPr userDrawn="1"/>
        </p:nvSpPr>
        <p:spPr>
          <a:xfrm>
            <a:off x="6816548" y="6453336"/>
            <a:ext cx="4899734" cy="288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TextBox 4">
            <a:extLst>
              <a:ext uri="{FF2B5EF4-FFF2-40B4-BE49-F238E27FC236}">
                <a16:creationId xmlns:a16="http://schemas.microsoft.com/office/drawing/2014/main" id="{7DDAC72D-C430-4B03-877A-7835B70CD17B}"/>
              </a:ext>
            </a:extLst>
          </p:cNvPr>
          <p:cNvSpPr txBox="1"/>
          <p:nvPr userDrawn="1"/>
        </p:nvSpPr>
        <p:spPr>
          <a:xfrm>
            <a:off x="6960658" y="6551767"/>
            <a:ext cx="504384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solidFill>
              </a:rPr>
              <a:t>Data Platform Virtual Summit 2020 is a</a:t>
            </a:r>
            <a:r>
              <a:rPr lang="en-US" sz="1100" baseline="0">
                <a:solidFill>
                  <a:schemeClr val="bg1"/>
                </a:solidFill>
              </a:rPr>
              <a:t> community initiative by DataPlatformGeeks </a:t>
            </a:r>
            <a:endParaRPr lang="en-US" sz="1100">
              <a:solidFill>
                <a:schemeClr val="bg1"/>
              </a:solidFill>
            </a:endParaRPr>
          </a:p>
        </p:txBody>
      </p:sp>
      <p:pic>
        <p:nvPicPr>
          <p:cNvPr id="7" name="Picture 6">
            <a:extLst>
              <a:ext uri="{FF2B5EF4-FFF2-40B4-BE49-F238E27FC236}">
                <a16:creationId xmlns:a16="http://schemas.microsoft.com/office/drawing/2014/main" id="{FDA9C335-94D2-4355-9AB3-636FF40C07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3750778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563364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8214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585625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6229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85960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0639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049181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765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540694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834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554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611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9091417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8150588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475969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2603042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3026397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207047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1548944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2008423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3448455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44247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3343596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0721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9840724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3997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6809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99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64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657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441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554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726319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785347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767815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935398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57409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16015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372990305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2767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53198636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6815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6307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5896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1505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3639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24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5451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658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860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24121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804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442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63201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1931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07944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67804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12578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4315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29593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89505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48148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976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57275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39611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36327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1594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8438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95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92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242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7171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81177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0574303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1916294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16647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2" y="6346520"/>
            <a:ext cx="1517649" cy="501497"/>
          </a:xfrm>
          <a:prstGeom prst="rect">
            <a:avLst/>
          </a:prstGeom>
        </p:spPr>
      </p:pic>
    </p:spTree>
    <p:extLst>
      <p:ext uri="{BB962C8B-B14F-4D97-AF65-F5344CB8AC3E}">
        <p14:creationId xmlns:p14="http://schemas.microsoft.com/office/powerpoint/2010/main" val="28369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47798584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9731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343978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0600059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8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3"/>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528337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4" y="1560646"/>
            <a:ext cx="4898138" cy="1239123"/>
          </a:xfrm>
        </p:spPr>
        <p:txBody>
          <a:bodyPr wrap="square">
            <a:spAutoFit/>
          </a:bodyPr>
          <a:lstStyle>
            <a:lvl1pPr marL="0" indent="0">
              <a:lnSpc>
                <a:spcPct val="110000"/>
              </a:lnSpc>
              <a:spcBef>
                <a:spcPts val="1199"/>
              </a:spcBef>
              <a:buNone/>
              <a:defRPr sz="1799">
                <a:latin typeface="+mn-lt"/>
              </a:defRPr>
            </a:lvl1pPr>
            <a:lvl2pPr marL="228353" indent="0">
              <a:buNone/>
              <a:defRPr sz="1599"/>
            </a:lvl2pPr>
            <a:lvl3pPr marL="456709" indent="0">
              <a:buNone/>
              <a:defRPr sz="1199"/>
            </a:lvl3pPr>
            <a:lvl4pPr marL="685062" indent="0">
              <a:buNone/>
              <a:defRPr sz="1099"/>
            </a:lvl4pPr>
            <a:lvl5pPr marL="913419" indent="0">
              <a:buNone/>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56836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298440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62745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55333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51340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195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35543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69306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524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4703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1611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9712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78764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1501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8570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09913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500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93354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6464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19939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2520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2512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0271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6763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4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1BEB-1000-4A1A-AB10-762509BB0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336312-0A87-4633-8D24-56394657AB8E}"/>
              </a:ext>
            </a:extLst>
          </p:cNvPr>
          <p:cNvSpPr>
            <a:spLocks noGrp="1"/>
          </p:cNvSpPr>
          <p:nvPr>
            <p:ph idx="1"/>
          </p:nvPr>
        </p:nvSpPr>
        <p:spPr>
          <a:xfrm>
            <a:off x="455994" y="1817560"/>
            <a:ext cx="11231768" cy="14216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F8FBF-A039-4472-92FD-7893ADECC263}"/>
              </a:ext>
            </a:extLst>
          </p:cNvPr>
          <p:cNvSpPr>
            <a:spLocks noGrp="1"/>
          </p:cNvSpPr>
          <p:nvPr>
            <p:ph type="dt" sz="half" idx="10"/>
          </p:nvPr>
        </p:nvSpPr>
        <p:spPr/>
        <p:txBody>
          <a:bodyPr/>
          <a:lstStyle/>
          <a:p>
            <a:fld id="{0BE156C8-DAA2-4A86-8951-65A62AB33B75}" type="datetimeFigureOut">
              <a:rPr lang="en-US" smtClean="0"/>
              <a:t>1/17/2023</a:t>
            </a:fld>
            <a:endParaRPr lang="en-US"/>
          </a:p>
        </p:txBody>
      </p:sp>
      <p:sp>
        <p:nvSpPr>
          <p:cNvPr id="5" name="Footer Placeholder 4">
            <a:extLst>
              <a:ext uri="{FF2B5EF4-FFF2-40B4-BE49-F238E27FC236}">
                <a16:creationId xmlns:a16="http://schemas.microsoft.com/office/drawing/2014/main" id="{02B6E0FB-C80F-480C-8E9D-CA17202AD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4DF87-5BAA-4423-BF09-61421D0DD325}"/>
              </a:ext>
            </a:extLst>
          </p:cNvPr>
          <p:cNvSpPr>
            <a:spLocks noGrp="1"/>
          </p:cNvSpPr>
          <p:nvPr>
            <p:ph type="sldNum" sz="quarter" idx="12"/>
          </p:nvPr>
        </p:nvSpPr>
        <p:spPr/>
        <p:txBody>
          <a:bodyPr/>
          <a:lstStyle/>
          <a:p>
            <a:fld id="{B7133F8E-3911-4410-82B1-47E57789AD10}" type="slidenum">
              <a:rPr lang="en-US" smtClean="0"/>
              <a:t>‹#›</a:t>
            </a:fld>
            <a:endParaRPr lang="en-US"/>
          </a:p>
        </p:txBody>
      </p:sp>
    </p:spTree>
    <p:extLst>
      <p:ext uri="{BB962C8B-B14F-4D97-AF65-F5344CB8AC3E}">
        <p14:creationId xmlns:p14="http://schemas.microsoft.com/office/powerpoint/2010/main" val="134617064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2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98872956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07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1230571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501389771"/>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0062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15773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5665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0305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880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828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40443493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2480861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168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3442450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525988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3938533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82397672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451918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766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955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066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391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50757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94445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883586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8029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81776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6479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152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102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709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3623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3774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68079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1848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2" y="6346520"/>
            <a:ext cx="1517649" cy="501497"/>
          </a:xfrm>
          <a:prstGeom prst="rect">
            <a:avLst/>
          </a:prstGeom>
        </p:spPr>
      </p:pic>
    </p:spTree>
    <p:extLst>
      <p:ext uri="{BB962C8B-B14F-4D97-AF65-F5344CB8AC3E}">
        <p14:creationId xmlns:p14="http://schemas.microsoft.com/office/powerpoint/2010/main" val="195871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2542-E8C6-44BE-A5E9-4A68F2607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C1B4B-C498-438C-8369-DE56ED55CA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7DB84-66F5-4DB0-A5A7-2332F1701E9B}"/>
              </a:ext>
            </a:extLst>
          </p:cNvPr>
          <p:cNvSpPr>
            <a:spLocks noGrp="1"/>
          </p:cNvSpPr>
          <p:nvPr>
            <p:ph type="dt" sz="half" idx="10"/>
          </p:nvPr>
        </p:nvSpPr>
        <p:spPr/>
        <p:txBody>
          <a:bodyPr/>
          <a:lstStyle/>
          <a:p>
            <a:fld id="{1955EE9B-8F1D-43F3-AA12-E61F1090377C}" type="datetimeFigureOut">
              <a:rPr lang="en-US" smtClean="0"/>
              <a:t>1/17/2023</a:t>
            </a:fld>
            <a:endParaRPr lang="en-US"/>
          </a:p>
        </p:txBody>
      </p:sp>
      <p:sp>
        <p:nvSpPr>
          <p:cNvPr id="5" name="Footer Placeholder 4">
            <a:extLst>
              <a:ext uri="{FF2B5EF4-FFF2-40B4-BE49-F238E27FC236}">
                <a16:creationId xmlns:a16="http://schemas.microsoft.com/office/drawing/2014/main" id="{8740EECF-EDD9-4111-9976-F7DA22A6D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35BBF-5E00-4327-8159-94FCA5B2B428}"/>
              </a:ext>
            </a:extLst>
          </p:cNvPr>
          <p:cNvSpPr>
            <a:spLocks noGrp="1"/>
          </p:cNvSpPr>
          <p:nvPr>
            <p:ph type="sldNum" sz="quarter" idx="12"/>
          </p:nvPr>
        </p:nvSpPr>
        <p:spPr/>
        <p:txBody>
          <a:bodyPr/>
          <a:lstStyle/>
          <a:p>
            <a:fld id="{6B2540F3-C2CD-412F-922C-960359A61CE6}" type="slidenum">
              <a:rPr lang="en-US" smtClean="0"/>
              <a:t>‹#›</a:t>
            </a:fld>
            <a:endParaRPr lang="en-US"/>
          </a:p>
        </p:txBody>
      </p:sp>
    </p:spTree>
    <p:extLst>
      <p:ext uri="{BB962C8B-B14F-4D97-AF65-F5344CB8AC3E}">
        <p14:creationId xmlns:p14="http://schemas.microsoft.com/office/powerpoint/2010/main" val="315109659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281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6720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Demo">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79BB4-D4BE-485D-BC8A-25F37530BA0D}"/>
              </a:ext>
            </a:extLst>
          </p:cNvPr>
          <p:cNvSpPr txBox="1"/>
          <p:nvPr userDrawn="1"/>
        </p:nvSpPr>
        <p:spPr>
          <a:xfrm>
            <a:off x="585217" y="3726543"/>
            <a:ext cx="1101852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Semibold"/>
                <a:ea typeface="+mn-ea"/>
                <a:cs typeface="+mn-cs"/>
              </a:rPr>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89929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681472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8396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373174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73783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672242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2093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94556963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511276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260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9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6048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105454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5221667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7921739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072091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6226988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539759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2721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3600377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3469839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2653475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999949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3884344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482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45141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4243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682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2327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429018134"/>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868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1771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1873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2816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62438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734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601248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144962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3999466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4185598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37023149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54491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215846201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069714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566289408"/>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8971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07148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02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7608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32586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245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5624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241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05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3891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301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33564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3348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06769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45455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67336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9433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52093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63933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75171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2817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1335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7206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004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310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3618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7115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09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84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0031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2801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64026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553998"/>
          </a:xfrm>
        </p:spPr>
        <p:txBody>
          <a:bodyPr/>
          <a:lstStyle/>
          <a:p>
            <a:r>
              <a:rPr lang="en-US"/>
              <a:t>Click to edit Master title style</a:t>
            </a:r>
          </a:p>
        </p:txBody>
      </p:sp>
    </p:spTree>
    <p:extLst>
      <p:ext uri="{BB962C8B-B14F-4D97-AF65-F5344CB8AC3E}">
        <p14:creationId xmlns:p14="http://schemas.microsoft.com/office/powerpoint/2010/main" val="3843177795"/>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98789664"/>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51468317"/>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7529605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2" y="6346520"/>
            <a:ext cx="1517649" cy="501497"/>
          </a:xfrm>
          <a:prstGeom prst="rect">
            <a:avLst/>
          </a:prstGeom>
        </p:spPr>
      </p:pic>
    </p:spTree>
    <p:extLst>
      <p:ext uri="{BB962C8B-B14F-4D97-AF65-F5344CB8AC3E}">
        <p14:creationId xmlns:p14="http://schemas.microsoft.com/office/powerpoint/2010/main" val="330897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802615445"/>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080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52087309"/>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19773302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8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3"/>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839296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4" y="1560646"/>
            <a:ext cx="4898138" cy="1239123"/>
          </a:xfrm>
        </p:spPr>
        <p:txBody>
          <a:bodyPr wrap="square">
            <a:spAutoFit/>
          </a:bodyPr>
          <a:lstStyle>
            <a:lvl1pPr marL="0" indent="0">
              <a:lnSpc>
                <a:spcPct val="110000"/>
              </a:lnSpc>
              <a:spcBef>
                <a:spcPts val="1199"/>
              </a:spcBef>
              <a:buNone/>
              <a:defRPr sz="1799">
                <a:latin typeface="+mn-lt"/>
              </a:defRPr>
            </a:lvl1pPr>
            <a:lvl2pPr marL="228353" indent="0">
              <a:buNone/>
              <a:defRPr sz="1599"/>
            </a:lvl2pPr>
            <a:lvl3pPr marL="456709" indent="0">
              <a:buNone/>
              <a:defRPr sz="1199"/>
            </a:lvl3pPr>
            <a:lvl4pPr marL="685062" indent="0">
              <a:buNone/>
              <a:defRPr sz="1099"/>
            </a:lvl4pPr>
            <a:lvl5pPr marL="913419" indent="0">
              <a:buNone/>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741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38803568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accent1"/>
                </a:solidFill>
              </a:defRPr>
            </a:lvl1pPr>
          </a:lstStyle>
          <a:p>
            <a:r>
              <a:rPr lang="en-US"/>
              <a:t>Microsoft Azure</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1637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79BB4-D4BE-485D-BC8A-25F37530BA0D}"/>
              </a:ext>
            </a:extLst>
          </p:cNvPr>
          <p:cNvSpPr txBox="1"/>
          <p:nvPr userDrawn="1"/>
        </p:nvSpPr>
        <p:spPr>
          <a:xfrm>
            <a:off x="585217" y="3726543"/>
            <a:ext cx="11018520" cy="553998"/>
          </a:xfrm>
          <a:prstGeom prst="rect">
            <a:avLst/>
          </a:prstGeom>
          <a:noFill/>
        </p:spPr>
        <p:txBody>
          <a:bodyPr wrap="square" lIns="0" tIns="0" rIns="0" bIns="0" rtlCol="0">
            <a:spAutoFit/>
          </a:bodyPr>
          <a:lstStyle/>
          <a:p>
            <a:pPr algn="l"/>
            <a:r>
              <a:rPr lang="en-US" sz="3600">
                <a:solidFill>
                  <a:schemeClr val="accent2"/>
                </a:solidFill>
                <a:latin typeface="+mj-lt"/>
              </a:rPr>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1052315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064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307777"/>
          </a:xfrm>
          <a:noFill/>
        </p:spPr>
        <p:txBody>
          <a:bodyPr wrap="square" lIns="0" tIns="0" rIns="0" bIns="0">
            <a:spAutoFit/>
          </a:bodyPr>
          <a:lstStyle>
            <a:lvl1pPr marL="0" indent="0">
              <a:spcBef>
                <a:spcPts val="0"/>
              </a:spcBef>
              <a:buNone/>
              <a:defRPr sz="1999"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7283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9410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509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2266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2"/>
            <a:ext cx="11333537" cy="553999"/>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1785104"/>
          </a:xfrm>
        </p:spPr>
        <p:txBody>
          <a:bodyPr/>
          <a:lstStyle>
            <a:lvl1pPr>
              <a:defRPr sz="1999">
                <a:latin typeface="+mn-lt"/>
              </a:defRPr>
            </a:lvl1pPr>
            <a:lvl2pPr>
              <a:defRPr sz="1999">
                <a:latin typeface="+mn-lt"/>
              </a:defRPr>
            </a:lvl2pPr>
            <a:lvl3pPr>
              <a:defRPr sz="1999">
                <a:latin typeface="+mn-lt"/>
              </a:defRPr>
            </a:lvl3pPr>
            <a:lvl4pPr>
              <a:defRPr sz="1999">
                <a:latin typeface="+mn-lt"/>
              </a:defRPr>
            </a:lvl4pPr>
            <a:lvl5pPr>
              <a:defRPr sz="19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6"/>
            <a:ext cx="5486400" cy="430887"/>
          </a:xfrm>
        </p:spPr>
        <p:txBody>
          <a:bodyPr/>
          <a:lstStyle/>
          <a:p>
            <a:endParaRPr lang="en-US"/>
          </a:p>
        </p:txBody>
      </p:sp>
    </p:spTree>
    <p:extLst>
      <p:ext uri="{BB962C8B-B14F-4D97-AF65-F5344CB8AC3E}">
        <p14:creationId xmlns:p14="http://schemas.microsoft.com/office/powerpoint/2010/main" val="1166891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486400" cy="1107996"/>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5"/>
            <a:ext cx="5486400" cy="1785104"/>
          </a:xfrm>
        </p:spPr>
        <p:txBody>
          <a:bodyPr/>
          <a:lstStyle>
            <a:lvl1pPr>
              <a:defRPr sz="1999"/>
            </a:lvl1pPr>
            <a:lvl2pPr>
              <a:defRPr sz="1999"/>
            </a:lvl2pPr>
            <a:lvl3pPr>
              <a:defRPr sz="19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2"/>
            <a:ext cx="5756600" cy="430887"/>
          </a:xfrm>
        </p:spPr>
        <p:txBody>
          <a:bodyPr/>
          <a:lstStyle/>
          <a:p>
            <a:endParaRPr lang="en-US"/>
          </a:p>
        </p:txBody>
      </p:sp>
    </p:spTree>
    <p:extLst>
      <p:ext uri="{BB962C8B-B14F-4D97-AF65-F5344CB8AC3E}">
        <p14:creationId xmlns:p14="http://schemas.microsoft.com/office/powerpoint/2010/main" val="9683350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3"/>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801" indent="-399801">
              <a:spcBef>
                <a:spcPts val="1799"/>
              </a:spcBef>
              <a:defRPr sz="1999">
                <a:latin typeface="+mn-lt"/>
              </a:defRPr>
            </a:lvl1pPr>
            <a:lvl2pPr>
              <a:defRPr sz="1599"/>
            </a:lvl2pPr>
            <a:lvl3pPr>
              <a:defRPr sz="1199"/>
            </a:lvl3pPr>
            <a:lvl4pPr>
              <a:defRPr sz="1099"/>
            </a:lvl4pPr>
            <a:lvl5pPr>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441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8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3"/>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137543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3998"/>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5999" y="2"/>
            <a:ext cx="6096001"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1" y="4093482"/>
            <a:ext cx="3900714" cy="184667"/>
          </a:xfrm>
        </p:spPr>
        <p:txBody>
          <a:bodyPr/>
          <a:lstStyle>
            <a:lvl1pPr marL="0" indent="0">
              <a:buNone/>
              <a:defRPr sz="1199" baseline="0">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Edit Master text styles</a:t>
            </a:r>
          </a:p>
        </p:txBody>
      </p:sp>
    </p:spTree>
    <p:extLst>
      <p:ext uri="{BB962C8B-B14F-4D97-AF65-F5344CB8AC3E}">
        <p14:creationId xmlns:p14="http://schemas.microsoft.com/office/powerpoint/2010/main" val="417920926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9" y="1544140"/>
            <a:ext cx="4590644" cy="1231107"/>
          </a:xfrm>
        </p:spPr>
        <p:txBody>
          <a:bodyPr/>
          <a:lstStyle>
            <a:lvl1pPr algn="r">
              <a:defRPr sz="3998"/>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1"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7" y="4093482"/>
            <a:ext cx="4591051" cy="184667"/>
          </a:xfrm>
        </p:spPr>
        <p:txBody>
          <a:bodyPr/>
          <a:lstStyle>
            <a:lvl1pPr marL="0" indent="0" algn="r">
              <a:buNone/>
              <a:defRPr sz="1199" baseline="0">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Edit Master text styles</a:t>
            </a:r>
          </a:p>
        </p:txBody>
      </p:sp>
    </p:spTree>
    <p:extLst>
      <p:ext uri="{BB962C8B-B14F-4D97-AF65-F5344CB8AC3E}">
        <p14:creationId xmlns:p14="http://schemas.microsoft.com/office/powerpoint/2010/main" val="412061220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3300936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678176"/>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solidFill>
                  <a:schemeClr val="accent1"/>
                </a:solidFill>
                <a:latin typeface="+mj-lt"/>
                <a:cs typeface="Segoe UI Semilight" panose="020B0402040204020203" pitchFamily="34" charset="0"/>
              </a:defRPr>
            </a:lvl1pPr>
            <a:lvl2pPr marL="255428" indent="0">
              <a:buFont typeface="Wingdings" panose="05000000000000000000" pitchFamily="2" charset="2"/>
              <a:buNone/>
              <a:defRPr sz="1999" b="0">
                <a:solidFill>
                  <a:schemeClr val="accent1"/>
                </a:solidFill>
                <a:latin typeface="+mj-lt"/>
              </a:defRPr>
            </a:lvl2pPr>
            <a:lvl3pPr marL="450569" indent="0">
              <a:buFont typeface="Wingdings" panose="05000000000000000000" pitchFamily="2" charset="2"/>
              <a:buNone/>
              <a:tabLst/>
              <a:defRPr sz="1599" b="0">
                <a:solidFill>
                  <a:schemeClr val="accent1"/>
                </a:solidFill>
                <a:latin typeface="+mj-lt"/>
              </a:defRPr>
            </a:lvl3pPr>
            <a:lvl4pPr marL="652055" indent="0">
              <a:buFont typeface="Wingdings" panose="05000000000000000000" pitchFamily="2" charset="2"/>
              <a:buNone/>
              <a:defRPr sz="1399" b="0">
                <a:solidFill>
                  <a:schemeClr val="accent1"/>
                </a:solidFill>
                <a:latin typeface="+mj-lt"/>
              </a:defRPr>
            </a:lvl4pPr>
            <a:lvl5pPr marL="853541" indent="0">
              <a:buFont typeface="Wingdings" panose="05000000000000000000" pitchFamily="2" charset="2"/>
              <a:buNone/>
              <a:tabLst/>
              <a:defRPr sz="1399"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6"/>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solidFill>
                  <a:schemeClr val="accent1"/>
                </a:solidFill>
                <a:latin typeface="+mj-lt"/>
                <a:cs typeface="Segoe UI Semilight" panose="020B0402040204020203" pitchFamily="34" charset="0"/>
              </a:defRPr>
            </a:lvl1pPr>
            <a:lvl2pPr marL="255428" indent="0">
              <a:buFont typeface="Wingdings" panose="05000000000000000000" pitchFamily="2" charset="2"/>
              <a:buNone/>
              <a:defRPr sz="1999" b="0">
                <a:solidFill>
                  <a:schemeClr val="accent1"/>
                </a:solidFill>
                <a:latin typeface="+mj-lt"/>
              </a:defRPr>
            </a:lvl2pPr>
            <a:lvl3pPr marL="450569" indent="0">
              <a:buFont typeface="Wingdings" panose="05000000000000000000" pitchFamily="2" charset="2"/>
              <a:buNone/>
              <a:tabLst/>
              <a:defRPr sz="1599" b="0">
                <a:solidFill>
                  <a:schemeClr val="accent1"/>
                </a:solidFill>
                <a:latin typeface="+mj-lt"/>
              </a:defRPr>
            </a:lvl3pPr>
            <a:lvl4pPr marL="652055" indent="0">
              <a:buFont typeface="Wingdings" panose="05000000000000000000" pitchFamily="2" charset="2"/>
              <a:buNone/>
              <a:defRPr sz="1399" b="0">
                <a:solidFill>
                  <a:schemeClr val="accent1"/>
                </a:solidFill>
                <a:latin typeface="+mj-lt"/>
              </a:defRPr>
            </a:lvl4pPr>
            <a:lvl5pPr marL="853541" indent="0">
              <a:buFont typeface="Wingdings" panose="05000000000000000000" pitchFamily="2" charset="2"/>
              <a:buNone/>
              <a:tabLst/>
              <a:defRPr sz="1399"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330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1"/>
            <a:ext cx="5212080" cy="1649683"/>
          </a:xfrm>
        </p:spPr>
        <p:txBody>
          <a:bodyPr wrap="square">
            <a:spAutoFit/>
          </a:bodyPr>
          <a:lstStyle>
            <a:lvl1pPr marL="231630" indent="-231630">
              <a:spcBef>
                <a:spcPts val="1223"/>
              </a:spcBef>
              <a:buClr>
                <a:schemeClr val="tx1"/>
              </a:buClr>
              <a:buFont typeface="Wingdings" panose="05000000000000000000" pitchFamily="2" charset="2"/>
              <a:buChar char=""/>
              <a:defRPr sz="2798" b="0">
                <a:latin typeface="Segoe UI Semilight" panose="020B0402040204020203" pitchFamily="34" charset="0"/>
                <a:cs typeface="Segoe UI Semilight" panose="020B0402040204020203" pitchFamily="34" charset="0"/>
              </a:defRPr>
            </a:lvl1pPr>
            <a:lvl2pPr marL="426772" indent="-171344">
              <a:buFont typeface="Wingdings" panose="05000000000000000000" pitchFamily="2" charset="2"/>
              <a:buChar char=""/>
              <a:defRPr sz="1999" b="0"/>
            </a:lvl2pPr>
            <a:lvl3pPr marL="639363" indent="-188795">
              <a:buFont typeface="Wingdings" panose="05000000000000000000" pitchFamily="2" charset="2"/>
              <a:buChar char=""/>
              <a:tabLst/>
              <a:defRPr sz="1599" b="0"/>
            </a:lvl3pPr>
            <a:lvl4pPr marL="828157" indent="-176103">
              <a:buFont typeface="Wingdings" panose="05000000000000000000" pitchFamily="2" charset="2"/>
              <a:buChar char=""/>
              <a:defRPr sz="1399" b="0"/>
            </a:lvl4pPr>
            <a:lvl5pPr marL="1023299" indent="-169757">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30" indent="-231630">
              <a:spcBef>
                <a:spcPts val="1223"/>
              </a:spcBef>
              <a:buClr>
                <a:schemeClr val="tx1"/>
              </a:buClr>
              <a:buFont typeface="Wingdings" panose="05000000000000000000" pitchFamily="2" charset="2"/>
              <a:buChar char=""/>
              <a:defRPr sz="2798" b="0">
                <a:latin typeface="Segoe UI Semilight" panose="020B0402040204020203" pitchFamily="34" charset="0"/>
                <a:cs typeface="Segoe UI Semilight" panose="020B0402040204020203" pitchFamily="34" charset="0"/>
              </a:defRPr>
            </a:lvl1pPr>
            <a:lvl2pPr marL="426772" indent="-171344">
              <a:buFont typeface="Wingdings" panose="05000000000000000000" pitchFamily="2" charset="2"/>
              <a:buChar char=""/>
              <a:defRPr sz="1999" b="0"/>
            </a:lvl2pPr>
            <a:lvl3pPr marL="639363" indent="-188795">
              <a:buFont typeface="Wingdings" panose="05000000000000000000" pitchFamily="2" charset="2"/>
              <a:buChar char=""/>
              <a:tabLst/>
              <a:defRPr sz="1599" b="0"/>
            </a:lvl3pPr>
            <a:lvl4pPr marL="828157" indent="-176103">
              <a:buFont typeface="Wingdings" panose="05000000000000000000" pitchFamily="2" charset="2"/>
              <a:buChar char=""/>
              <a:defRPr sz="1399" b="0"/>
            </a:lvl4pPr>
            <a:lvl5pPr marL="1023299" indent="-169757">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63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731186"/>
            <a:ext cx="4898138" cy="1239123"/>
          </a:xfrm>
        </p:spPr>
        <p:txBody>
          <a:bodyPr wrap="square">
            <a:spAutoFit/>
          </a:bodyPr>
          <a:lstStyle>
            <a:lvl1pPr marL="0" indent="0">
              <a:lnSpc>
                <a:spcPct val="110000"/>
              </a:lnSpc>
              <a:spcBef>
                <a:spcPts val="1199"/>
              </a:spcBef>
              <a:buNone/>
              <a:defRPr sz="1799">
                <a:latin typeface="+mn-lt"/>
              </a:defRPr>
            </a:lvl1pPr>
            <a:lvl2pPr marL="228457" indent="0">
              <a:buNone/>
              <a:defRPr sz="1599"/>
            </a:lvl2pPr>
            <a:lvl3pPr marL="456914" indent="0">
              <a:buNone/>
              <a:defRPr sz="1199"/>
            </a:lvl3pPr>
            <a:lvl4pPr marL="685371" indent="0">
              <a:buNone/>
              <a:defRPr sz="1099"/>
            </a:lvl4pPr>
            <a:lvl5pPr marL="913829" indent="0">
              <a:buNone/>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8460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731186"/>
            <a:ext cx="4898138" cy="1239123"/>
          </a:xfrm>
        </p:spPr>
        <p:txBody>
          <a:bodyPr wrap="square">
            <a:spAutoFit/>
          </a:bodyPr>
          <a:lstStyle>
            <a:lvl1pPr marL="0" indent="0">
              <a:lnSpc>
                <a:spcPct val="110000"/>
              </a:lnSpc>
              <a:spcBef>
                <a:spcPts val="1199"/>
              </a:spcBef>
              <a:buNone/>
              <a:defRPr sz="1599">
                <a:solidFill>
                  <a:schemeClr val="accent1"/>
                </a:solidFill>
                <a:latin typeface="+mj-lt"/>
              </a:defRPr>
            </a:lvl1pPr>
            <a:lvl2pPr marL="287159" indent="-285572">
              <a:buFont typeface="Arial" panose="020B0604020202020204" pitchFamily="34" charset="0"/>
              <a:buChar char="•"/>
              <a:defRPr sz="1599"/>
            </a:lvl2pPr>
            <a:lvl3pPr marL="456914" indent="0">
              <a:buNone/>
              <a:defRPr sz="1199"/>
            </a:lvl3pPr>
            <a:lvl4pPr marL="685371" indent="0">
              <a:buNone/>
              <a:defRPr sz="1099"/>
            </a:lvl4pPr>
            <a:lvl5pPr marL="913829" indent="0">
              <a:buNone/>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2"/>
            <a:ext cx="2264898" cy="166071"/>
          </a:xfrm>
          <a:prstGeom prst="rect">
            <a:avLst/>
          </a:prstGeom>
          <a:noFill/>
        </p:spPr>
        <p:txBody>
          <a:bodyPr wrap="square" lIns="0" tIns="0" rIns="0" bIns="0" rtlCol="0">
            <a:spAutoFit/>
          </a:bodyPr>
          <a:lstStyle/>
          <a:p>
            <a:pPr>
              <a:lnSpc>
                <a:spcPct val="90000"/>
              </a:lnSpc>
              <a:spcAft>
                <a:spcPts val="600"/>
              </a:spcAft>
            </a:pPr>
            <a:r>
              <a:rPr lang="en-US" sz="1199"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278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8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1" y="1731187"/>
            <a:ext cx="4898138" cy="1157240"/>
          </a:xfrm>
        </p:spPr>
        <p:txBody>
          <a:bodyPr wrap="square">
            <a:spAutoFit/>
          </a:bodyPr>
          <a:lstStyle>
            <a:lvl1pPr marL="0" indent="0">
              <a:lnSpc>
                <a:spcPct val="110000"/>
              </a:lnSpc>
              <a:spcBef>
                <a:spcPts val="1199"/>
              </a:spcBef>
              <a:buNone/>
              <a:defRPr sz="1599">
                <a:solidFill>
                  <a:schemeClr val="bg1"/>
                </a:solidFill>
                <a:latin typeface="+mn-lt"/>
              </a:defRPr>
            </a:lvl1pPr>
            <a:lvl2pPr marL="228457" indent="0">
              <a:buNone/>
              <a:defRPr sz="1399">
                <a:solidFill>
                  <a:schemeClr val="bg1"/>
                </a:solidFill>
              </a:defRPr>
            </a:lvl2pPr>
            <a:lvl3pPr marL="456914" indent="0">
              <a:buNone/>
              <a:defRPr sz="1099">
                <a:solidFill>
                  <a:schemeClr val="bg1"/>
                </a:solidFill>
              </a:defRPr>
            </a:lvl3pPr>
            <a:lvl4pPr marL="685371" indent="0">
              <a:buNone/>
              <a:defRPr sz="1050">
                <a:solidFill>
                  <a:schemeClr val="bg1"/>
                </a:solidFill>
              </a:defRPr>
            </a:lvl4pPr>
            <a:lvl5pPr marL="913829"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1"/>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0806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50335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461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9594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8686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2214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111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248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539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337"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41"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54"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4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5463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708"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4" y="3204863"/>
            <a:ext cx="2102988" cy="448276"/>
          </a:xfrm>
          <a:prstGeom prst="rect">
            <a:avLst/>
          </a:prstGeom>
        </p:spPr>
      </p:pic>
    </p:spTree>
    <p:extLst>
      <p:ext uri="{BB962C8B-B14F-4D97-AF65-F5344CB8AC3E}">
        <p14:creationId xmlns:p14="http://schemas.microsoft.com/office/powerpoint/2010/main" val="2312682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8" y="1094908"/>
            <a:ext cx="11655426" cy="307776"/>
          </a:xfrm>
        </p:spPr>
        <p:txBody>
          <a:bodyPr/>
          <a:lstStyle>
            <a:lvl1pPr marL="0" indent="0">
              <a:buNone/>
              <a:defRPr sz="1999">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01731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6" y="2135537"/>
            <a:ext cx="11336039" cy="4288197"/>
          </a:xfrm>
        </p:spPr>
        <p:txBody>
          <a:bodyPr bIns="1737360" anchor="ctr">
            <a:noAutofit/>
          </a:bodyPr>
          <a:lstStyle>
            <a:lvl1pPr algn="ctr">
              <a:defRPr sz="196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12862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556061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68688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70368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6453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7846900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292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956711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311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7850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7861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2564865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1924410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9148983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3814084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6235521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 Type="http://schemas.openxmlformats.org/officeDocument/2006/relationships/slideLayout" Target="../slideLayouts/slideLayout305.xml"/><Relationship Id="rId21" Type="http://schemas.openxmlformats.org/officeDocument/2006/relationships/slideLayout" Target="../slideLayouts/slideLayout323.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29" Type="http://schemas.openxmlformats.org/officeDocument/2006/relationships/slideLayout" Target="../slideLayouts/slideLayout331.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theme" Target="../theme/theme10.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 Type="http://schemas.openxmlformats.org/officeDocument/2006/relationships/slideLayout" Target="../slideLayouts/slideLayout335.xml"/><Relationship Id="rId21" Type="http://schemas.openxmlformats.org/officeDocument/2006/relationships/slideLayout" Target="../slideLayouts/slideLayout353.xml"/><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slideLayout" Target="../slideLayouts/slideLayout352.xml"/><Relationship Id="rId29" Type="http://schemas.openxmlformats.org/officeDocument/2006/relationships/slideLayout" Target="../slideLayouts/slideLayout361.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32" Type="http://schemas.openxmlformats.org/officeDocument/2006/relationships/theme" Target="../theme/theme11.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31" Type="http://schemas.openxmlformats.org/officeDocument/2006/relationships/slideLayout" Target="../slideLayouts/slideLayout363.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slideLayout" Target="../slideLayouts/slideLayout36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39" Type="http://schemas.openxmlformats.org/officeDocument/2006/relationships/slideLayout" Target="../slideLayouts/slideLayout402.xml"/><Relationship Id="rId21" Type="http://schemas.openxmlformats.org/officeDocument/2006/relationships/slideLayout" Target="../slideLayouts/slideLayout384.xml"/><Relationship Id="rId34" Type="http://schemas.openxmlformats.org/officeDocument/2006/relationships/slideLayout" Target="../slideLayouts/slideLayout397.xml"/><Relationship Id="rId42" Type="http://schemas.openxmlformats.org/officeDocument/2006/relationships/image" Target="../media/image1.emf"/><Relationship Id="rId7" Type="http://schemas.openxmlformats.org/officeDocument/2006/relationships/slideLayout" Target="../slideLayouts/slideLayout370.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0" Type="http://schemas.openxmlformats.org/officeDocument/2006/relationships/slideLayout" Target="../slideLayouts/slideLayout383.xml"/><Relationship Id="rId29" Type="http://schemas.openxmlformats.org/officeDocument/2006/relationships/slideLayout" Target="../slideLayouts/slideLayout392.xml"/><Relationship Id="rId41" Type="http://schemas.openxmlformats.org/officeDocument/2006/relationships/theme" Target="../theme/theme12.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32" Type="http://schemas.openxmlformats.org/officeDocument/2006/relationships/slideLayout" Target="../slideLayouts/slideLayout395.xml"/><Relationship Id="rId37" Type="http://schemas.openxmlformats.org/officeDocument/2006/relationships/slideLayout" Target="../slideLayouts/slideLayout400.xml"/><Relationship Id="rId40" Type="http://schemas.openxmlformats.org/officeDocument/2006/relationships/slideLayout" Target="../slideLayouts/slideLayout403.xml"/><Relationship Id="rId5" Type="http://schemas.openxmlformats.org/officeDocument/2006/relationships/slideLayout" Target="../slideLayouts/slideLayout368.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36" Type="http://schemas.openxmlformats.org/officeDocument/2006/relationships/slideLayout" Target="../slideLayouts/slideLayout399.xml"/><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slideLayout" Target="../slideLayouts/slideLayout394.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slideLayout" Target="../slideLayouts/slideLayout393.xml"/><Relationship Id="rId35" Type="http://schemas.openxmlformats.org/officeDocument/2006/relationships/slideLayout" Target="../slideLayouts/slideLayout398.xml"/><Relationship Id="rId8" Type="http://schemas.openxmlformats.org/officeDocument/2006/relationships/slideLayout" Target="../slideLayouts/slideLayout371.xml"/><Relationship Id="rId3" Type="http://schemas.openxmlformats.org/officeDocument/2006/relationships/slideLayout" Target="../slideLayouts/slideLayout366.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33" Type="http://schemas.openxmlformats.org/officeDocument/2006/relationships/slideLayout" Target="../slideLayouts/slideLayout396.xml"/><Relationship Id="rId38" Type="http://schemas.openxmlformats.org/officeDocument/2006/relationships/slideLayout" Target="../slideLayouts/slideLayout40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26" Type="http://schemas.openxmlformats.org/officeDocument/2006/relationships/slideLayout" Target="../slideLayouts/slideLayout429.xml"/><Relationship Id="rId39" Type="http://schemas.openxmlformats.org/officeDocument/2006/relationships/slideLayout" Target="../slideLayouts/slideLayout442.xml"/><Relationship Id="rId21" Type="http://schemas.openxmlformats.org/officeDocument/2006/relationships/slideLayout" Target="../slideLayouts/slideLayout424.xml"/><Relationship Id="rId34" Type="http://schemas.openxmlformats.org/officeDocument/2006/relationships/slideLayout" Target="../slideLayouts/slideLayout437.xml"/><Relationship Id="rId42" Type="http://schemas.openxmlformats.org/officeDocument/2006/relationships/slideLayout" Target="../slideLayouts/slideLayout445.xml"/><Relationship Id="rId7" Type="http://schemas.openxmlformats.org/officeDocument/2006/relationships/slideLayout" Target="../slideLayouts/slideLayout410.xml"/><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9" Type="http://schemas.openxmlformats.org/officeDocument/2006/relationships/slideLayout" Target="../slideLayouts/slideLayout432.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slideLayout" Target="../slideLayouts/slideLayout427.xml"/><Relationship Id="rId32" Type="http://schemas.openxmlformats.org/officeDocument/2006/relationships/slideLayout" Target="../slideLayouts/slideLayout435.xml"/><Relationship Id="rId37" Type="http://schemas.openxmlformats.org/officeDocument/2006/relationships/slideLayout" Target="../slideLayouts/slideLayout440.xml"/><Relationship Id="rId40" Type="http://schemas.openxmlformats.org/officeDocument/2006/relationships/slideLayout" Target="../slideLayouts/slideLayout443.xml"/><Relationship Id="rId45" Type="http://schemas.openxmlformats.org/officeDocument/2006/relationships/image" Target="../media/image1.emf"/><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28" Type="http://schemas.openxmlformats.org/officeDocument/2006/relationships/slideLayout" Target="../slideLayouts/slideLayout431.xml"/><Relationship Id="rId36" Type="http://schemas.openxmlformats.org/officeDocument/2006/relationships/slideLayout" Target="../slideLayouts/slideLayout439.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31" Type="http://schemas.openxmlformats.org/officeDocument/2006/relationships/slideLayout" Target="../slideLayouts/slideLayout434.xml"/><Relationship Id="rId44" Type="http://schemas.openxmlformats.org/officeDocument/2006/relationships/theme" Target="../theme/theme13.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 Id="rId27" Type="http://schemas.openxmlformats.org/officeDocument/2006/relationships/slideLayout" Target="../slideLayouts/slideLayout430.xml"/><Relationship Id="rId30" Type="http://schemas.openxmlformats.org/officeDocument/2006/relationships/slideLayout" Target="../slideLayouts/slideLayout433.xml"/><Relationship Id="rId35" Type="http://schemas.openxmlformats.org/officeDocument/2006/relationships/slideLayout" Target="../slideLayouts/slideLayout438.xml"/><Relationship Id="rId43" Type="http://schemas.openxmlformats.org/officeDocument/2006/relationships/slideLayout" Target="../slideLayouts/slideLayout446.xml"/><Relationship Id="rId8" Type="http://schemas.openxmlformats.org/officeDocument/2006/relationships/slideLayout" Target="../slideLayouts/slideLayout411.xml"/><Relationship Id="rId3" Type="http://schemas.openxmlformats.org/officeDocument/2006/relationships/slideLayout" Target="../slideLayouts/slideLayout406.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slideLayout" Target="../slideLayouts/slideLayout428.xml"/><Relationship Id="rId33" Type="http://schemas.openxmlformats.org/officeDocument/2006/relationships/slideLayout" Target="../slideLayouts/slideLayout436.xml"/><Relationship Id="rId38" Type="http://schemas.openxmlformats.org/officeDocument/2006/relationships/slideLayout" Target="../slideLayouts/slideLayout441.xml"/><Relationship Id="rId20" Type="http://schemas.openxmlformats.org/officeDocument/2006/relationships/slideLayout" Target="../slideLayouts/slideLayout423.xml"/><Relationship Id="rId41" Type="http://schemas.openxmlformats.org/officeDocument/2006/relationships/slideLayout" Target="../slideLayouts/slideLayout4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10.emf"/><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theme" Target="../theme/theme2.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theme" Target="../theme/theme3.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1.emf"/><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4.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image" Target="../media/image10.emf"/><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theme" Target="../theme/theme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theme" Target="../theme/theme7.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image" Target="../media/image1.emf"/><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8" Type="http://schemas.openxmlformats.org/officeDocument/2006/relationships/slideLayout" Target="../slideLayouts/slideLayout191.xml"/><Relationship Id="rId3" Type="http://schemas.openxmlformats.org/officeDocument/2006/relationships/slideLayout" Target="../slideLayouts/slideLayout18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7" Type="http://schemas.openxmlformats.org/officeDocument/2006/relationships/slideLayout" Target="../slideLayouts/slideLayout22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41" Type="http://schemas.openxmlformats.org/officeDocument/2006/relationships/image" Target="../media/image1.emf"/><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theme" Target="../theme/theme8.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8" Type="http://schemas.openxmlformats.org/officeDocument/2006/relationships/slideLayout" Target="../slideLayouts/slideLayout229.xml"/><Relationship Id="rId3" Type="http://schemas.openxmlformats.org/officeDocument/2006/relationships/slideLayout" Target="../slideLayouts/slideLayout224.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9" Type="http://schemas.openxmlformats.org/officeDocument/2006/relationships/slideLayout" Target="../slideLayouts/slideLayout299.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42" Type="http://schemas.openxmlformats.org/officeDocument/2006/relationships/slideLayout" Target="../slideLayouts/slideLayout302.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slideLayout" Target="../slideLayouts/slideLayout289.xml"/><Relationship Id="rId41" Type="http://schemas.openxmlformats.org/officeDocument/2006/relationships/slideLayout" Target="../slideLayouts/slideLayout301.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37" Type="http://schemas.openxmlformats.org/officeDocument/2006/relationships/slideLayout" Target="../slideLayouts/slideLayout297.xml"/><Relationship Id="rId40" Type="http://schemas.openxmlformats.org/officeDocument/2006/relationships/slideLayout" Target="../slideLayouts/slideLayout300.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slideLayout" Target="../slideLayouts/slideLayout296.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4" Type="http://schemas.openxmlformats.org/officeDocument/2006/relationships/image" Target="../media/image1.emf"/><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43" Type="http://schemas.openxmlformats.org/officeDocument/2006/relationships/theme" Target="../theme/theme9.xml"/><Relationship Id="rId8" Type="http://schemas.openxmlformats.org/officeDocument/2006/relationships/slideLayout" Target="../slideLayouts/slideLayout268.xml"/><Relationship Id="rId3" Type="http://schemas.openxmlformats.org/officeDocument/2006/relationships/slideLayout" Target="../slideLayouts/slideLayout263.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38" Type="http://schemas.openxmlformats.org/officeDocument/2006/relationships/slideLayout" Target="../slideLayouts/slideLayout2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935" r:id="rId28"/>
    <p:sldLayoutId id="2147484673" r:id="rId29"/>
    <p:sldLayoutId id="2147484585" r:id="rId30"/>
    <p:sldLayoutId id="2147484299" r:id="rId31"/>
    <p:sldLayoutId id="2147484263" r:id="rId32"/>
    <p:sldLayoutId id="2147484943" r:id="rId33"/>
    <p:sldLayoutId id="2147484944" r:id="rId34"/>
    <p:sldLayoutId id="2147484945" r:id="rId35"/>
    <p:sldLayoutId id="2147484946" r:id="rId36"/>
    <p:sldLayoutId id="2147484947" r:id="rId37"/>
    <p:sldLayoutId id="2147484965" r:id="rId38"/>
    <p:sldLayoutId id="2147484979" r:id="rId39"/>
    <p:sldLayoutId id="214748590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1/17/2023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2629986274"/>
      </p:ext>
    </p:extLst>
  </p:cSld>
  <p:clrMap bg1="lt1" tx1="dk1" bg2="lt2" tx2="dk2" accent1="accent1" accent2="accent2" accent3="accent3" accent4="accent4" accent5="accent5" accent6="accent6" hlink="hlink" folHlink="folHlink"/>
  <p:sldLayoutIdLst>
    <p:sldLayoutId id="2147485721" r:id="rId1"/>
    <p:sldLayoutId id="2147485722" r:id="rId2"/>
    <p:sldLayoutId id="2147485723" r:id="rId3"/>
    <p:sldLayoutId id="2147485724" r:id="rId4"/>
    <p:sldLayoutId id="2147485725" r:id="rId5"/>
    <p:sldLayoutId id="2147485726" r:id="rId6"/>
    <p:sldLayoutId id="2147485727" r:id="rId7"/>
    <p:sldLayoutId id="2147485728" r:id="rId8"/>
    <p:sldLayoutId id="2147485729" r:id="rId9"/>
    <p:sldLayoutId id="2147485730" r:id="rId10"/>
    <p:sldLayoutId id="2147485731" r:id="rId11"/>
    <p:sldLayoutId id="2147485732" r:id="rId12"/>
    <p:sldLayoutId id="2147485733" r:id="rId13"/>
    <p:sldLayoutId id="2147485734" r:id="rId14"/>
    <p:sldLayoutId id="2147485735" r:id="rId15"/>
    <p:sldLayoutId id="2147485736" r:id="rId16"/>
    <p:sldLayoutId id="2147485737" r:id="rId17"/>
    <p:sldLayoutId id="2147485738" r:id="rId18"/>
    <p:sldLayoutId id="2147485739" r:id="rId19"/>
    <p:sldLayoutId id="2147485740" r:id="rId20"/>
    <p:sldLayoutId id="2147485741" r:id="rId21"/>
    <p:sldLayoutId id="2147485742" r:id="rId22"/>
    <p:sldLayoutId id="2147485743" r:id="rId23"/>
    <p:sldLayoutId id="2147485744" r:id="rId24"/>
    <p:sldLayoutId id="2147485746" r:id="rId25"/>
    <p:sldLayoutId id="2147485747" r:id="rId26"/>
    <p:sldLayoutId id="2147485748" r:id="rId27"/>
    <p:sldLayoutId id="2147485749" r:id="rId28"/>
    <p:sldLayoutId id="2147485750" r:id="rId29"/>
    <p:sldLayoutId id="2147485751"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6682854"/>
      </p:ext>
    </p:extLst>
  </p:cSld>
  <p:clrMap bg1="lt1" tx1="dk1" bg2="lt2" tx2="dk2" accent1="accent1" accent2="accent2" accent3="accent3" accent4="accent4" accent5="accent5" accent6="accent6" hlink="hlink" folHlink="folHlink"/>
  <p:sldLayoutIdLst>
    <p:sldLayoutId id="2147485753" r:id="rId1"/>
    <p:sldLayoutId id="2147485754" r:id="rId2"/>
    <p:sldLayoutId id="2147485755" r:id="rId3"/>
    <p:sldLayoutId id="2147485756" r:id="rId4"/>
    <p:sldLayoutId id="2147485757" r:id="rId5"/>
    <p:sldLayoutId id="2147485758" r:id="rId6"/>
    <p:sldLayoutId id="2147485759" r:id="rId7"/>
    <p:sldLayoutId id="2147485760" r:id="rId8"/>
    <p:sldLayoutId id="2147485761" r:id="rId9"/>
    <p:sldLayoutId id="2147485762" r:id="rId10"/>
    <p:sldLayoutId id="2147485763" r:id="rId11"/>
    <p:sldLayoutId id="2147485764" r:id="rId12"/>
    <p:sldLayoutId id="2147485765" r:id="rId13"/>
    <p:sldLayoutId id="2147485766" r:id="rId14"/>
    <p:sldLayoutId id="2147485767" r:id="rId15"/>
    <p:sldLayoutId id="2147485768" r:id="rId16"/>
    <p:sldLayoutId id="2147485769" r:id="rId17"/>
    <p:sldLayoutId id="2147485770" r:id="rId18"/>
    <p:sldLayoutId id="2147485771" r:id="rId19"/>
    <p:sldLayoutId id="2147485772" r:id="rId20"/>
    <p:sldLayoutId id="2147485773" r:id="rId21"/>
    <p:sldLayoutId id="2147485774" r:id="rId22"/>
    <p:sldLayoutId id="2147485775" r:id="rId23"/>
    <p:sldLayoutId id="2147485776" r:id="rId24"/>
    <p:sldLayoutId id="2147485777" r:id="rId25"/>
    <p:sldLayoutId id="2147485778" r:id="rId26"/>
    <p:sldLayoutId id="2147485779" r:id="rId27"/>
    <p:sldLayoutId id="2147485780" r:id="rId28"/>
    <p:sldLayoutId id="2147485781" r:id="rId29"/>
    <p:sldLayoutId id="2147485782" r:id="rId30"/>
    <p:sldLayoutId id="214748578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176480841"/>
      </p:ext>
    </p:extLst>
  </p:cSld>
  <p:clrMap bg1="lt1" tx1="dk1" bg2="lt2" tx2="dk2" accent1="accent1" accent2="accent2" accent3="accent3" accent4="accent4" accent5="accent5" accent6="accent6" hlink="hlink" folHlink="folHlink"/>
  <p:sldLayoutIdLst>
    <p:sldLayoutId id="2147485829" r:id="rId1"/>
    <p:sldLayoutId id="2147485830" r:id="rId2"/>
    <p:sldLayoutId id="2147485831" r:id="rId3"/>
    <p:sldLayoutId id="2147485832" r:id="rId4"/>
    <p:sldLayoutId id="2147485833" r:id="rId5"/>
    <p:sldLayoutId id="2147485834" r:id="rId6"/>
    <p:sldLayoutId id="2147485835" r:id="rId7"/>
    <p:sldLayoutId id="2147485836" r:id="rId8"/>
    <p:sldLayoutId id="2147485837" r:id="rId9"/>
    <p:sldLayoutId id="2147485838" r:id="rId10"/>
    <p:sldLayoutId id="2147485839" r:id="rId11"/>
    <p:sldLayoutId id="2147485840" r:id="rId12"/>
    <p:sldLayoutId id="2147485841" r:id="rId13"/>
    <p:sldLayoutId id="2147485842" r:id="rId14"/>
    <p:sldLayoutId id="2147485843" r:id="rId15"/>
    <p:sldLayoutId id="2147485844" r:id="rId16"/>
    <p:sldLayoutId id="2147485845" r:id="rId17"/>
    <p:sldLayoutId id="2147485846" r:id="rId18"/>
    <p:sldLayoutId id="2147485847" r:id="rId19"/>
    <p:sldLayoutId id="2147485848" r:id="rId20"/>
    <p:sldLayoutId id="2147485849" r:id="rId21"/>
    <p:sldLayoutId id="2147485850" r:id="rId22"/>
    <p:sldLayoutId id="2147485851" r:id="rId23"/>
    <p:sldLayoutId id="2147485852" r:id="rId24"/>
    <p:sldLayoutId id="2147485853" r:id="rId25"/>
    <p:sldLayoutId id="2147485854" r:id="rId26"/>
    <p:sldLayoutId id="2147485855" r:id="rId27"/>
    <p:sldLayoutId id="2147485856" r:id="rId28"/>
    <p:sldLayoutId id="2147485857" r:id="rId29"/>
    <p:sldLayoutId id="2147485858" r:id="rId30"/>
    <p:sldLayoutId id="2147485859" r:id="rId31"/>
    <p:sldLayoutId id="2147485860" r:id="rId32"/>
    <p:sldLayoutId id="2147485861" r:id="rId33"/>
    <p:sldLayoutId id="2147485862" r:id="rId34"/>
    <p:sldLayoutId id="2147485863" r:id="rId35"/>
    <p:sldLayoutId id="2147485864" r:id="rId36"/>
    <p:sldLayoutId id="2147485865" r:id="rId37"/>
    <p:sldLayoutId id="2147485866" r:id="rId38"/>
    <p:sldLayoutId id="2147485867" r:id="rId39"/>
    <p:sldLayoutId id="2147485868"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57995692"/>
      </p:ext>
    </p:extLst>
  </p:cSld>
  <p:clrMap bg1="lt1" tx1="dk1" bg2="lt2" tx2="dk2" accent1="accent1" accent2="accent2" accent3="accent3" accent4="accent4" accent5="accent5" accent6="accent6" hlink="hlink" folHlink="folHlink"/>
  <p:sldLayoutIdLst>
    <p:sldLayoutId id="2147485905" r:id="rId1"/>
    <p:sldLayoutId id="2147485906" r:id="rId2"/>
    <p:sldLayoutId id="2147485907" r:id="rId3"/>
    <p:sldLayoutId id="2147485908" r:id="rId4"/>
    <p:sldLayoutId id="2147485909" r:id="rId5"/>
    <p:sldLayoutId id="2147485910" r:id="rId6"/>
    <p:sldLayoutId id="2147485911" r:id="rId7"/>
    <p:sldLayoutId id="2147485912" r:id="rId8"/>
    <p:sldLayoutId id="2147485913" r:id="rId9"/>
    <p:sldLayoutId id="2147485914" r:id="rId10"/>
    <p:sldLayoutId id="2147485915" r:id="rId11"/>
    <p:sldLayoutId id="2147485916" r:id="rId12"/>
    <p:sldLayoutId id="2147485917" r:id="rId13"/>
    <p:sldLayoutId id="2147485918" r:id="rId14"/>
    <p:sldLayoutId id="2147485919" r:id="rId15"/>
    <p:sldLayoutId id="2147485920" r:id="rId16"/>
    <p:sldLayoutId id="2147485921" r:id="rId17"/>
    <p:sldLayoutId id="2147485922" r:id="rId18"/>
    <p:sldLayoutId id="2147485923" r:id="rId19"/>
    <p:sldLayoutId id="2147485924" r:id="rId20"/>
    <p:sldLayoutId id="2147485925" r:id="rId21"/>
    <p:sldLayoutId id="2147485926" r:id="rId22"/>
    <p:sldLayoutId id="2147485927" r:id="rId23"/>
    <p:sldLayoutId id="2147485928" r:id="rId24"/>
    <p:sldLayoutId id="2147485929" r:id="rId25"/>
    <p:sldLayoutId id="2147485930" r:id="rId26"/>
    <p:sldLayoutId id="2147485931" r:id="rId27"/>
    <p:sldLayoutId id="2147485932" r:id="rId28"/>
    <p:sldLayoutId id="2147485933" r:id="rId29"/>
    <p:sldLayoutId id="2147485934" r:id="rId30"/>
    <p:sldLayoutId id="2147485935" r:id="rId31"/>
    <p:sldLayoutId id="2147485936" r:id="rId32"/>
    <p:sldLayoutId id="2147485937" r:id="rId33"/>
    <p:sldLayoutId id="2147485938" r:id="rId34"/>
    <p:sldLayoutId id="2147485939" r:id="rId35"/>
    <p:sldLayoutId id="2147485940" r:id="rId36"/>
    <p:sldLayoutId id="2147485941" r:id="rId37"/>
    <p:sldLayoutId id="2147485942" r:id="rId38"/>
    <p:sldLayoutId id="2147485943" r:id="rId39"/>
    <p:sldLayoutId id="2147485944" r:id="rId40"/>
    <p:sldLayoutId id="2147485945" r:id="rId41"/>
    <p:sldLayoutId id="2147485946" r:id="rId42"/>
    <p:sldLayoutId id="2147485947"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66" r:id="rId9"/>
    <p:sldLayoutId id="2147484859" r:id="rId10"/>
    <p:sldLayoutId id="2147484860" r:id="rId11"/>
    <p:sldLayoutId id="2147484861" r:id="rId12"/>
    <p:sldLayoutId id="2147484862" r:id="rId13"/>
    <p:sldLayoutId id="2147484868" r:id="rId14"/>
    <p:sldLayoutId id="2147484867" r:id="rId15"/>
    <p:sldLayoutId id="2147484865"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9026288"/>
      </p:ext>
    </p:extLst>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 id="2147484992" r:id="rId12"/>
    <p:sldLayoutId id="2147484993" r:id="rId13"/>
    <p:sldLayoutId id="2147484994" r:id="rId14"/>
    <p:sldLayoutId id="2147484995" r:id="rId15"/>
    <p:sldLayoutId id="2147484996" r:id="rId16"/>
    <p:sldLayoutId id="2147484997" r:id="rId17"/>
    <p:sldLayoutId id="2147484998" r:id="rId18"/>
    <p:sldLayoutId id="2147484999" r:id="rId19"/>
    <p:sldLayoutId id="2147485000" r:id="rId20"/>
    <p:sldLayoutId id="2147485001" r:id="rId21"/>
    <p:sldLayoutId id="2147485002" r:id="rId22"/>
    <p:sldLayoutId id="2147485003" r:id="rId23"/>
    <p:sldLayoutId id="2147485004" r:id="rId24"/>
    <p:sldLayoutId id="2147485005" r:id="rId25"/>
    <p:sldLayoutId id="2147485006" r:id="rId26"/>
    <p:sldLayoutId id="2147485007" r:id="rId27"/>
    <p:sldLayoutId id="2147485008" r:id="rId28"/>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gradFill>
            <a:gsLst>
              <a:gs pos="1250">
                <a:schemeClr val="tx1"/>
              </a:gs>
              <a:gs pos="100000">
                <a:schemeClr val="tx1"/>
              </a:gs>
            </a:gsLst>
            <a:lin ang="5400000" scaled="0"/>
          </a:gra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158700708"/>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 id="2147485018" r:id="rId9"/>
    <p:sldLayoutId id="2147485019" r:id="rId10"/>
    <p:sldLayoutId id="2147485020" r:id="rId11"/>
    <p:sldLayoutId id="2147485021" r:id="rId12"/>
    <p:sldLayoutId id="2147485022" r:id="rId13"/>
    <p:sldLayoutId id="2147485023" r:id="rId14"/>
    <p:sldLayoutId id="2147485024" r:id="rId15"/>
    <p:sldLayoutId id="2147485025" r:id="rId16"/>
    <p:sldLayoutId id="2147485026" r:id="rId17"/>
    <p:sldLayoutId id="2147485027" r:id="rId18"/>
    <p:sldLayoutId id="2147485028" r:id="rId19"/>
    <p:sldLayoutId id="2147485029" r:id="rId20"/>
    <p:sldLayoutId id="2147485030" r:id="rId21"/>
    <p:sldLayoutId id="2147485031" r:id="rId22"/>
    <p:sldLayoutId id="2147485032" r:id="rId23"/>
    <p:sldLayoutId id="2147485033" r:id="rId24"/>
    <p:sldLayoutId id="2147485034" r:id="rId25"/>
    <p:sldLayoutId id="2147485035" r:id="rId26"/>
    <p:sldLayoutId id="2147485036" r:id="rId27"/>
    <p:sldLayoutId id="2147485037" r:id="rId28"/>
    <p:sldLayoutId id="2147485038" r:id="rId29"/>
    <p:sldLayoutId id="2147485039" r:id="rId30"/>
    <p:sldLayoutId id="2147485040" r:id="rId31"/>
    <p:sldLayoutId id="2147485041" r:id="rId32"/>
    <p:sldLayoutId id="2147485042" r:id="rId33"/>
    <p:sldLayoutId id="2147485045" r:id="rId34"/>
    <p:sldLayoutId id="2147485046" r:id="rId35"/>
    <p:sldLayoutId id="2147485047" r:id="rId36"/>
    <p:sldLayoutId id="2147485048" r:id="rId37"/>
    <p:sldLayoutId id="2147485049" r:id="rId38"/>
    <p:sldLayoutId id="2147485050" r:id="rId39"/>
    <p:sldLayoutId id="2147485051" r:id="rId40"/>
    <p:sldLayoutId id="2147485052" r:id="rId41"/>
    <p:sldLayoutId id="2147485053" r:id="rId42"/>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8796091"/>
      </p:ext>
    </p:extLst>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5074" r:id="rId4"/>
    <p:sldLayoutId id="2147485075" r:id="rId5"/>
    <p:sldLayoutId id="2147485076" r:id="rId6"/>
    <p:sldLayoutId id="2147485077" r:id="rId7"/>
    <p:sldLayoutId id="2147485078" r:id="rId8"/>
    <p:sldLayoutId id="2147485079" r:id="rId9"/>
    <p:sldLayoutId id="2147485080" r:id="rId10"/>
    <p:sldLayoutId id="2147485081" r:id="rId11"/>
    <p:sldLayoutId id="2147485082" r:id="rId12"/>
    <p:sldLayoutId id="2147485083" r:id="rId13"/>
    <p:sldLayoutId id="2147485084" r:id="rId14"/>
    <p:sldLayoutId id="2147485085" r:id="rId15"/>
    <p:sldLayoutId id="2147485086" r:id="rId16"/>
    <p:sldLayoutId id="2147485087" r:id="rId17"/>
    <p:sldLayoutId id="2147485088" r:id="rId18"/>
    <p:sldLayoutId id="2147485089" r:id="rId19"/>
    <p:sldLayoutId id="2147485090" r:id="rId20"/>
    <p:sldLayoutId id="2147485091" r:id="rId21"/>
    <p:sldLayoutId id="2147485092" r:id="rId22"/>
    <p:sldLayoutId id="2147485093" r:id="rId23"/>
    <p:sldLayoutId id="2147485094" r:id="rId24"/>
    <p:sldLayoutId id="2147485095" r:id="rId25"/>
    <p:sldLayoutId id="2147485096" r:id="rId26"/>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gradFill>
            <a:gsLst>
              <a:gs pos="1250">
                <a:schemeClr val="tx1"/>
              </a:gs>
              <a:gs pos="100000">
                <a:schemeClr val="tx1"/>
              </a:gs>
            </a:gsLst>
            <a:lin ang="5400000" scaled="0"/>
          </a:gra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9939131"/>
      </p:ext>
    </p:extLst>
  </p:cSld>
  <p:clrMap bg1="lt1" tx1="dk1" bg2="lt2" tx2="dk2" accent1="accent1" accent2="accent2" accent3="accent3" accent4="accent4" accent5="accent5" accent6="accent6" hlink="hlink" folHlink="folHlink"/>
  <p:sldLayoutIdLst>
    <p:sldLayoutId id="2147485142"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869" r:id="rId30"/>
    <p:sldLayoutId id="214748594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404701206"/>
      </p:ext>
    </p:extLst>
  </p:cSld>
  <p:clrMap bg1="lt1" tx1="dk1" bg2="lt2" tx2="dk2" accent1="accent1" accent2="accent2" accent3="accent3" accent4="accent4" accent5="accent5" accent6="accent6" hlink="hlink" folHlink="folHlink"/>
  <p:sldLayoutIdLst>
    <p:sldLayoutId id="2147485173" r:id="rId1"/>
    <p:sldLayoutId id="2147485174" r:id="rId2"/>
    <p:sldLayoutId id="2147485175" r:id="rId3"/>
    <p:sldLayoutId id="2147485176" r:id="rId4"/>
    <p:sldLayoutId id="2147485177" r:id="rId5"/>
    <p:sldLayoutId id="2147485178" r:id="rId6"/>
    <p:sldLayoutId id="2147485179" r:id="rId7"/>
    <p:sldLayoutId id="2147485180" r:id="rId8"/>
    <p:sldLayoutId id="2147485181" r:id="rId9"/>
    <p:sldLayoutId id="2147485182" r:id="rId10"/>
    <p:sldLayoutId id="2147485183" r:id="rId11"/>
    <p:sldLayoutId id="2147485184" r:id="rId12"/>
    <p:sldLayoutId id="2147485185" r:id="rId13"/>
    <p:sldLayoutId id="2147485186" r:id="rId14"/>
    <p:sldLayoutId id="2147485187" r:id="rId15"/>
    <p:sldLayoutId id="2147485188" r:id="rId16"/>
    <p:sldLayoutId id="2147485189" r:id="rId17"/>
    <p:sldLayoutId id="2147485190" r:id="rId18"/>
    <p:sldLayoutId id="2147485191" r:id="rId19"/>
    <p:sldLayoutId id="2147485192" r:id="rId20"/>
    <p:sldLayoutId id="2147485193" r:id="rId21"/>
    <p:sldLayoutId id="2147485194" r:id="rId22"/>
    <p:sldLayoutId id="2147485195" r:id="rId23"/>
    <p:sldLayoutId id="2147485196" r:id="rId24"/>
    <p:sldLayoutId id="2147485197" r:id="rId25"/>
    <p:sldLayoutId id="2147485198" r:id="rId26"/>
    <p:sldLayoutId id="2147485199" r:id="rId27"/>
    <p:sldLayoutId id="2147485200" r:id="rId28"/>
    <p:sldLayoutId id="2147485201" r:id="rId29"/>
    <p:sldLayoutId id="2147485202" r:id="rId30"/>
    <p:sldLayoutId id="2147485203" r:id="rId31"/>
    <p:sldLayoutId id="2147485204" r:id="rId32"/>
    <p:sldLayoutId id="2147485205" r:id="rId33"/>
    <p:sldLayoutId id="2147485206" r:id="rId34"/>
    <p:sldLayoutId id="2147485207" r:id="rId35"/>
    <p:sldLayoutId id="2147485208" r:id="rId36"/>
    <p:sldLayoutId id="2147485209" r:id="rId37"/>
    <p:sldLayoutId id="2147485327" r:id="rId38"/>
  </p:sldLayoutIdLst>
  <p:transition>
    <p:fade/>
  </p:transition>
  <p:hf sldNum="0" hdr="0" ftr="0" dt="0"/>
  <p:txStyles>
    <p:titleStyle>
      <a:lvl1pPr algn="l" defTabSz="932089" rtl="0" eaLnBrk="1" latinLnBrk="0" hangingPunct="1">
        <a:lnSpc>
          <a:spcPct val="100000"/>
        </a:lnSpc>
        <a:spcBef>
          <a:spcPct val="0"/>
        </a:spcBef>
        <a:buNone/>
        <a:defRPr lang="en-US" sz="3597" b="0" kern="1200" cap="none" spc="-50" baseline="0" dirty="0" smtClean="0">
          <a:ln w="3175">
            <a:noFill/>
          </a:ln>
          <a:solidFill>
            <a:schemeClr val="tx1"/>
          </a:solidFill>
          <a:effectLst/>
          <a:latin typeface="+mj-lt"/>
          <a:ea typeface="+mn-ea"/>
          <a:cs typeface="Segoe UI" pitchFamily="34" charset="0"/>
        </a:defRPr>
      </a:lvl1pPr>
    </p:titleStyle>
    <p:bodyStyle>
      <a:lvl1pPr marL="22844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688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6765" marR="0" indent="-199885"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gradFill>
            <a:gsLst>
              <a:gs pos="1250">
                <a:schemeClr val="tx1"/>
              </a:gs>
              <a:gs pos="100000">
                <a:schemeClr val="tx1"/>
              </a:gs>
            </a:gsLst>
            <a:lin ang="5400000" scaled="0"/>
          </a:gradFill>
          <a:latin typeface="+mn-lt"/>
          <a:ea typeface="+mn-ea"/>
          <a:cs typeface="+mn-cs"/>
        </a:defRPr>
      </a:lvl3pPr>
      <a:lvl4pPr marL="842373" marR="0" indent="-180848"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23221" marR="0" indent="-168157"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2949014303"/>
      </p:ext>
    </p:extLst>
  </p:cSld>
  <p:clrMap bg1="lt1" tx1="dk1" bg2="lt2" tx2="dk2" accent1="accent1" accent2="accent2" accent3="accent3" accent4="accent4" accent5="accent5" accent6="accent6" hlink="hlink" folHlink="folHlink"/>
  <p:sldLayoutIdLst>
    <p:sldLayoutId id="2147485464" r:id="rId1"/>
    <p:sldLayoutId id="2147485465" r:id="rId2"/>
    <p:sldLayoutId id="2147485466" r:id="rId3"/>
    <p:sldLayoutId id="2147485467" r:id="rId4"/>
    <p:sldLayoutId id="2147485468" r:id="rId5"/>
    <p:sldLayoutId id="2147485469" r:id="rId6"/>
    <p:sldLayoutId id="2147485470" r:id="rId7"/>
    <p:sldLayoutId id="2147485471" r:id="rId8"/>
    <p:sldLayoutId id="2147485472" r:id="rId9"/>
    <p:sldLayoutId id="2147485473" r:id="rId10"/>
    <p:sldLayoutId id="2147485474" r:id="rId11"/>
    <p:sldLayoutId id="2147485475" r:id="rId12"/>
    <p:sldLayoutId id="2147485476" r:id="rId13"/>
    <p:sldLayoutId id="2147485477" r:id="rId14"/>
    <p:sldLayoutId id="2147485478" r:id="rId15"/>
    <p:sldLayoutId id="2147485479" r:id="rId16"/>
    <p:sldLayoutId id="2147485480" r:id="rId17"/>
    <p:sldLayoutId id="2147485481" r:id="rId18"/>
    <p:sldLayoutId id="2147485482" r:id="rId19"/>
    <p:sldLayoutId id="2147485483" r:id="rId20"/>
    <p:sldLayoutId id="2147485484" r:id="rId21"/>
    <p:sldLayoutId id="2147485485" r:id="rId22"/>
    <p:sldLayoutId id="2147485486" r:id="rId23"/>
    <p:sldLayoutId id="2147485487" r:id="rId24"/>
    <p:sldLayoutId id="2147485488" r:id="rId25"/>
    <p:sldLayoutId id="2147485489" r:id="rId26"/>
    <p:sldLayoutId id="2147485490" r:id="rId27"/>
    <p:sldLayoutId id="2147485491" r:id="rId28"/>
    <p:sldLayoutId id="2147485492" r:id="rId29"/>
    <p:sldLayoutId id="2147485493" r:id="rId30"/>
    <p:sldLayoutId id="2147485494" r:id="rId31"/>
    <p:sldLayoutId id="2147485495" r:id="rId32"/>
    <p:sldLayoutId id="2147485497" r:id="rId33"/>
    <p:sldLayoutId id="2147485498" r:id="rId34"/>
    <p:sldLayoutId id="2147485499" r:id="rId35"/>
    <p:sldLayoutId id="2147485500" r:id="rId36"/>
    <p:sldLayoutId id="2147485501" r:id="rId37"/>
    <p:sldLayoutId id="2147485502" r:id="rId38"/>
    <p:sldLayoutId id="2147485503" r:id="rId39"/>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01858310"/>
      </p:ext>
    </p:extLst>
  </p:cSld>
  <p:clrMap bg1="lt1" tx1="dk1" bg2="lt2" tx2="dk2" accent1="accent1" accent2="accent2" accent3="accent3" accent4="accent4" accent5="accent5" accent6="accent6" hlink="hlink" folHlink="folHlink"/>
  <p:sldLayoutIdLst>
    <p:sldLayoutId id="2147485677" r:id="rId1"/>
    <p:sldLayoutId id="2147485678" r:id="rId2"/>
    <p:sldLayoutId id="2147485679" r:id="rId3"/>
    <p:sldLayoutId id="2147485680" r:id="rId4"/>
    <p:sldLayoutId id="2147485681" r:id="rId5"/>
    <p:sldLayoutId id="2147485682" r:id="rId6"/>
    <p:sldLayoutId id="2147485683" r:id="rId7"/>
    <p:sldLayoutId id="2147485684" r:id="rId8"/>
    <p:sldLayoutId id="2147485685" r:id="rId9"/>
    <p:sldLayoutId id="2147485686" r:id="rId10"/>
    <p:sldLayoutId id="2147485687" r:id="rId11"/>
    <p:sldLayoutId id="2147485688" r:id="rId12"/>
    <p:sldLayoutId id="2147485689" r:id="rId13"/>
    <p:sldLayoutId id="2147485690" r:id="rId14"/>
    <p:sldLayoutId id="2147485691" r:id="rId15"/>
    <p:sldLayoutId id="2147485692" r:id="rId16"/>
    <p:sldLayoutId id="2147485693" r:id="rId17"/>
    <p:sldLayoutId id="2147485694" r:id="rId18"/>
    <p:sldLayoutId id="2147485695" r:id="rId19"/>
    <p:sldLayoutId id="2147485696" r:id="rId20"/>
    <p:sldLayoutId id="2147485697" r:id="rId21"/>
    <p:sldLayoutId id="2147485698" r:id="rId22"/>
    <p:sldLayoutId id="2147485699" r:id="rId23"/>
    <p:sldLayoutId id="2147485700" r:id="rId24"/>
    <p:sldLayoutId id="2147485701" r:id="rId25"/>
    <p:sldLayoutId id="2147485702" r:id="rId26"/>
    <p:sldLayoutId id="2147485703" r:id="rId27"/>
    <p:sldLayoutId id="2147485704" r:id="rId28"/>
    <p:sldLayoutId id="2147485705" r:id="rId29"/>
    <p:sldLayoutId id="2147485706" r:id="rId30"/>
    <p:sldLayoutId id="2147485707" r:id="rId31"/>
    <p:sldLayoutId id="2147485708" r:id="rId32"/>
    <p:sldLayoutId id="2147485710" r:id="rId33"/>
    <p:sldLayoutId id="2147485711" r:id="rId34"/>
    <p:sldLayoutId id="2147485712" r:id="rId35"/>
    <p:sldLayoutId id="2147485713" r:id="rId36"/>
    <p:sldLayoutId id="2147485714" r:id="rId37"/>
    <p:sldLayoutId id="2147485715" r:id="rId38"/>
    <p:sldLayoutId id="2147485716" r:id="rId39"/>
    <p:sldLayoutId id="2147485717" r:id="rId40"/>
    <p:sldLayoutId id="2147485718" r:id="rId41"/>
    <p:sldLayoutId id="2147485719"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80.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0.png"/><Relationship Id="rId7" Type="http://schemas.openxmlformats.org/officeDocument/2006/relationships/image" Target="../media/image35.svg"/><Relationship Id="rId2" Type="http://schemas.openxmlformats.org/officeDocument/2006/relationships/notesSlide" Target="../notesSlides/notesSlide11.xml"/><Relationship Id="rId1" Type="http://schemas.openxmlformats.org/officeDocument/2006/relationships/slideLayout" Target="../slideLayouts/slideLayout16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0.png"/><Relationship Id="rId7" Type="http://schemas.openxmlformats.org/officeDocument/2006/relationships/image" Target="../media/image35.svg"/><Relationship Id="rId2" Type="http://schemas.openxmlformats.org/officeDocument/2006/relationships/notesSlide" Target="../notesSlides/notesSlide12.xml"/><Relationship Id="rId1" Type="http://schemas.openxmlformats.org/officeDocument/2006/relationships/slideLayout" Target="../slideLayouts/slideLayout16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0.png"/><Relationship Id="rId7" Type="http://schemas.openxmlformats.org/officeDocument/2006/relationships/image" Target="../media/image35.svg"/><Relationship Id="rId2" Type="http://schemas.openxmlformats.org/officeDocument/2006/relationships/notesSlide" Target="../notesSlides/notesSlide13.xml"/><Relationship Id="rId1" Type="http://schemas.openxmlformats.org/officeDocument/2006/relationships/slideLayout" Target="../slideLayouts/slideLayout16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0.png"/><Relationship Id="rId7" Type="http://schemas.openxmlformats.org/officeDocument/2006/relationships/image" Target="../media/image35.svg"/><Relationship Id="rId2" Type="http://schemas.openxmlformats.org/officeDocument/2006/relationships/notesSlide" Target="../notesSlides/notesSlide14.xml"/><Relationship Id="rId1" Type="http://schemas.openxmlformats.org/officeDocument/2006/relationships/slideLayout" Target="../slideLayouts/slideLayout16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1.png"/><Relationship Id="rId7" Type="http://schemas.openxmlformats.org/officeDocument/2006/relationships/diagramQuickStyle" Target="../diagrams/quickStyle1.xml"/><Relationship Id="rId2" Type="http://schemas.openxmlformats.org/officeDocument/2006/relationships/notesSlide" Target="../notesSlides/notesSlide16.xml"/><Relationship Id="rId1" Type="http://schemas.openxmlformats.org/officeDocument/2006/relationships/slideLayout" Target="../slideLayouts/slideLayout16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2.sv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2" Type="http://schemas.openxmlformats.org/officeDocument/2006/relationships/hyperlink" Target="https://aka.ms/Ebsv5NVMePublicPreview" TargetMode="Externa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4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8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hyperlink" Target="http://aka.ms/azuredisks" TargetMode="External"/><Relationship Id="rId2" Type="http://schemas.openxmlformats.org/officeDocument/2006/relationships/notesSlide" Target="../notesSlides/notesSlide20.xml"/><Relationship Id="rId1" Type="http://schemas.openxmlformats.org/officeDocument/2006/relationships/slideLayout" Target="../slideLayouts/slideLayout396.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74.xml"/><Relationship Id="rId5" Type="http://schemas.openxmlformats.org/officeDocument/2006/relationships/image" Target="../media/image37.sv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70.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70.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2" Type="http://schemas.openxmlformats.org/officeDocument/2006/relationships/hyperlink" Target="https://techcommunity.microsoft.com/t5/sql-server-blog/sql-server-on-azure-vm-now-with-30-better-price-performance-on/ba-p/2917325" TargetMode="Externa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8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2.xml"/></Relationships>
</file>

<file path=ppt/slides/_rels/slide2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9.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0.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9.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20.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2.xml"/></Relationships>
</file>

<file path=ppt/slides/_rels/slide3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9.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0.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6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20.xml"/></Relationships>
</file>

<file path=ppt/slides/_rels/slide3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20.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20.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20.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36.png"/><Relationship Id="rId3" Type="http://schemas.openxmlformats.org/officeDocument/2006/relationships/image" Target="../media/image49.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35.xml"/><Relationship Id="rId1" Type="http://schemas.openxmlformats.org/officeDocument/2006/relationships/slideLayout" Target="../slideLayouts/slideLayout120.xml"/><Relationship Id="rId6" Type="http://schemas.openxmlformats.org/officeDocument/2006/relationships/image" Target="../media/image52.sv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7.svg"/><Relationship Id="rId4" Type="http://schemas.openxmlformats.org/officeDocument/2006/relationships/image" Target="../media/image50.svg"/><Relationship Id="rId9" Type="http://schemas.openxmlformats.org/officeDocument/2006/relationships/image" Target="../media/image56.png"/><Relationship Id="rId14" Type="http://schemas.openxmlformats.org/officeDocument/2006/relationships/image" Target="../media/image37.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9.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3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hyperlink" Target="https://aka.ms/SQLIaaSPerf" TargetMode="Externa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4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36.xml"/></Relationships>
</file>

<file path=ppt/slides/_rels/slide4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9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62.svg"/></Relationships>
</file>

<file path=ppt/slides/_rels/slide43.xml.rels><?xml version="1.0" encoding="UTF-8" standalone="yes"?>
<Relationships xmlns="http://schemas.openxmlformats.org/package/2006/relationships"><Relationship Id="rId3" Type="http://schemas.openxmlformats.org/officeDocument/2006/relationships/hyperlink" Target="https://aka.ms/SQLVMSizing" TargetMode="External"/><Relationship Id="rId2" Type="http://schemas.openxmlformats.org/officeDocument/2006/relationships/hyperlink" Target="https://aka.ms/SQLVMChecklist" TargetMode="External"/><Relationship Id="rId1" Type="http://schemas.openxmlformats.org/officeDocument/2006/relationships/slideLayout" Target="../slideLayouts/slideLayout136.xml"/><Relationship Id="rId5" Type="http://schemas.openxmlformats.org/officeDocument/2006/relationships/hyperlink" Target="https://aka.ms/AzureSQLVMPricePerf" TargetMode="External"/><Relationship Id="rId4" Type="http://schemas.openxmlformats.org/officeDocument/2006/relationships/hyperlink" Target="https://aka.ms/SQLVMStor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azure/virtual-machines/vm-naming-conventions" TargetMode="External"/><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virtual-machines/windows/constrained-vcpu" TargetMode="External"/><Relationship Id="rId2" Type="http://schemas.openxmlformats.org/officeDocument/2006/relationships/notesSlide" Target="../notesSlides/notesSlide6.xml"/><Relationship Id="rId1" Type="http://schemas.openxmlformats.org/officeDocument/2006/relationships/slideLayout" Target="../slideLayouts/slideLayout396.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63.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azure/virtual-machines/edv5-edsv5-series" TargetMode="External"/><Relationship Id="rId2" Type="http://schemas.openxmlformats.org/officeDocument/2006/relationships/notesSlide" Target="../notesSlides/notesSlide8.xml"/><Relationship Id="rId1" Type="http://schemas.openxmlformats.org/officeDocument/2006/relationships/slideLayout" Target="../slideLayouts/slideLayout180.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7318" y="2194302"/>
            <a:ext cx="10073248" cy="2628797"/>
          </a:xfrm>
        </p:spPr>
        <p:txBody>
          <a:bodyPr/>
          <a:lstStyle/>
          <a:p>
            <a:r>
              <a:rPr lang="en-US">
                <a:solidFill>
                  <a:schemeClr val="accent1"/>
                </a:solidFill>
              </a:rPr>
              <a:t>SQL Server on Azure VM</a:t>
            </a:r>
            <a:br>
              <a:rPr lang="en-US">
                <a:solidFill>
                  <a:schemeClr val="accent1"/>
                </a:solidFill>
              </a:rPr>
            </a:br>
            <a:r>
              <a:rPr lang="en-US">
                <a:solidFill>
                  <a:schemeClr val="accent3"/>
                </a:solidFill>
              </a:rPr>
              <a:t>Configuring For Price-Performance</a:t>
            </a:r>
          </a:p>
        </p:txBody>
      </p:sp>
      <p:sp>
        <p:nvSpPr>
          <p:cNvPr id="3" name="Text Placeholder 2">
            <a:extLst>
              <a:ext uri="{FF2B5EF4-FFF2-40B4-BE49-F238E27FC236}">
                <a16:creationId xmlns:a16="http://schemas.microsoft.com/office/drawing/2014/main" id="{8786CE64-9D9D-4562-BAAE-C606621A822B}"/>
              </a:ext>
            </a:extLst>
          </p:cNvPr>
          <p:cNvSpPr>
            <a:spLocks noGrp="1"/>
          </p:cNvSpPr>
          <p:nvPr>
            <p:ph type="body" sz="quarter" idx="12"/>
          </p:nvPr>
        </p:nvSpPr>
        <p:spPr/>
        <p:txBody>
          <a:bodyPr/>
          <a:lstStyle/>
          <a:p>
            <a:r>
              <a:rPr lang="en-US" sz="1800"/>
              <a:t>&lt;speaker name&gt;</a:t>
            </a:r>
          </a:p>
        </p:txBody>
      </p:sp>
    </p:spTree>
    <p:extLst>
      <p:ext uri="{BB962C8B-B14F-4D97-AF65-F5344CB8AC3E}">
        <p14:creationId xmlns:p14="http://schemas.microsoft.com/office/powerpoint/2010/main" val="301677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9430-F6B6-E8AA-1E38-8D15B3D42F1D}"/>
              </a:ext>
            </a:extLst>
          </p:cNvPr>
          <p:cNvPicPr>
            <a:picLocks noChangeAspect="1"/>
          </p:cNvPicPr>
          <p:nvPr/>
        </p:nvPicPr>
        <p:blipFill>
          <a:blip r:embed="rId3"/>
          <a:stretch>
            <a:fillRect/>
          </a:stretch>
        </p:blipFill>
        <p:spPr>
          <a:xfrm>
            <a:off x="2955166" y="1012773"/>
            <a:ext cx="6750694" cy="5675684"/>
          </a:xfrm>
          <a:prstGeom prst="rect">
            <a:avLst/>
          </a:prstGeom>
        </p:spPr>
      </p:pic>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a:t>VM I/O Limits</a:t>
            </a:r>
          </a:p>
        </p:txBody>
      </p:sp>
      <p:sp>
        <p:nvSpPr>
          <p:cNvPr id="29" name="Rectangle: Rounded Corners 28">
            <a:extLst>
              <a:ext uri="{FF2B5EF4-FFF2-40B4-BE49-F238E27FC236}">
                <a16:creationId xmlns:a16="http://schemas.microsoft.com/office/drawing/2014/main" id="{2B8517C1-F9D0-4198-A86F-7C491FADCCC6}"/>
              </a:ext>
            </a:extLst>
          </p:cNvPr>
          <p:cNvSpPr/>
          <p:nvPr/>
        </p:nvSpPr>
        <p:spPr bwMode="auto">
          <a:xfrm>
            <a:off x="7502488" y="1044136"/>
            <a:ext cx="1068636" cy="1338117"/>
          </a:xfrm>
          <a:prstGeom prst="roundRect">
            <a:avLst>
              <a:gd name="adj" fmla="val 10513"/>
            </a:avLst>
          </a:prstGeom>
          <a:noFill/>
          <a:ln w="57150">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7749A0B4-BFBB-49A6-89F0-653B99CA8BBF}"/>
              </a:ext>
            </a:extLst>
          </p:cNvPr>
          <p:cNvSpPr/>
          <p:nvPr/>
        </p:nvSpPr>
        <p:spPr bwMode="auto">
          <a:xfrm>
            <a:off x="10080884" y="2926388"/>
            <a:ext cx="1876926" cy="1005224"/>
          </a:xfrm>
          <a:prstGeom prst="roundRect">
            <a:avLst/>
          </a:prstGeom>
          <a:solidFill>
            <a:schemeClr val="accent2">
              <a:lumMod val="50000"/>
            </a:schemeClr>
          </a:solidFill>
          <a:ln>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SSD-level provisioning</a:t>
            </a:r>
          </a:p>
        </p:txBody>
      </p:sp>
      <p:cxnSp>
        <p:nvCxnSpPr>
          <p:cNvPr id="31" name="Straight Arrow Connector 30">
            <a:extLst>
              <a:ext uri="{FF2B5EF4-FFF2-40B4-BE49-F238E27FC236}">
                <a16:creationId xmlns:a16="http://schemas.microsoft.com/office/drawing/2014/main" id="{181E22DB-6E8E-4D6C-91E1-95AAF8C9E65C}"/>
              </a:ext>
            </a:extLst>
          </p:cNvPr>
          <p:cNvCxnSpPr>
            <a:cxnSpLocks/>
            <a:stCxn id="30" idx="1"/>
            <a:endCxn id="29" idx="2"/>
          </p:cNvCxnSpPr>
          <p:nvPr/>
        </p:nvCxnSpPr>
        <p:spPr>
          <a:xfrm flipH="1" flipV="1">
            <a:off x="8036806" y="2382253"/>
            <a:ext cx="2044078" cy="1046747"/>
          </a:xfrm>
          <a:prstGeom prst="straightConnector1">
            <a:avLst/>
          </a:prstGeom>
          <a:ln w="5715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A28F56E4-8F52-4660-A568-B87C767E89D8}"/>
              </a:ext>
            </a:extLst>
          </p:cNvPr>
          <p:cNvSpPr/>
          <p:nvPr/>
        </p:nvSpPr>
        <p:spPr bwMode="auto">
          <a:xfrm>
            <a:off x="6115697" y="1044136"/>
            <a:ext cx="826526" cy="1132715"/>
          </a:xfrm>
          <a:prstGeom prst="roundRect">
            <a:avLst>
              <a:gd name="adj" fmla="val 10513"/>
            </a:avLst>
          </a:prstGeom>
          <a:noFill/>
          <a:ln w="57150">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37589AE7-452D-4952-BBC2-0642FD5619C8}"/>
              </a:ext>
            </a:extLst>
          </p:cNvPr>
          <p:cNvSpPr/>
          <p:nvPr/>
        </p:nvSpPr>
        <p:spPr bwMode="auto">
          <a:xfrm>
            <a:off x="1145304" y="1478135"/>
            <a:ext cx="1876926" cy="1005224"/>
          </a:xfrm>
          <a:prstGeom prst="roundRect">
            <a:avLst/>
          </a:prstGeom>
          <a:solidFill>
            <a:schemeClr val="accent2">
              <a:lumMod val="50000"/>
            </a:schemeClr>
          </a:solidFill>
          <a:ln>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Size of D: drive</a:t>
            </a:r>
          </a:p>
        </p:txBody>
      </p:sp>
      <p:cxnSp>
        <p:nvCxnSpPr>
          <p:cNvPr id="19" name="Straight Arrow Connector 18">
            <a:extLst>
              <a:ext uri="{FF2B5EF4-FFF2-40B4-BE49-F238E27FC236}">
                <a16:creationId xmlns:a16="http://schemas.microsoft.com/office/drawing/2014/main" id="{B403A9A4-6E31-4E05-BECD-385CB1AC907D}"/>
              </a:ext>
            </a:extLst>
          </p:cNvPr>
          <p:cNvCxnSpPr>
            <a:cxnSpLocks/>
            <a:stCxn id="18" idx="3"/>
            <a:endCxn id="17" idx="1"/>
          </p:cNvCxnSpPr>
          <p:nvPr/>
        </p:nvCxnSpPr>
        <p:spPr>
          <a:xfrm flipV="1">
            <a:off x="3022230" y="1610494"/>
            <a:ext cx="3093467" cy="370253"/>
          </a:xfrm>
          <a:prstGeom prst="straightConnector1">
            <a:avLst/>
          </a:prstGeom>
          <a:ln w="5715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381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9ABD-2BAC-D900-EB5A-E3D18C495981}"/>
              </a:ext>
            </a:extLst>
          </p:cNvPr>
          <p:cNvPicPr>
            <a:picLocks noChangeAspect="1"/>
          </p:cNvPicPr>
          <p:nvPr/>
        </p:nvPicPr>
        <p:blipFill>
          <a:blip r:embed="rId3"/>
          <a:stretch>
            <a:fillRect/>
          </a:stretch>
        </p:blipFill>
        <p:spPr>
          <a:xfrm>
            <a:off x="466660" y="1139884"/>
            <a:ext cx="6281668" cy="5281348"/>
          </a:xfrm>
          <a:prstGeom prst="rect">
            <a:avLst/>
          </a:prstGeom>
        </p:spPr>
      </p:pic>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a:xfrm>
            <a:off x="578836" y="476054"/>
            <a:ext cx="11018520" cy="553998"/>
          </a:xfrm>
        </p:spPr>
        <p:txBody>
          <a:bodyPr/>
          <a:lstStyle/>
          <a:p>
            <a:r>
              <a:rPr lang="en-US"/>
              <a:t>Azure Virtual Machine Disk Provisioning</a:t>
            </a:r>
          </a:p>
        </p:txBody>
      </p:sp>
      <p:sp>
        <p:nvSpPr>
          <p:cNvPr id="8" name="Oval 7">
            <a:extLst>
              <a:ext uri="{FF2B5EF4-FFF2-40B4-BE49-F238E27FC236}">
                <a16:creationId xmlns:a16="http://schemas.microsoft.com/office/drawing/2014/main" id="{3D338C3F-AC94-4933-AA20-6BCA1560CCCD}"/>
              </a:ext>
            </a:extLst>
          </p:cNvPr>
          <p:cNvSpPr/>
          <p:nvPr/>
        </p:nvSpPr>
        <p:spPr bwMode="auto">
          <a:xfrm>
            <a:off x="82967" y="3115080"/>
            <a:ext cx="6898537" cy="576126"/>
          </a:xfrm>
          <a:custGeom>
            <a:avLst/>
            <a:gdLst>
              <a:gd name="connsiteX0" fmla="*/ 0 w 6898467"/>
              <a:gd name="connsiteY0" fmla="*/ 288062 h 576123"/>
              <a:gd name="connsiteX1" fmla="*/ 3449234 w 6898467"/>
              <a:gd name="connsiteY1" fmla="*/ 0 h 576123"/>
              <a:gd name="connsiteX2" fmla="*/ 6898468 w 6898467"/>
              <a:gd name="connsiteY2" fmla="*/ 288062 h 576123"/>
              <a:gd name="connsiteX3" fmla="*/ 3449234 w 6898467"/>
              <a:gd name="connsiteY3" fmla="*/ 576124 h 576123"/>
              <a:gd name="connsiteX4" fmla="*/ 0 w 6898467"/>
              <a:gd name="connsiteY4" fmla="*/ 288062 h 576123"/>
              <a:gd name="connsiteX0" fmla="*/ 0 w 6898468"/>
              <a:gd name="connsiteY0" fmla="*/ 288063 h 576126"/>
              <a:gd name="connsiteX1" fmla="*/ 3449234 w 6898468"/>
              <a:gd name="connsiteY1" fmla="*/ 1 h 576126"/>
              <a:gd name="connsiteX2" fmla="*/ 6898468 w 6898468"/>
              <a:gd name="connsiteY2" fmla="*/ 288063 h 576126"/>
              <a:gd name="connsiteX3" fmla="*/ 3449234 w 6898468"/>
              <a:gd name="connsiteY3" fmla="*/ 576125 h 576126"/>
              <a:gd name="connsiteX4" fmla="*/ 0 w 6898468"/>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537" h="576126">
                <a:moveTo>
                  <a:pt x="0" y="288063"/>
                </a:moveTo>
                <a:cubicBezTo>
                  <a:pt x="0" y="-3376"/>
                  <a:pt x="1544275" y="1"/>
                  <a:pt x="3449234" y="1"/>
                </a:cubicBezTo>
                <a:cubicBezTo>
                  <a:pt x="5354193" y="1"/>
                  <a:pt x="6898468" y="-3378"/>
                  <a:pt x="6898468" y="288063"/>
                </a:cubicBezTo>
                <a:cubicBezTo>
                  <a:pt x="6910500" y="579503"/>
                  <a:pt x="5354193" y="576125"/>
                  <a:pt x="3449234" y="576125"/>
                </a:cubicBezTo>
                <a:cubicBezTo>
                  <a:pt x="1544275" y="576125"/>
                  <a:pt x="0" y="579502"/>
                  <a:pt x="0" y="288063"/>
                </a:cubicBezTo>
                <a:close/>
              </a:path>
            </a:pathLst>
          </a:cu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23ECD52F-994B-4AA8-90FF-57D82931CBD1}"/>
              </a:ext>
            </a:extLst>
          </p:cNvPr>
          <p:cNvGrpSpPr/>
          <p:nvPr/>
        </p:nvGrpSpPr>
        <p:grpSpPr>
          <a:xfrm>
            <a:off x="7214680" y="1139884"/>
            <a:ext cx="4700339" cy="5260914"/>
            <a:chOff x="4137847" y="1368486"/>
            <a:chExt cx="4700339" cy="5260914"/>
          </a:xfrm>
        </p:grpSpPr>
        <p:sp>
          <p:nvSpPr>
            <p:cNvPr id="40" name="Rectangle: Rounded Corners 39">
              <a:extLst>
                <a:ext uri="{FF2B5EF4-FFF2-40B4-BE49-F238E27FC236}">
                  <a16:creationId xmlns:a16="http://schemas.microsoft.com/office/drawing/2014/main" id="{438ECABD-40B7-452A-99E8-FCC67DC9FF51}"/>
                </a:ext>
              </a:extLst>
            </p:cNvPr>
            <p:cNvSpPr/>
            <p:nvPr/>
          </p:nvSpPr>
          <p:spPr bwMode="auto">
            <a:xfrm>
              <a:off x="4137847" y="1368486"/>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28A5319-0CB1-4A3D-BD28-FA4B1C5F1FDE}"/>
                </a:ext>
              </a:extLst>
            </p:cNvPr>
            <p:cNvSpPr/>
            <p:nvPr/>
          </p:nvSpPr>
          <p:spPr bwMode="auto">
            <a:xfrm>
              <a:off x="5774848" y="3999180"/>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38,000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500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Segoe UI" pitchFamily="34" charset="0"/>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8D6620CD-EC15-41C4-BB2E-B6DF509E3DC2}"/>
                </a:ext>
              </a:extLst>
            </p:cNvPr>
            <p:cNvSpPr/>
            <p:nvPr/>
          </p:nvSpPr>
          <p:spPr bwMode="auto">
            <a:xfrm>
              <a:off x="4527214" y="4865861"/>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12,800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290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6CD913A5-B36C-4C06-B2FC-0954A99F0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6418" y="5262433"/>
              <a:ext cx="1005523" cy="724912"/>
            </a:xfrm>
            <a:prstGeom prst="rect">
              <a:avLst/>
            </a:prstGeom>
          </p:spPr>
        </p:pic>
        <p:pic>
          <p:nvPicPr>
            <p:cNvPr id="44" name="Graphic 43">
              <a:extLst>
                <a:ext uri="{FF2B5EF4-FFF2-40B4-BE49-F238E27FC236}">
                  <a16:creationId xmlns:a16="http://schemas.microsoft.com/office/drawing/2014/main" id="{1F89054C-FC27-4C6A-B29B-9D0BB0008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4416" y="4814945"/>
              <a:ext cx="722413" cy="722413"/>
            </a:xfrm>
            <a:prstGeom prst="rect">
              <a:avLst/>
            </a:prstGeom>
          </p:spPr>
        </p:pic>
        <p:pic>
          <p:nvPicPr>
            <p:cNvPr id="46" name="Graphic 45">
              <a:extLst>
                <a:ext uri="{FF2B5EF4-FFF2-40B4-BE49-F238E27FC236}">
                  <a16:creationId xmlns:a16="http://schemas.microsoft.com/office/drawing/2014/main" id="{50F87EDE-74EF-45AD-83FE-F8FEF12D3E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1468" y="1573797"/>
              <a:ext cx="794356" cy="676276"/>
            </a:xfrm>
            <a:prstGeom prst="rect">
              <a:avLst/>
            </a:prstGeom>
          </p:spPr>
        </p:pic>
        <p:pic>
          <p:nvPicPr>
            <p:cNvPr id="47" name="Graphic 46">
              <a:extLst>
                <a:ext uri="{FF2B5EF4-FFF2-40B4-BE49-F238E27FC236}">
                  <a16:creationId xmlns:a16="http://schemas.microsoft.com/office/drawing/2014/main" id="{8B6D5FD5-6FAC-490F-BF3F-248F84E36A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1343" y="1573797"/>
              <a:ext cx="794355" cy="676275"/>
            </a:xfrm>
            <a:prstGeom prst="rect">
              <a:avLst/>
            </a:prstGeom>
          </p:spPr>
        </p:pic>
        <p:pic>
          <p:nvPicPr>
            <p:cNvPr id="48" name="Graphic 47">
              <a:extLst>
                <a:ext uri="{FF2B5EF4-FFF2-40B4-BE49-F238E27FC236}">
                  <a16:creationId xmlns:a16="http://schemas.microsoft.com/office/drawing/2014/main" id="{F55779A4-D708-4CD7-97D9-B0B6B8056D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4909" y="1573797"/>
              <a:ext cx="794355" cy="676275"/>
            </a:xfrm>
            <a:prstGeom prst="rect">
              <a:avLst/>
            </a:prstGeom>
          </p:spPr>
        </p:pic>
        <p:sp>
          <p:nvSpPr>
            <p:cNvPr id="49" name="TextBox 48">
              <a:extLst>
                <a:ext uri="{FF2B5EF4-FFF2-40B4-BE49-F238E27FC236}">
                  <a16:creationId xmlns:a16="http://schemas.microsoft.com/office/drawing/2014/main" id="{83B5039E-A350-43E6-BE25-E8FA58BB058F}"/>
                </a:ext>
              </a:extLst>
            </p:cNvPr>
            <p:cNvSpPr txBox="1"/>
            <p:nvPr/>
          </p:nvSpPr>
          <p:spPr>
            <a:xfrm>
              <a:off x="4601767" y="2273391"/>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Arial" panose="020B0604020202020204" pitchFamily="34" charset="0"/>
                </a:rPr>
                <a:t>Uncached</a:t>
              </a: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 P30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Managed Disk</a:t>
              </a:r>
            </a:p>
          </p:txBody>
        </p:sp>
        <p:sp>
          <p:nvSpPr>
            <p:cNvPr id="50" name="TextBox 49">
              <a:extLst>
                <a:ext uri="{FF2B5EF4-FFF2-40B4-BE49-F238E27FC236}">
                  <a16:creationId xmlns:a16="http://schemas.microsoft.com/office/drawing/2014/main" id="{1E7C0885-7DC9-443B-8D3D-2D6740938B8A}"/>
                </a:ext>
              </a:extLst>
            </p:cNvPr>
            <p:cNvSpPr txBox="1"/>
            <p:nvPr/>
          </p:nvSpPr>
          <p:spPr>
            <a:xfrm>
              <a:off x="5982519"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Cached P30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Managed Disk</a:t>
              </a:r>
            </a:p>
          </p:txBody>
        </p:sp>
        <p:sp>
          <p:nvSpPr>
            <p:cNvPr id="51" name="TextBox 50">
              <a:extLst>
                <a:ext uri="{FF2B5EF4-FFF2-40B4-BE49-F238E27FC236}">
                  <a16:creationId xmlns:a16="http://schemas.microsoft.com/office/drawing/2014/main" id="{3D902181-A421-41A5-B681-5E48C192DC5A}"/>
                </a:ext>
              </a:extLst>
            </p:cNvPr>
            <p:cNvSpPr txBox="1"/>
            <p:nvPr/>
          </p:nvSpPr>
          <p:spPr>
            <a:xfrm>
              <a:off x="7525333"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Disk</a:t>
              </a:r>
            </a:p>
          </p:txBody>
        </p:sp>
        <p:cxnSp>
          <p:nvCxnSpPr>
            <p:cNvPr id="55" name="Straight Arrow Connector 54">
              <a:extLst>
                <a:ext uri="{FF2B5EF4-FFF2-40B4-BE49-F238E27FC236}">
                  <a16:creationId xmlns:a16="http://schemas.microsoft.com/office/drawing/2014/main" id="{574D9186-3E18-4588-9297-C03A13E150F5}"/>
                </a:ext>
              </a:extLst>
            </p:cNvPr>
            <p:cNvCxnSpPr>
              <a:cxnSpLocks/>
              <a:endCxn id="76" idx="0"/>
            </p:cNvCxnSpPr>
            <p:nvPr/>
          </p:nvCxnSpPr>
          <p:spPr>
            <a:xfrm>
              <a:off x="5148522" y="2671011"/>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47AB70E-D6B4-4055-A0C1-FD2FCBE05296}"/>
                </a:ext>
              </a:extLst>
            </p:cNvPr>
            <p:cNvCxnSpPr>
              <a:cxnSpLocks/>
              <a:stCxn id="50" idx="2"/>
              <a:endCxn id="72" idx="0"/>
            </p:cNvCxnSpPr>
            <p:nvPr/>
          </p:nvCxnSpPr>
          <p:spPr>
            <a:xfrm flipH="1">
              <a:off x="6528646" y="2642137"/>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829A98-0B70-4A41-BEBE-AB74F6488DC7}"/>
                </a:ext>
              </a:extLst>
            </p:cNvPr>
            <p:cNvCxnSpPr>
              <a:cxnSpLocks/>
            </p:cNvCxnSpPr>
            <p:nvPr/>
          </p:nvCxnSpPr>
          <p:spPr>
            <a:xfrm>
              <a:off x="6528646" y="3697772"/>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C63995-FC5A-4278-9A44-F483F619275E}"/>
                </a:ext>
              </a:extLst>
            </p:cNvPr>
            <p:cNvCxnSpPr>
              <a:cxnSpLocks/>
            </p:cNvCxnSpPr>
            <p:nvPr/>
          </p:nvCxnSpPr>
          <p:spPr>
            <a:xfrm>
              <a:off x="6500713" y="4208801"/>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78B31A-6C0C-46F4-86BF-7A0A256509B0}"/>
                </a:ext>
              </a:extLst>
            </p:cNvPr>
            <p:cNvCxnSpPr>
              <a:cxnSpLocks/>
              <a:endCxn id="44" idx="0"/>
            </p:cNvCxnSpPr>
            <p:nvPr/>
          </p:nvCxnSpPr>
          <p:spPr>
            <a:xfrm>
              <a:off x="8085623" y="4217733"/>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3322DF5-F7B7-4BFA-BF0A-4F059A67AF77}"/>
                </a:ext>
              </a:extLst>
            </p:cNvPr>
            <p:cNvCxnSpPr>
              <a:cxnSpLocks/>
            </p:cNvCxnSpPr>
            <p:nvPr/>
          </p:nvCxnSpPr>
          <p:spPr>
            <a:xfrm>
              <a:off x="6237744" y="5107387"/>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B5DDDF5-8616-432C-978A-7BC8668D9433}"/>
                </a:ext>
              </a:extLst>
            </p:cNvPr>
            <p:cNvSpPr txBox="1"/>
            <p:nvPr/>
          </p:nvSpPr>
          <p:spPr>
            <a:xfrm>
              <a:off x="5628408" y="4404333"/>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 Miss</a:t>
              </a:r>
            </a:p>
          </p:txBody>
        </p:sp>
        <p:sp>
          <p:nvSpPr>
            <p:cNvPr id="69" name="TextBox 68">
              <a:extLst>
                <a:ext uri="{FF2B5EF4-FFF2-40B4-BE49-F238E27FC236}">
                  <a16:creationId xmlns:a16="http://schemas.microsoft.com/office/drawing/2014/main" id="{97DEF112-6D5C-49BA-B599-93760DEEADB4}"/>
                </a:ext>
              </a:extLst>
            </p:cNvPr>
            <p:cNvSpPr txBox="1"/>
            <p:nvPr/>
          </p:nvSpPr>
          <p:spPr>
            <a:xfrm>
              <a:off x="7253985" y="4404333"/>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 Hit</a:t>
              </a:r>
            </a:p>
          </p:txBody>
        </p:sp>
        <p:sp>
          <p:nvSpPr>
            <p:cNvPr id="71" name="TextBox 70">
              <a:extLst>
                <a:ext uri="{FF2B5EF4-FFF2-40B4-BE49-F238E27FC236}">
                  <a16:creationId xmlns:a16="http://schemas.microsoft.com/office/drawing/2014/main" id="{30C98BFD-3604-4AD4-9E7A-D0028FF31A78}"/>
                </a:ext>
              </a:extLst>
            </p:cNvPr>
            <p:cNvSpPr txBox="1"/>
            <p:nvPr/>
          </p:nvSpPr>
          <p:spPr>
            <a:xfrm>
              <a:off x="5407204" y="605533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Azure Storage Page BLOBs</a:t>
              </a:r>
            </a:p>
          </p:txBody>
        </p:sp>
        <p:sp>
          <p:nvSpPr>
            <p:cNvPr id="72" name="Rectangle: Rounded Corners 71">
              <a:extLst>
                <a:ext uri="{FF2B5EF4-FFF2-40B4-BE49-F238E27FC236}">
                  <a16:creationId xmlns:a16="http://schemas.microsoft.com/office/drawing/2014/main" id="{45F83053-6829-4E56-A573-29E86D023B72}"/>
                </a:ext>
              </a:extLst>
            </p:cNvPr>
            <p:cNvSpPr/>
            <p:nvPr/>
          </p:nvSpPr>
          <p:spPr bwMode="auto">
            <a:xfrm>
              <a:off x="5907339" y="3227344"/>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endParaRPr>
            </a:p>
          </p:txBody>
        </p:sp>
        <p:cxnSp>
          <p:nvCxnSpPr>
            <p:cNvPr id="73" name="Straight Arrow Connector 72">
              <a:extLst>
                <a:ext uri="{FF2B5EF4-FFF2-40B4-BE49-F238E27FC236}">
                  <a16:creationId xmlns:a16="http://schemas.microsoft.com/office/drawing/2014/main" id="{2B3A9689-D0EA-4961-A02F-ECEC0754D379}"/>
                </a:ext>
              </a:extLst>
            </p:cNvPr>
            <p:cNvCxnSpPr>
              <a:cxnSpLocks/>
            </p:cNvCxnSpPr>
            <p:nvPr/>
          </p:nvCxnSpPr>
          <p:spPr>
            <a:xfrm>
              <a:off x="8082658" y="2671011"/>
              <a:ext cx="0" cy="1328169"/>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EA008E-1683-4886-B8D5-9E74BE933B4A}"/>
                </a:ext>
              </a:extLst>
            </p:cNvPr>
            <p:cNvCxnSpPr>
              <a:cxnSpLocks/>
            </p:cNvCxnSpPr>
            <p:nvPr/>
          </p:nvCxnSpPr>
          <p:spPr>
            <a:xfrm>
              <a:off x="5103536" y="3717611"/>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CD14F6A2-D682-4267-95F8-76CD765CF866}"/>
                </a:ext>
              </a:extLst>
            </p:cNvPr>
            <p:cNvSpPr/>
            <p:nvPr/>
          </p:nvSpPr>
          <p:spPr bwMode="auto">
            <a:xfrm>
              <a:off x="4527214" y="3225391"/>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69BFCDA4-086A-4FB0-BD54-55D594F6007E}"/>
                </a:ext>
              </a:extLst>
            </p:cNvPr>
            <p:cNvSpPr txBox="1"/>
            <p:nvPr/>
          </p:nvSpPr>
          <p:spPr>
            <a:xfrm>
              <a:off x="7797470" y="5529568"/>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Server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SSD</a:t>
              </a:r>
            </a:p>
          </p:txBody>
        </p:sp>
      </p:grpSp>
      <p:sp>
        <p:nvSpPr>
          <p:cNvPr id="9" name="TextBox 8">
            <a:extLst>
              <a:ext uri="{FF2B5EF4-FFF2-40B4-BE49-F238E27FC236}">
                <a16:creationId xmlns:a16="http://schemas.microsoft.com/office/drawing/2014/main" id="{E501ED27-7EA2-44F9-A1A1-426C185A2B56}"/>
              </a:ext>
            </a:extLst>
          </p:cNvPr>
          <p:cNvSpPr txBox="1"/>
          <p:nvPr/>
        </p:nvSpPr>
        <p:spPr>
          <a:xfrm>
            <a:off x="10983722" y="1537420"/>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Arial" panose="020B0604020202020204" pitchFamily="34" charset="0"/>
              </a:rPr>
              <a:t>D:/</a:t>
            </a:r>
          </a:p>
        </p:txBody>
      </p:sp>
    </p:spTree>
    <p:extLst>
      <p:ext uri="{BB962C8B-B14F-4D97-AF65-F5344CB8AC3E}">
        <p14:creationId xmlns:p14="http://schemas.microsoft.com/office/powerpoint/2010/main" val="16527265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7D724-7D02-DBF9-BFBB-002AB28164E2}"/>
              </a:ext>
            </a:extLst>
          </p:cNvPr>
          <p:cNvPicPr>
            <a:picLocks noChangeAspect="1"/>
          </p:cNvPicPr>
          <p:nvPr/>
        </p:nvPicPr>
        <p:blipFill>
          <a:blip r:embed="rId3"/>
          <a:stretch>
            <a:fillRect/>
          </a:stretch>
        </p:blipFill>
        <p:spPr>
          <a:xfrm>
            <a:off x="466660" y="1139884"/>
            <a:ext cx="6281668" cy="5281348"/>
          </a:xfrm>
          <a:prstGeom prst="rect">
            <a:avLst/>
          </a:prstGeom>
        </p:spPr>
      </p:pic>
      <p:sp>
        <p:nvSpPr>
          <p:cNvPr id="4" name="Oval 7">
            <a:extLst>
              <a:ext uri="{FF2B5EF4-FFF2-40B4-BE49-F238E27FC236}">
                <a16:creationId xmlns:a16="http://schemas.microsoft.com/office/drawing/2014/main" id="{E8ED4190-3BB9-9836-A319-86466E500889}"/>
              </a:ext>
            </a:extLst>
          </p:cNvPr>
          <p:cNvSpPr/>
          <p:nvPr/>
        </p:nvSpPr>
        <p:spPr bwMode="auto">
          <a:xfrm>
            <a:off x="82967" y="3115080"/>
            <a:ext cx="6898537" cy="576126"/>
          </a:xfrm>
          <a:custGeom>
            <a:avLst/>
            <a:gdLst>
              <a:gd name="connsiteX0" fmla="*/ 0 w 6898467"/>
              <a:gd name="connsiteY0" fmla="*/ 288062 h 576123"/>
              <a:gd name="connsiteX1" fmla="*/ 3449234 w 6898467"/>
              <a:gd name="connsiteY1" fmla="*/ 0 h 576123"/>
              <a:gd name="connsiteX2" fmla="*/ 6898468 w 6898467"/>
              <a:gd name="connsiteY2" fmla="*/ 288062 h 576123"/>
              <a:gd name="connsiteX3" fmla="*/ 3449234 w 6898467"/>
              <a:gd name="connsiteY3" fmla="*/ 576124 h 576123"/>
              <a:gd name="connsiteX4" fmla="*/ 0 w 6898467"/>
              <a:gd name="connsiteY4" fmla="*/ 288062 h 576123"/>
              <a:gd name="connsiteX0" fmla="*/ 0 w 6898468"/>
              <a:gd name="connsiteY0" fmla="*/ 288063 h 576126"/>
              <a:gd name="connsiteX1" fmla="*/ 3449234 w 6898468"/>
              <a:gd name="connsiteY1" fmla="*/ 1 h 576126"/>
              <a:gd name="connsiteX2" fmla="*/ 6898468 w 6898468"/>
              <a:gd name="connsiteY2" fmla="*/ 288063 h 576126"/>
              <a:gd name="connsiteX3" fmla="*/ 3449234 w 6898468"/>
              <a:gd name="connsiteY3" fmla="*/ 576125 h 576126"/>
              <a:gd name="connsiteX4" fmla="*/ 0 w 6898468"/>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537" h="576126">
                <a:moveTo>
                  <a:pt x="0" y="288063"/>
                </a:moveTo>
                <a:cubicBezTo>
                  <a:pt x="0" y="-3376"/>
                  <a:pt x="1544275" y="1"/>
                  <a:pt x="3449234" y="1"/>
                </a:cubicBezTo>
                <a:cubicBezTo>
                  <a:pt x="5354193" y="1"/>
                  <a:pt x="6898468" y="-3378"/>
                  <a:pt x="6898468" y="288063"/>
                </a:cubicBezTo>
                <a:cubicBezTo>
                  <a:pt x="6910500" y="579503"/>
                  <a:pt x="5354193" y="576125"/>
                  <a:pt x="3449234" y="576125"/>
                </a:cubicBezTo>
                <a:cubicBezTo>
                  <a:pt x="1544275" y="576125"/>
                  <a:pt x="0" y="579502"/>
                  <a:pt x="0" y="288063"/>
                </a:cubicBezTo>
                <a:close/>
              </a:path>
            </a:pathLst>
          </a:cu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a:xfrm>
            <a:off x="578836" y="476054"/>
            <a:ext cx="11018520" cy="553998"/>
          </a:xfrm>
        </p:spPr>
        <p:txBody>
          <a:bodyPr/>
          <a:lstStyle/>
          <a:p>
            <a:r>
              <a:rPr lang="en-US"/>
              <a:t>Azure Virtual Machine Disk Provisioning</a:t>
            </a:r>
          </a:p>
        </p:txBody>
      </p:sp>
      <p:grpSp>
        <p:nvGrpSpPr>
          <p:cNvPr id="39" name="Group 38">
            <a:extLst>
              <a:ext uri="{FF2B5EF4-FFF2-40B4-BE49-F238E27FC236}">
                <a16:creationId xmlns:a16="http://schemas.microsoft.com/office/drawing/2014/main" id="{23ECD52F-994B-4AA8-90FF-57D82931CBD1}"/>
              </a:ext>
            </a:extLst>
          </p:cNvPr>
          <p:cNvGrpSpPr/>
          <p:nvPr/>
        </p:nvGrpSpPr>
        <p:grpSpPr>
          <a:xfrm>
            <a:off x="7214680" y="1139884"/>
            <a:ext cx="4700339" cy="5260914"/>
            <a:chOff x="4137847" y="1368486"/>
            <a:chExt cx="4700339" cy="5260914"/>
          </a:xfrm>
        </p:grpSpPr>
        <p:sp>
          <p:nvSpPr>
            <p:cNvPr id="40" name="Rectangle: Rounded Corners 39">
              <a:extLst>
                <a:ext uri="{FF2B5EF4-FFF2-40B4-BE49-F238E27FC236}">
                  <a16:creationId xmlns:a16="http://schemas.microsoft.com/office/drawing/2014/main" id="{438ECABD-40B7-452A-99E8-FCC67DC9FF51}"/>
                </a:ext>
              </a:extLst>
            </p:cNvPr>
            <p:cNvSpPr/>
            <p:nvPr/>
          </p:nvSpPr>
          <p:spPr bwMode="auto">
            <a:xfrm>
              <a:off x="4137847" y="1368486"/>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28A5319-0CB1-4A3D-BD28-FA4B1C5F1FDE}"/>
                </a:ext>
              </a:extLst>
            </p:cNvPr>
            <p:cNvSpPr/>
            <p:nvPr/>
          </p:nvSpPr>
          <p:spPr bwMode="auto">
            <a:xfrm>
              <a:off x="5774848" y="3999180"/>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38,000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500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Segoe UI" pitchFamily="34" charset="0"/>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8D6620CD-EC15-41C4-BB2E-B6DF509E3DC2}"/>
                </a:ext>
              </a:extLst>
            </p:cNvPr>
            <p:cNvSpPr/>
            <p:nvPr/>
          </p:nvSpPr>
          <p:spPr bwMode="auto">
            <a:xfrm>
              <a:off x="4527214" y="4865861"/>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12,800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290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6CD913A5-B36C-4C06-B2FC-0954A99F0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6418" y="5262433"/>
              <a:ext cx="1005523" cy="724912"/>
            </a:xfrm>
            <a:prstGeom prst="rect">
              <a:avLst/>
            </a:prstGeom>
          </p:spPr>
        </p:pic>
        <p:pic>
          <p:nvPicPr>
            <p:cNvPr id="44" name="Graphic 43">
              <a:extLst>
                <a:ext uri="{FF2B5EF4-FFF2-40B4-BE49-F238E27FC236}">
                  <a16:creationId xmlns:a16="http://schemas.microsoft.com/office/drawing/2014/main" id="{1F89054C-FC27-4C6A-B29B-9D0BB0008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4416" y="4814945"/>
              <a:ext cx="722413" cy="722413"/>
            </a:xfrm>
            <a:prstGeom prst="rect">
              <a:avLst/>
            </a:prstGeom>
          </p:spPr>
        </p:pic>
        <p:pic>
          <p:nvPicPr>
            <p:cNvPr id="46" name="Graphic 45">
              <a:extLst>
                <a:ext uri="{FF2B5EF4-FFF2-40B4-BE49-F238E27FC236}">
                  <a16:creationId xmlns:a16="http://schemas.microsoft.com/office/drawing/2014/main" id="{50F87EDE-74EF-45AD-83FE-F8FEF12D3E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1468" y="1573797"/>
              <a:ext cx="794356" cy="676276"/>
            </a:xfrm>
            <a:prstGeom prst="rect">
              <a:avLst/>
            </a:prstGeom>
          </p:spPr>
        </p:pic>
        <p:pic>
          <p:nvPicPr>
            <p:cNvPr id="47" name="Graphic 46">
              <a:extLst>
                <a:ext uri="{FF2B5EF4-FFF2-40B4-BE49-F238E27FC236}">
                  <a16:creationId xmlns:a16="http://schemas.microsoft.com/office/drawing/2014/main" id="{8B6D5FD5-6FAC-490F-BF3F-248F84E36A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1343" y="1573797"/>
              <a:ext cx="794355" cy="676275"/>
            </a:xfrm>
            <a:prstGeom prst="rect">
              <a:avLst/>
            </a:prstGeom>
          </p:spPr>
        </p:pic>
        <p:pic>
          <p:nvPicPr>
            <p:cNvPr id="48" name="Graphic 47">
              <a:extLst>
                <a:ext uri="{FF2B5EF4-FFF2-40B4-BE49-F238E27FC236}">
                  <a16:creationId xmlns:a16="http://schemas.microsoft.com/office/drawing/2014/main" id="{F55779A4-D708-4CD7-97D9-B0B6B8056D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4909" y="1573797"/>
              <a:ext cx="794355" cy="676275"/>
            </a:xfrm>
            <a:prstGeom prst="rect">
              <a:avLst/>
            </a:prstGeom>
          </p:spPr>
        </p:pic>
        <p:sp>
          <p:nvSpPr>
            <p:cNvPr id="49" name="TextBox 48">
              <a:extLst>
                <a:ext uri="{FF2B5EF4-FFF2-40B4-BE49-F238E27FC236}">
                  <a16:creationId xmlns:a16="http://schemas.microsoft.com/office/drawing/2014/main" id="{83B5039E-A350-43E6-BE25-E8FA58BB058F}"/>
                </a:ext>
              </a:extLst>
            </p:cNvPr>
            <p:cNvSpPr txBox="1"/>
            <p:nvPr/>
          </p:nvSpPr>
          <p:spPr>
            <a:xfrm>
              <a:off x="4601767" y="2273391"/>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Arial" panose="020B0604020202020204" pitchFamily="34" charset="0"/>
                </a:rPr>
                <a:t>Uncached</a:t>
              </a: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 P30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Managed Disk</a:t>
              </a:r>
            </a:p>
          </p:txBody>
        </p:sp>
        <p:sp>
          <p:nvSpPr>
            <p:cNvPr id="50" name="TextBox 49">
              <a:extLst>
                <a:ext uri="{FF2B5EF4-FFF2-40B4-BE49-F238E27FC236}">
                  <a16:creationId xmlns:a16="http://schemas.microsoft.com/office/drawing/2014/main" id="{1E7C0885-7DC9-443B-8D3D-2D6740938B8A}"/>
                </a:ext>
              </a:extLst>
            </p:cNvPr>
            <p:cNvSpPr txBox="1"/>
            <p:nvPr/>
          </p:nvSpPr>
          <p:spPr>
            <a:xfrm>
              <a:off x="5982519"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Cached P30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Managed Disk</a:t>
              </a:r>
            </a:p>
          </p:txBody>
        </p:sp>
        <p:sp>
          <p:nvSpPr>
            <p:cNvPr id="51" name="TextBox 50">
              <a:extLst>
                <a:ext uri="{FF2B5EF4-FFF2-40B4-BE49-F238E27FC236}">
                  <a16:creationId xmlns:a16="http://schemas.microsoft.com/office/drawing/2014/main" id="{3D902181-A421-41A5-B681-5E48C192DC5A}"/>
                </a:ext>
              </a:extLst>
            </p:cNvPr>
            <p:cNvSpPr txBox="1"/>
            <p:nvPr/>
          </p:nvSpPr>
          <p:spPr>
            <a:xfrm>
              <a:off x="7525333"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Disk</a:t>
              </a:r>
            </a:p>
          </p:txBody>
        </p:sp>
        <p:cxnSp>
          <p:nvCxnSpPr>
            <p:cNvPr id="55" name="Straight Arrow Connector 54">
              <a:extLst>
                <a:ext uri="{FF2B5EF4-FFF2-40B4-BE49-F238E27FC236}">
                  <a16:creationId xmlns:a16="http://schemas.microsoft.com/office/drawing/2014/main" id="{574D9186-3E18-4588-9297-C03A13E150F5}"/>
                </a:ext>
              </a:extLst>
            </p:cNvPr>
            <p:cNvCxnSpPr>
              <a:cxnSpLocks/>
              <a:endCxn id="76" idx="0"/>
            </p:cNvCxnSpPr>
            <p:nvPr/>
          </p:nvCxnSpPr>
          <p:spPr>
            <a:xfrm>
              <a:off x="5148522" y="2671011"/>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47AB70E-D6B4-4055-A0C1-FD2FCBE05296}"/>
                </a:ext>
              </a:extLst>
            </p:cNvPr>
            <p:cNvCxnSpPr>
              <a:cxnSpLocks/>
              <a:stCxn id="50" idx="2"/>
              <a:endCxn id="72" idx="0"/>
            </p:cNvCxnSpPr>
            <p:nvPr/>
          </p:nvCxnSpPr>
          <p:spPr>
            <a:xfrm flipH="1">
              <a:off x="6528646" y="2642137"/>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829A98-0B70-4A41-BEBE-AB74F6488DC7}"/>
                </a:ext>
              </a:extLst>
            </p:cNvPr>
            <p:cNvCxnSpPr>
              <a:cxnSpLocks/>
            </p:cNvCxnSpPr>
            <p:nvPr/>
          </p:nvCxnSpPr>
          <p:spPr>
            <a:xfrm>
              <a:off x="6528646" y="3697772"/>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C63995-FC5A-4278-9A44-F483F619275E}"/>
                </a:ext>
              </a:extLst>
            </p:cNvPr>
            <p:cNvCxnSpPr>
              <a:cxnSpLocks/>
            </p:cNvCxnSpPr>
            <p:nvPr/>
          </p:nvCxnSpPr>
          <p:spPr>
            <a:xfrm>
              <a:off x="6500713" y="4208801"/>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78B31A-6C0C-46F4-86BF-7A0A256509B0}"/>
                </a:ext>
              </a:extLst>
            </p:cNvPr>
            <p:cNvCxnSpPr>
              <a:cxnSpLocks/>
              <a:endCxn id="44" idx="0"/>
            </p:cNvCxnSpPr>
            <p:nvPr/>
          </p:nvCxnSpPr>
          <p:spPr>
            <a:xfrm>
              <a:off x="8085623" y="4217733"/>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3322DF5-F7B7-4BFA-BF0A-4F059A67AF77}"/>
                </a:ext>
              </a:extLst>
            </p:cNvPr>
            <p:cNvCxnSpPr>
              <a:cxnSpLocks/>
            </p:cNvCxnSpPr>
            <p:nvPr/>
          </p:nvCxnSpPr>
          <p:spPr>
            <a:xfrm>
              <a:off x="6237744" y="5107387"/>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B5DDDF5-8616-432C-978A-7BC8668D9433}"/>
                </a:ext>
              </a:extLst>
            </p:cNvPr>
            <p:cNvSpPr txBox="1"/>
            <p:nvPr/>
          </p:nvSpPr>
          <p:spPr>
            <a:xfrm>
              <a:off x="5628408" y="4404333"/>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 Miss</a:t>
              </a:r>
            </a:p>
          </p:txBody>
        </p:sp>
        <p:sp>
          <p:nvSpPr>
            <p:cNvPr id="69" name="TextBox 68">
              <a:extLst>
                <a:ext uri="{FF2B5EF4-FFF2-40B4-BE49-F238E27FC236}">
                  <a16:creationId xmlns:a16="http://schemas.microsoft.com/office/drawing/2014/main" id="{97DEF112-6D5C-49BA-B599-93760DEEADB4}"/>
                </a:ext>
              </a:extLst>
            </p:cNvPr>
            <p:cNvSpPr txBox="1"/>
            <p:nvPr/>
          </p:nvSpPr>
          <p:spPr>
            <a:xfrm>
              <a:off x="7253985" y="4404333"/>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 Hit</a:t>
              </a:r>
            </a:p>
          </p:txBody>
        </p:sp>
        <p:sp>
          <p:nvSpPr>
            <p:cNvPr id="71" name="TextBox 70">
              <a:extLst>
                <a:ext uri="{FF2B5EF4-FFF2-40B4-BE49-F238E27FC236}">
                  <a16:creationId xmlns:a16="http://schemas.microsoft.com/office/drawing/2014/main" id="{30C98BFD-3604-4AD4-9E7A-D0028FF31A78}"/>
                </a:ext>
              </a:extLst>
            </p:cNvPr>
            <p:cNvSpPr txBox="1"/>
            <p:nvPr/>
          </p:nvSpPr>
          <p:spPr>
            <a:xfrm>
              <a:off x="5407204" y="605533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Azure Storage Page BLOBs</a:t>
              </a:r>
            </a:p>
          </p:txBody>
        </p:sp>
        <p:sp>
          <p:nvSpPr>
            <p:cNvPr id="72" name="Rectangle: Rounded Corners 71">
              <a:extLst>
                <a:ext uri="{FF2B5EF4-FFF2-40B4-BE49-F238E27FC236}">
                  <a16:creationId xmlns:a16="http://schemas.microsoft.com/office/drawing/2014/main" id="{45F83053-6829-4E56-A573-29E86D023B72}"/>
                </a:ext>
              </a:extLst>
            </p:cNvPr>
            <p:cNvSpPr/>
            <p:nvPr/>
          </p:nvSpPr>
          <p:spPr bwMode="auto">
            <a:xfrm>
              <a:off x="5907339" y="3227344"/>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endParaRPr>
            </a:p>
          </p:txBody>
        </p:sp>
        <p:cxnSp>
          <p:nvCxnSpPr>
            <p:cNvPr id="73" name="Straight Arrow Connector 72">
              <a:extLst>
                <a:ext uri="{FF2B5EF4-FFF2-40B4-BE49-F238E27FC236}">
                  <a16:creationId xmlns:a16="http://schemas.microsoft.com/office/drawing/2014/main" id="{2B3A9689-D0EA-4961-A02F-ECEC0754D379}"/>
                </a:ext>
              </a:extLst>
            </p:cNvPr>
            <p:cNvCxnSpPr>
              <a:cxnSpLocks/>
            </p:cNvCxnSpPr>
            <p:nvPr/>
          </p:nvCxnSpPr>
          <p:spPr>
            <a:xfrm>
              <a:off x="8082658" y="2671011"/>
              <a:ext cx="0" cy="1328169"/>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EA008E-1683-4886-B8D5-9E74BE933B4A}"/>
                </a:ext>
              </a:extLst>
            </p:cNvPr>
            <p:cNvCxnSpPr>
              <a:cxnSpLocks/>
            </p:cNvCxnSpPr>
            <p:nvPr/>
          </p:nvCxnSpPr>
          <p:spPr>
            <a:xfrm>
              <a:off x="5103536" y="3717611"/>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CD14F6A2-D682-4267-95F8-76CD765CF866}"/>
                </a:ext>
              </a:extLst>
            </p:cNvPr>
            <p:cNvSpPr/>
            <p:nvPr/>
          </p:nvSpPr>
          <p:spPr bwMode="auto">
            <a:xfrm>
              <a:off x="4527214" y="3225391"/>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69BFCDA4-086A-4FB0-BD54-55D594F6007E}"/>
                </a:ext>
              </a:extLst>
            </p:cNvPr>
            <p:cNvSpPr txBox="1"/>
            <p:nvPr/>
          </p:nvSpPr>
          <p:spPr>
            <a:xfrm>
              <a:off x="7797470" y="5529568"/>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Server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SSD</a:t>
              </a:r>
            </a:p>
          </p:txBody>
        </p:sp>
      </p:grpSp>
      <p:sp>
        <p:nvSpPr>
          <p:cNvPr id="9" name="TextBox 8">
            <a:extLst>
              <a:ext uri="{FF2B5EF4-FFF2-40B4-BE49-F238E27FC236}">
                <a16:creationId xmlns:a16="http://schemas.microsoft.com/office/drawing/2014/main" id="{E501ED27-7EA2-44F9-A1A1-426C185A2B56}"/>
              </a:ext>
            </a:extLst>
          </p:cNvPr>
          <p:cNvSpPr txBox="1"/>
          <p:nvPr/>
        </p:nvSpPr>
        <p:spPr>
          <a:xfrm>
            <a:off x="10983722" y="1537420"/>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Arial" panose="020B0604020202020204" pitchFamily="34" charset="0"/>
              </a:rPr>
              <a:t>D:/</a:t>
            </a:r>
          </a:p>
        </p:txBody>
      </p:sp>
      <p:sp>
        <p:nvSpPr>
          <p:cNvPr id="32" name="Rectangle: Rounded Corners 31">
            <a:extLst>
              <a:ext uri="{FF2B5EF4-FFF2-40B4-BE49-F238E27FC236}">
                <a16:creationId xmlns:a16="http://schemas.microsoft.com/office/drawing/2014/main" id="{307D5284-E7C4-44B1-A271-EDE730C21F86}"/>
              </a:ext>
            </a:extLst>
          </p:cNvPr>
          <p:cNvSpPr/>
          <p:nvPr/>
        </p:nvSpPr>
        <p:spPr bwMode="auto">
          <a:xfrm>
            <a:off x="7605437" y="1210893"/>
            <a:ext cx="1213610" cy="1361315"/>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1DA33D55-DC5C-477F-888B-7FBD4D6542DC}"/>
              </a:ext>
            </a:extLst>
          </p:cNvPr>
          <p:cNvSpPr/>
          <p:nvPr/>
        </p:nvSpPr>
        <p:spPr bwMode="auto">
          <a:xfrm>
            <a:off x="3889378" y="3691206"/>
            <a:ext cx="3081764" cy="1005224"/>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Transaction Log files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 caching = None)</a:t>
            </a:r>
          </a:p>
        </p:txBody>
      </p:sp>
      <p:cxnSp>
        <p:nvCxnSpPr>
          <p:cNvPr id="34" name="Straight Arrow Connector 33">
            <a:extLst>
              <a:ext uri="{FF2B5EF4-FFF2-40B4-BE49-F238E27FC236}">
                <a16:creationId xmlns:a16="http://schemas.microsoft.com/office/drawing/2014/main" id="{B4F6E755-B428-41E8-AF6C-8350A870C122}"/>
              </a:ext>
            </a:extLst>
          </p:cNvPr>
          <p:cNvCxnSpPr>
            <a:cxnSpLocks/>
            <a:stCxn id="33" idx="3"/>
            <a:endCxn id="32" idx="2"/>
          </p:cNvCxnSpPr>
          <p:nvPr/>
        </p:nvCxnSpPr>
        <p:spPr>
          <a:xfrm flipV="1">
            <a:off x="6971142" y="2572208"/>
            <a:ext cx="1241100" cy="162161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0483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4756B-2740-1BE4-85AF-ACC63C785671}"/>
              </a:ext>
            </a:extLst>
          </p:cNvPr>
          <p:cNvPicPr>
            <a:picLocks noChangeAspect="1"/>
          </p:cNvPicPr>
          <p:nvPr/>
        </p:nvPicPr>
        <p:blipFill>
          <a:blip r:embed="rId3"/>
          <a:stretch>
            <a:fillRect/>
          </a:stretch>
        </p:blipFill>
        <p:spPr>
          <a:xfrm>
            <a:off x="466660" y="1139884"/>
            <a:ext cx="6281668" cy="5281348"/>
          </a:xfrm>
          <a:prstGeom prst="rect">
            <a:avLst/>
          </a:prstGeom>
        </p:spPr>
      </p:pic>
      <p:sp>
        <p:nvSpPr>
          <p:cNvPr id="4" name="Oval 7">
            <a:extLst>
              <a:ext uri="{FF2B5EF4-FFF2-40B4-BE49-F238E27FC236}">
                <a16:creationId xmlns:a16="http://schemas.microsoft.com/office/drawing/2014/main" id="{AB6F5021-D6BE-4FDE-E305-DBFE96082436}"/>
              </a:ext>
            </a:extLst>
          </p:cNvPr>
          <p:cNvSpPr/>
          <p:nvPr/>
        </p:nvSpPr>
        <p:spPr bwMode="auto">
          <a:xfrm>
            <a:off x="82967" y="3115080"/>
            <a:ext cx="6898537" cy="576126"/>
          </a:xfrm>
          <a:custGeom>
            <a:avLst/>
            <a:gdLst>
              <a:gd name="connsiteX0" fmla="*/ 0 w 6898467"/>
              <a:gd name="connsiteY0" fmla="*/ 288062 h 576123"/>
              <a:gd name="connsiteX1" fmla="*/ 3449234 w 6898467"/>
              <a:gd name="connsiteY1" fmla="*/ 0 h 576123"/>
              <a:gd name="connsiteX2" fmla="*/ 6898468 w 6898467"/>
              <a:gd name="connsiteY2" fmla="*/ 288062 h 576123"/>
              <a:gd name="connsiteX3" fmla="*/ 3449234 w 6898467"/>
              <a:gd name="connsiteY3" fmla="*/ 576124 h 576123"/>
              <a:gd name="connsiteX4" fmla="*/ 0 w 6898467"/>
              <a:gd name="connsiteY4" fmla="*/ 288062 h 576123"/>
              <a:gd name="connsiteX0" fmla="*/ 0 w 6898468"/>
              <a:gd name="connsiteY0" fmla="*/ 288063 h 576126"/>
              <a:gd name="connsiteX1" fmla="*/ 3449234 w 6898468"/>
              <a:gd name="connsiteY1" fmla="*/ 1 h 576126"/>
              <a:gd name="connsiteX2" fmla="*/ 6898468 w 6898468"/>
              <a:gd name="connsiteY2" fmla="*/ 288063 h 576126"/>
              <a:gd name="connsiteX3" fmla="*/ 3449234 w 6898468"/>
              <a:gd name="connsiteY3" fmla="*/ 576125 h 576126"/>
              <a:gd name="connsiteX4" fmla="*/ 0 w 6898468"/>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537" h="576126">
                <a:moveTo>
                  <a:pt x="0" y="288063"/>
                </a:moveTo>
                <a:cubicBezTo>
                  <a:pt x="0" y="-3376"/>
                  <a:pt x="1544275" y="1"/>
                  <a:pt x="3449234" y="1"/>
                </a:cubicBezTo>
                <a:cubicBezTo>
                  <a:pt x="5354193" y="1"/>
                  <a:pt x="6898468" y="-3378"/>
                  <a:pt x="6898468" y="288063"/>
                </a:cubicBezTo>
                <a:cubicBezTo>
                  <a:pt x="6910500" y="579503"/>
                  <a:pt x="5354193" y="576125"/>
                  <a:pt x="3449234" y="576125"/>
                </a:cubicBezTo>
                <a:cubicBezTo>
                  <a:pt x="1544275" y="576125"/>
                  <a:pt x="0" y="579502"/>
                  <a:pt x="0" y="288063"/>
                </a:cubicBezTo>
                <a:close/>
              </a:path>
            </a:pathLst>
          </a:cu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a:xfrm>
            <a:off x="578836" y="476054"/>
            <a:ext cx="11018520" cy="553998"/>
          </a:xfrm>
        </p:spPr>
        <p:txBody>
          <a:bodyPr/>
          <a:lstStyle/>
          <a:p>
            <a:r>
              <a:rPr lang="en-US"/>
              <a:t>Azure Virtual Machine Disk Provisioning</a:t>
            </a:r>
          </a:p>
        </p:txBody>
      </p:sp>
      <p:grpSp>
        <p:nvGrpSpPr>
          <p:cNvPr id="39" name="Group 38">
            <a:extLst>
              <a:ext uri="{FF2B5EF4-FFF2-40B4-BE49-F238E27FC236}">
                <a16:creationId xmlns:a16="http://schemas.microsoft.com/office/drawing/2014/main" id="{23ECD52F-994B-4AA8-90FF-57D82931CBD1}"/>
              </a:ext>
            </a:extLst>
          </p:cNvPr>
          <p:cNvGrpSpPr/>
          <p:nvPr/>
        </p:nvGrpSpPr>
        <p:grpSpPr>
          <a:xfrm>
            <a:off x="7214680" y="1139884"/>
            <a:ext cx="4700339" cy="5260914"/>
            <a:chOff x="4137847" y="1368486"/>
            <a:chExt cx="4700339" cy="5260914"/>
          </a:xfrm>
        </p:grpSpPr>
        <p:sp>
          <p:nvSpPr>
            <p:cNvPr id="40" name="Rectangle: Rounded Corners 39">
              <a:extLst>
                <a:ext uri="{FF2B5EF4-FFF2-40B4-BE49-F238E27FC236}">
                  <a16:creationId xmlns:a16="http://schemas.microsoft.com/office/drawing/2014/main" id="{438ECABD-40B7-452A-99E8-FCC67DC9FF51}"/>
                </a:ext>
              </a:extLst>
            </p:cNvPr>
            <p:cNvSpPr/>
            <p:nvPr/>
          </p:nvSpPr>
          <p:spPr bwMode="auto">
            <a:xfrm>
              <a:off x="4137847" y="1368486"/>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28A5319-0CB1-4A3D-BD28-FA4B1C5F1FDE}"/>
                </a:ext>
              </a:extLst>
            </p:cNvPr>
            <p:cNvSpPr/>
            <p:nvPr/>
          </p:nvSpPr>
          <p:spPr bwMode="auto">
            <a:xfrm>
              <a:off x="5774848" y="3999180"/>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38,000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500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Segoe UI" pitchFamily="34" charset="0"/>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8D6620CD-EC15-41C4-BB2E-B6DF509E3DC2}"/>
                </a:ext>
              </a:extLst>
            </p:cNvPr>
            <p:cNvSpPr/>
            <p:nvPr/>
          </p:nvSpPr>
          <p:spPr bwMode="auto">
            <a:xfrm>
              <a:off x="4527214" y="4865861"/>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12,800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290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6CD913A5-B36C-4C06-B2FC-0954A99F0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6418" y="5262433"/>
              <a:ext cx="1005523" cy="724912"/>
            </a:xfrm>
            <a:prstGeom prst="rect">
              <a:avLst/>
            </a:prstGeom>
          </p:spPr>
        </p:pic>
        <p:pic>
          <p:nvPicPr>
            <p:cNvPr id="44" name="Graphic 43">
              <a:extLst>
                <a:ext uri="{FF2B5EF4-FFF2-40B4-BE49-F238E27FC236}">
                  <a16:creationId xmlns:a16="http://schemas.microsoft.com/office/drawing/2014/main" id="{1F89054C-FC27-4C6A-B29B-9D0BB0008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4416" y="4814945"/>
              <a:ext cx="722413" cy="722413"/>
            </a:xfrm>
            <a:prstGeom prst="rect">
              <a:avLst/>
            </a:prstGeom>
          </p:spPr>
        </p:pic>
        <p:pic>
          <p:nvPicPr>
            <p:cNvPr id="46" name="Graphic 45">
              <a:extLst>
                <a:ext uri="{FF2B5EF4-FFF2-40B4-BE49-F238E27FC236}">
                  <a16:creationId xmlns:a16="http://schemas.microsoft.com/office/drawing/2014/main" id="{50F87EDE-74EF-45AD-83FE-F8FEF12D3E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1468" y="1573797"/>
              <a:ext cx="794356" cy="676276"/>
            </a:xfrm>
            <a:prstGeom prst="rect">
              <a:avLst/>
            </a:prstGeom>
          </p:spPr>
        </p:pic>
        <p:pic>
          <p:nvPicPr>
            <p:cNvPr id="47" name="Graphic 46">
              <a:extLst>
                <a:ext uri="{FF2B5EF4-FFF2-40B4-BE49-F238E27FC236}">
                  <a16:creationId xmlns:a16="http://schemas.microsoft.com/office/drawing/2014/main" id="{8B6D5FD5-6FAC-490F-BF3F-248F84E36A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1343" y="1573797"/>
              <a:ext cx="794355" cy="676275"/>
            </a:xfrm>
            <a:prstGeom prst="rect">
              <a:avLst/>
            </a:prstGeom>
          </p:spPr>
        </p:pic>
        <p:pic>
          <p:nvPicPr>
            <p:cNvPr id="48" name="Graphic 47">
              <a:extLst>
                <a:ext uri="{FF2B5EF4-FFF2-40B4-BE49-F238E27FC236}">
                  <a16:creationId xmlns:a16="http://schemas.microsoft.com/office/drawing/2014/main" id="{F55779A4-D708-4CD7-97D9-B0B6B8056D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4909" y="1573797"/>
              <a:ext cx="794355" cy="676275"/>
            </a:xfrm>
            <a:prstGeom prst="rect">
              <a:avLst/>
            </a:prstGeom>
          </p:spPr>
        </p:pic>
        <p:sp>
          <p:nvSpPr>
            <p:cNvPr id="49" name="TextBox 48">
              <a:extLst>
                <a:ext uri="{FF2B5EF4-FFF2-40B4-BE49-F238E27FC236}">
                  <a16:creationId xmlns:a16="http://schemas.microsoft.com/office/drawing/2014/main" id="{83B5039E-A350-43E6-BE25-E8FA58BB058F}"/>
                </a:ext>
              </a:extLst>
            </p:cNvPr>
            <p:cNvSpPr txBox="1"/>
            <p:nvPr/>
          </p:nvSpPr>
          <p:spPr>
            <a:xfrm>
              <a:off x="4601767" y="2273391"/>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Arial" panose="020B0604020202020204" pitchFamily="34" charset="0"/>
                </a:rPr>
                <a:t>Uncached</a:t>
              </a: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 P30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Managed Disk</a:t>
              </a:r>
            </a:p>
          </p:txBody>
        </p:sp>
        <p:sp>
          <p:nvSpPr>
            <p:cNvPr id="50" name="TextBox 49">
              <a:extLst>
                <a:ext uri="{FF2B5EF4-FFF2-40B4-BE49-F238E27FC236}">
                  <a16:creationId xmlns:a16="http://schemas.microsoft.com/office/drawing/2014/main" id="{1E7C0885-7DC9-443B-8D3D-2D6740938B8A}"/>
                </a:ext>
              </a:extLst>
            </p:cNvPr>
            <p:cNvSpPr txBox="1"/>
            <p:nvPr/>
          </p:nvSpPr>
          <p:spPr>
            <a:xfrm>
              <a:off x="5982519"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Cached P30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Managed Disk</a:t>
              </a:r>
            </a:p>
          </p:txBody>
        </p:sp>
        <p:sp>
          <p:nvSpPr>
            <p:cNvPr id="51" name="TextBox 50">
              <a:extLst>
                <a:ext uri="{FF2B5EF4-FFF2-40B4-BE49-F238E27FC236}">
                  <a16:creationId xmlns:a16="http://schemas.microsoft.com/office/drawing/2014/main" id="{3D902181-A421-41A5-B681-5E48C192DC5A}"/>
                </a:ext>
              </a:extLst>
            </p:cNvPr>
            <p:cNvSpPr txBox="1"/>
            <p:nvPr/>
          </p:nvSpPr>
          <p:spPr>
            <a:xfrm>
              <a:off x="7525333"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Disk</a:t>
              </a:r>
            </a:p>
          </p:txBody>
        </p:sp>
        <p:cxnSp>
          <p:nvCxnSpPr>
            <p:cNvPr id="55" name="Straight Arrow Connector 54">
              <a:extLst>
                <a:ext uri="{FF2B5EF4-FFF2-40B4-BE49-F238E27FC236}">
                  <a16:creationId xmlns:a16="http://schemas.microsoft.com/office/drawing/2014/main" id="{574D9186-3E18-4588-9297-C03A13E150F5}"/>
                </a:ext>
              </a:extLst>
            </p:cNvPr>
            <p:cNvCxnSpPr>
              <a:cxnSpLocks/>
              <a:endCxn id="76" idx="0"/>
            </p:cNvCxnSpPr>
            <p:nvPr/>
          </p:nvCxnSpPr>
          <p:spPr>
            <a:xfrm>
              <a:off x="5148522" y="2671011"/>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47AB70E-D6B4-4055-A0C1-FD2FCBE05296}"/>
                </a:ext>
              </a:extLst>
            </p:cNvPr>
            <p:cNvCxnSpPr>
              <a:cxnSpLocks/>
              <a:stCxn id="50" idx="2"/>
              <a:endCxn id="72" idx="0"/>
            </p:cNvCxnSpPr>
            <p:nvPr/>
          </p:nvCxnSpPr>
          <p:spPr>
            <a:xfrm flipH="1">
              <a:off x="6528646" y="2642137"/>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829A98-0B70-4A41-BEBE-AB74F6488DC7}"/>
                </a:ext>
              </a:extLst>
            </p:cNvPr>
            <p:cNvCxnSpPr>
              <a:cxnSpLocks/>
            </p:cNvCxnSpPr>
            <p:nvPr/>
          </p:nvCxnSpPr>
          <p:spPr>
            <a:xfrm>
              <a:off x="6528646" y="3697772"/>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C63995-FC5A-4278-9A44-F483F619275E}"/>
                </a:ext>
              </a:extLst>
            </p:cNvPr>
            <p:cNvCxnSpPr>
              <a:cxnSpLocks/>
            </p:cNvCxnSpPr>
            <p:nvPr/>
          </p:nvCxnSpPr>
          <p:spPr>
            <a:xfrm>
              <a:off x="6500713" y="4208801"/>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78B31A-6C0C-46F4-86BF-7A0A256509B0}"/>
                </a:ext>
              </a:extLst>
            </p:cNvPr>
            <p:cNvCxnSpPr>
              <a:cxnSpLocks/>
              <a:endCxn id="44" idx="0"/>
            </p:cNvCxnSpPr>
            <p:nvPr/>
          </p:nvCxnSpPr>
          <p:spPr>
            <a:xfrm>
              <a:off x="8085623" y="4217733"/>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3322DF5-F7B7-4BFA-BF0A-4F059A67AF77}"/>
                </a:ext>
              </a:extLst>
            </p:cNvPr>
            <p:cNvCxnSpPr>
              <a:cxnSpLocks/>
            </p:cNvCxnSpPr>
            <p:nvPr/>
          </p:nvCxnSpPr>
          <p:spPr>
            <a:xfrm>
              <a:off x="6237744" y="5107387"/>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B5DDDF5-8616-432C-978A-7BC8668D9433}"/>
                </a:ext>
              </a:extLst>
            </p:cNvPr>
            <p:cNvSpPr txBox="1"/>
            <p:nvPr/>
          </p:nvSpPr>
          <p:spPr>
            <a:xfrm>
              <a:off x="5628408" y="4404333"/>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 Miss</a:t>
              </a:r>
            </a:p>
          </p:txBody>
        </p:sp>
        <p:sp>
          <p:nvSpPr>
            <p:cNvPr id="69" name="TextBox 68">
              <a:extLst>
                <a:ext uri="{FF2B5EF4-FFF2-40B4-BE49-F238E27FC236}">
                  <a16:creationId xmlns:a16="http://schemas.microsoft.com/office/drawing/2014/main" id="{97DEF112-6D5C-49BA-B599-93760DEEADB4}"/>
                </a:ext>
              </a:extLst>
            </p:cNvPr>
            <p:cNvSpPr txBox="1"/>
            <p:nvPr/>
          </p:nvSpPr>
          <p:spPr>
            <a:xfrm>
              <a:off x="7253985" y="4404333"/>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 Hit</a:t>
              </a:r>
            </a:p>
          </p:txBody>
        </p:sp>
        <p:sp>
          <p:nvSpPr>
            <p:cNvPr id="71" name="TextBox 70">
              <a:extLst>
                <a:ext uri="{FF2B5EF4-FFF2-40B4-BE49-F238E27FC236}">
                  <a16:creationId xmlns:a16="http://schemas.microsoft.com/office/drawing/2014/main" id="{30C98BFD-3604-4AD4-9E7A-D0028FF31A78}"/>
                </a:ext>
              </a:extLst>
            </p:cNvPr>
            <p:cNvSpPr txBox="1"/>
            <p:nvPr/>
          </p:nvSpPr>
          <p:spPr>
            <a:xfrm>
              <a:off x="5407204" y="605533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Azure Storage Page BLOBs</a:t>
              </a:r>
            </a:p>
          </p:txBody>
        </p:sp>
        <p:sp>
          <p:nvSpPr>
            <p:cNvPr id="72" name="Rectangle: Rounded Corners 71">
              <a:extLst>
                <a:ext uri="{FF2B5EF4-FFF2-40B4-BE49-F238E27FC236}">
                  <a16:creationId xmlns:a16="http://schemas.microsoft.com/office/drawing/2014/main" id="{45F83053-6829-4E56-A573-29E86D023B72}"/>
                </a:ext>
              </a:extLst>
            </p:cNvPr>
            <p:cNvSpPr/>
            <p:nvPr/>
          </p:nvSpPr>
          <p:spPr bwMode="auto">
            <a:xfrm>
              <a:off x="5907339" y="3227344"/>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endParaRPr>
            </a:p>
          </p:txBody>
        </p:sp>
        <p:cxnSp>
          <p:nvCxnSpPr>
            <p:cNvPr id="73" name="Straight Arrow Connector 72">
              <a:extLst>
                <a:ext uri="{FF2B5EF4-FFF2-40B4-BE49-F238E27FC236}">
                  <a16:creationId xmlns:a16="http://schemas.microsoft.com/office/drawing/2014/main" id="{2B3A9689-D0EA-4961-A02F-ECEC0754D379}"/>
                </a:ext>
              </a:extLst>
            </p:cNvPr>
            <p:cNvCxnSpPr>
              <a:cxnSpLocks/>
            </p:cNvCxnSpPr>
            <p:nvPr/>
          </p:nvCxnSpPr>
          <p:spPr>
            <a:xfrm>
              <a:off x="8082658" y="2671011"/>
              <a:ext cx="0" cy="1328169"/>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EA008E-1683-4886-B8D5-9E74BE933B4A}"/>
                </a:ext>
              </a:extLst>
            </p:cNvPr>
            <p:cNvCxnSpPr>
              <a:cxnSpLocks/>
            </p:cNvCxnSpPr>
            <p:nvPr/>
          </p:nvCxnSpPr>
          <p:spPr>
            <a:xfrm>
              <a:off x="5103536" y="3717611"/>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CD14F6A2-D682-4267-95F8-76CD765CF866}"/>
                </a:ext>
              </a:extLst>
            </p:cNvPr>
            <p:cNvSpPr/>
            <p:nvPr/>
          </p:nvSpPr>
          <p:spPr bwMode="auto">
            <a:xfrm>
              <a:off x="4527214" y="3225391"/>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69BFCDA4-086A-4FB0-BD54-55D594F6007E}"/>
                </a:ext>
              </a:extLst>
            </p:cNvPr>
            <p:cNvSpPr txBox="1"/>
            <p:nvPr/>
          </p:nvSpPr>
          <p:spPr>
            <a:xfrm>
              <a:off x="7797470" y="5529568"/>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Server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SSD</a:t>
              </a:r>
            </a:p>
          </p:txBody>
        </p:sp>
      </p:grpSp>
      <p:sp>
        <p:nvSpPr>
          <p:cNvPr id="9" name="TextBox 8">
            <a:extLst>
              <a:ext uri="{FF2B5EF4-FFF2-40B4-BE49-F238E27FC236}">
                <a16:creationId xmlns:a16="http://schemas.microsoft.com/office/drawing/2014/main" id="{E501ED27-7EA2-44F9-A1A1-426C185A2B56}"/>
              </a:ext>
            </a:extLst>
          </p:cNvPr>
          <p:cNvSpPr txBox="1"/>
          <p:nvPr/>
        </p:nvSpPr>
        <p:spPr>
          <a:xfrm>
            <a:off x="10983722" y="1537420"/>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Arial" panose="020B0604020202020204" pitchFamily="34" charset="0"/>
              </a:rPr>
              <a:t>D:/</a:t>
            </a:r>
          </a:p>
        </p:txBody>
      </p:sp>
      <p:sp>
        <p:nvSpPr>
          <p:cNvPr id="32" name="Rectangle: Rounded Corners 31">
            <a:extLst>
              <a:ext uri="{FF2B5EF4-FFF2-40B4-BE49-F238E27FC236}">
                <a16:creationId xmlns:a16="http://schemas.microsoft.com/office/drawing/2014/main" id="{307D5284-E7C4-44B1-A271-EDE730C21F86}"/>
              </a:ext>
            </a:extLst>
          </p:cNvPr>
          <p:cNvSpPr/>
          <p:nvPr/>
        </p:nvSpPr>
        <p:spPr bwMode="auto">
          <a:xfrm>
            <a:off x="8990861" y="1185371"/>
            <a:ext cx="1213610" cy="1361315"/>
          </a:xfrm>
          <a:prstGeom prst="roundRect">
            <a:avLst>
              <a:gd name="adj" fmla="val 10513"/>
            </a:avLst>
          </a:prstGeom>
          <a:noFill/>
          <a:ln w="57150">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1DA33D55-DC5C-477F-888B-7FBD4D6542DC}"/>
              </a:ext>
            </a:extLst>
          </p:cNvPr>
          <p:cNvSpPr/>
          <p:nvPr/>
        </p:nvSpPr>
        <p:spPr bwMode="auto">
          <a:xfrm>
            <a:off x="3483830" y="3885564"/>
            <a:ext cx="3526933" cy="1005224"/>
          </a:xfrm>
          <a:prstGeom prst="round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files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 caching = Read-only)</a:t>
            </a:r>
          </a:p>
        </p:txBody>
      </p:sp>
      <p:cxnSp>
        <p:nvCxnSpPr>
          <p:cNvPr id="34" name="Straight Arrow Connector 33">
            <a:extLst>
              <a:ext uri="{FF2B5EF4-FFF2-40B4-BE49-F238E27FC236}">
                <a16:creationId xmlns:a16="http://schemas.microsoft.com/office/drawing/2014/main" id="{B4F6E755-B428-41E8-AF6C-8350A870C122}"/>
              </a:ext>
            </a:extLst>
          </p:cNvPr>
          <p:cNvCxnSpPr>
            <a:cxnSpLocks/>
            <a:stCxn id="33" idx="3"/>
            <a:endCxn id="32" idx="2"/>
          </p:cNvCxnSpPr>
          <p:nvPr/>
        </p:nvCxnSpPr>
        <p:spPr>
          <a:xfrm flipV="1">
            <a:off x="7010763" y="2546686"/>
            <a:ext cx="2586903" cy="1841490"/>
          </a:xfrm>
          <a:prstGeom prst="straightConnector1">
            <a:avLst/>
          </a:prstGeom>
          <a:ln w="5715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36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87CAEC-48D7-E472-05D8-E1C24F69C923}"/>
              </a:ext>
            </a:extLst>
          </p:cNvPr>
          <p:cNvPicPr>
            <a:picLocks noChangeAspect="1"/>
          </p:cNvPicPr>
          <p:nvPr/>
        </p:nvPicPr>
        <p:blipFill>
          <a:blip r:embed="rId3"/>
          <a:stretch>
            <a:fillRect/>
          </a:stretch>
        </p:blipFill>
        <p:spPr>
          <a:xfrm>
            <a:off x="466660" y="1139884"/>
            <a:ext cx="6281668" cy="5281348"/>
          </a:xfrm>
          <a:prstGeom prst="rect">
            <a:avLst/>
          </a:prstGeom>
        </p:spPr>
      </p:pic>
      <p:sp>
        <p:nvSpPr>
          <p:cNvPr id="4" name="Oval 7">
            <a:extLst>
              <a:ext uri="{FF2B5EF4-FFF2-40B4-BE49-F238E27FC236}">
                <a16:creationId xmlns:a16="http://schemas.microsoft.com/office/drawing/2014/main" id="{DF6C489F-4816-7EA0-502B-8AF771C271A5}"/>
              </a:ext>
            </a:extLst>
          </p:cNvPr>
          <p:cNvSpPr/>
          <p:nvPr/>
        </p:nvSpPr>
        <p:spPr bwMode="auto">
          <a:xfrm>
            <a:off x="82967" y="3115080"/>
            <a:ext cx="6898537" cy="576126"/>
          </a:xfrm>
          <a:custGeom>
            <a:avLst/>
            <a:gdLst>
              <a:gd name="connsiteX0" fmla="*/ 0 w 6898467"/>
              <a:gd name="connsiteY0" fmla="*/ 288062 h 576123"/>
              <a:gd name="connsiteX1" fmla="*/ 3449234 w 6898467"/>
              <a:gd name="connsiteY1" fmla="*/ 0 h 576123"/>
              <a:gd name="connsiteX2" fmla="*/ 6898468 w 6898467"/>
              <a:gd name="connsiteY2" fmla="*/ 288062 h 576123"/>
              <a:gd name="connsiteX3" fmla="*/ 3449234 w 6898467"/>
              <a:gd name="connsiteY3" fmla="*/ 576124 h 576123"/>
              <a:gd name="connsiteX4" fmla="*/ 0 w 6898467"/>
              <a:gd name="connsiteY4" fmla="*/ 288062 h 576123"/>
              <a:gd name="connsiteX0" fmla="*/ 0 w 6898468"/>
              <a:gd name="connsiteY0" fmla="*/ 288063 h 576126"/>
              <a:gd name="connsiteX1" fmla="*/ 3449234 w 6898468"/>
              <a:gd name="connsiteY1" fmla="*/ 1 h 576126"/>
              <a:gd name="connsiteX2" fmla="*/ 6898468 w 6898468"/>
              <a:gd name="connsiteY2" fmla="*/ 288063 h 576126"/>
              <a:gd name="connsiteX3" fmla="*/ 3449234 w 6898468"/>
              <a:gd name="connsiteY3" fmla="*/ 576125 h 576126"/>
              <a:gd name="connsiteX4" fmla="*/ 0 w 6898468"/>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537" h="576126">
                <a:moveTo>
                  <a:pt x="0" y="288063"/>
                </a:moveTo>
                <a:cubicBezTo>
                  <a:pt x="0" y="-3376"/>
                  <a:pt x="1544275" y="1"/>
                  <a:pt x="3449234" y="1"/>
                </a:cubicBezTo>
                <a:cubicBezTo>
                  <a:pt x="5354193" y="1"/>
                  <a:pt x="6898468" y="-3378"/>
                  <a:pt x="6898468" y="288063"/>
                </a:cubicBezTo>
                <a:cubicBezTo>
                  <a:pt x="6910500" y="579503"/>
                  <a:pt x="5354193" y="576125"/>
                  <a:pt x="3449234" y="576125"/>
                </a:cubicBezTo>
                <a:cubicBezTo>
                  <a:pt x="1544275" y="576125"/>
                  <a:pt x="0" y="579502"/>
                  <a:pt x="0" y="288063"/>
                </a:cubicBezTo>
                <a:close/>
              </a:path>
            </a:pathLst>
          </a:cu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a:xfrm>
            <a:off x="578836" y="476054"/>
            <a:ext cx="11018520" cy="553998"/>
          </a:xfrm>
        </p:spPr>
        <p:txBody>
          <a:bodyPr/>
          <a:lstStyle/>
          <a:p>
            <a:r>
              <a:rPr lang="en-US"/>
              <a:t>Azure Virtual Machine Disk Provisioning</a:t>
            </a:r>
          </a:p>
        </p:txBody>
      </p:sp>
      <p:grpSp>
        <p:nvGrpSpPr>
          <p:cNvPr id="39" name="Group 38">
            <a:extLst>
              <a:ext uri="{FF2B5EF4-FFF2-40B4-BE49-F238E27FC236}">
                <a16:creationId xmlns:a16="http://schemas.microsoft.com/office/drawing/2014/main" id="{23ECD52F-994B-4AA8-90FF-57D82931CBD1}"/>
              </a:ext>
            </a:extLst>
          </p:cNvPr>
          <p:cNvGrpSpPr/>
          <p:nvPr/>
        </p:nvGrpSpPr>
        <p:grpSpPr>
          <a:xfrm>
            <a:off x="7214680" y="1139884"/>
            <a:ext cx="4700339" cy="5260914"/>
            <a:chOff x="4137847" y="1368486"/>
            <a:chExt cx="4700339" cy="5260914"/>
          </a:xfrm>
        </p:grpSpPr>
        <p:sp>
          <p:nvSpPr>
            <p:cNvPr id="40" name="Rectangle: Rounded Corners 39">
              <a:extLst>
                <a:ext uri="{FF2B5EF4-FFF2-40B4-BE49-F238E27FC236}">
                  <a16:creationId xmlns:a16="http://schemas.microsoft.com/office/drawing/2014/main" id="{438ECABD-40B7-452A-99E8-FCC67DC9FF51}"/>
                </a:ext>
              </a:extLst>
            </p:cNvPr>
            <p:cNvSpPr/>
            <p:nvPr/>
          </p:nvSpPr>
          <p:spPr bwMode="auto">
            <a:xfrm>
              <a:off x="4137847" y="1368486"/>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28A5319-0CB1-4A3D-BD28-FA4B1C5F1FDE}"/>
                </a:ext>
              </a:extLst>
            </p:cNvPr>
            <p:cNvSpPr/>
            <p:nvPr/>
          </p:nvSpPr>
          <p:spPr bwMode="auto">
            <a:xfrm>
              <a:off x="5774848" y="3999180"/>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38,000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500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Segoe UI" pitchFamily="34" charset="0"/>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8D6620CD-EC15-41C4-BB2E-B6DF509E3DC2}"/>
                </a:ext>
              </a:extLst>
            </p:cNvPr>
            <p:cNvSpPr/>
            <p:nvPr/>
          </p:nvSpPr>
          <p:spPr bwMode="auto">
            <a:xfrm>
              <a:off x="4527214" y="4865861"/>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12,800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290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6CD913A5-B36C-4C06-B2FC-0954A99F0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6418" y="5262433"/>
              <a:ext cx="1005523" cy="724912"/>
            </a:xfrm>
            <a:prstGeom prst="rect">
              <a:avLst/>
            </a:prstGeom>
          </p:spPr>
        </p:pic>
        <p:pic>
          <p:nvPicPr>
            <p:cNvPr id="44" name="Graphic 43">
              <a:extLst>
                <a:ext uri="{FF2B5EF4-FFF2-40B4-BE49-F238E27FC236}">
                  <a16:creationId xmlns:a16="http://schemas.microsoft.com/office/drawing/2014/main" id="{1F89054C-FC27-4C6A-B29B-9D0BB0008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4416" y="4814945"/>
              <a:ext cx="722413" cy="722413"/>
            </a:xfrm>
            <a:prstGeom prst="rect">
              <a:avLst/>
            </a:prstGeom>
          </p:spPr>
        </p:pic>
        <p:pic>
          <p:nvPicPr>
            <p:cNvPr id="46" name="Graphic 45">
              <a:extLst>
                <a:ext uri="{FF2B5EF4-FFF2-40B4-BE49-F238E27FC236}">
                  <a16:creationId xmlns:a16="http://schemas.microsoft.com/office/drawing/2014/main" id="{50F87EDE-74EF-45AD-83FE-F8FEF12D3E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1468" y="1573797"/>
              <a:ext cx="794356" cy="676276"/>
            </a:xfrm>
            <a:prstGeom prst="rect">
              <a:avLst/>
            </a:prstGeom>
          </p:spPr>
        </p:pic>
        <p:pic>
          <p:nvPicPr>
            <p:cNvPr id="47" name="Graphic 46">
              <a:extLst>
                <a:ext uri="{FF2B5EF4-FFF2-40B4-BE49-F238E27FC236}">
                  <a16:creationId xmlns:a16="http://schemas.microsoft.com/office/drawing/2014/main" id="{8B6D5FD5-6FAC-490F-BF3F-248F84E36A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1343" y="1573797"/>
              <a:ext cx="794355" cy="676275"/>
            </a:xfrm>
            <a:prstGeom prst="rect">
              <a:avLst/>
            </a:prstGeom>
          </p:spPr>
        </p:pic>
        <p:pic>
          <p:nvPicPr>
            <p:cNvPr id="48" name="Graphic 47">
              <a:extLst>
                <a:ext uri="{FF2B5EF4-FFF2-40B4-BE49-F238E27FC236}">
                  <a16:creationId xmlns:a16="http://schemas.microsoft.com/office/drawing/2014/main" id="{F55779A4-D708-4CD7-97D9-B0B6B8056D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4909" y="1573797"/>
              <a:ext cx="794355" cy="676275"/>
            </a:xfrm>
            <a:prstGeom prst="rect">
              <a:avLst/>
            </a:prstGeom>
          </p:spPr>
        </p:pic>
        <p:sp>
          <p:nvSpPr>
            <p:cNvPr id="49" name="TextBox 48">
              <a:extLst>
                <a:ext uri="{FF2B5EF4-FFF2-40B4-BE49-F238E27FC236}">
                  <a16:creationId xmlns:a16="http://schemas.microsoft.com/office/drawing/2014/main" id="{83B5039E-A350-43E6-BE25-E8FA58BB058F}"/>
                </a:ext>
              </a:extLst>
            </p:cNvPr>
            <p:cNvSpPr txBox="1"/>
            <p:nvPr/>
          </p:nvSpPr>
          <p:spPr>
            <a:xfrm>
              <a:off x="4601767" y="2273391"/>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Arial" panose="020B0604020202020204" pitchFamily="34" charset="0"/>
                </a:rPr>
                <a:t>Uncached</a:t>
              </a: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 P30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Managed Disk</a:t>
              </a:r>
            </a:p>
          </p:txBody>
        </p:sp>
        <p:sp>
          <p:nvSpPr>
            <p:cNvPr id="50" name="TextBox 49">
              <a:extLst>
                <a:ext uri="{FF2B5EF4-FFF2-40B4-BE49-F238E27FC236}">
                  <a16:creationId xmlns:a16="http://schemas.microsoft.com/office/drawing/2014/main" id="{1E7C0885-7DC9-443B-8D3D-2D6740938B8A}"/>
                </a:ext>
              </a:extLst>
            </p:cNvPr>
            <p:cNvSpPr txBox="1"/>
            <p:nvPr/>
          </p:nvSpPr>
          <p:spPr>
            <a:xfrm>
              <a:off x="5982519"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Cached P30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Managed Disk</a:t>
              </a:r>
            </a:p>
          </p:txBody>
        </p:sp>
        <p:sp>
          <p:nvSpPr>
            <p:cNvPr id="51" name="TextBox 50">
              <a:extLst>
                <a:ext uri="{FF2B5EF4-FFF2-40B4-BE49-F238E27FC236}">
                  <a16:creationId xmlns:a16="http://schemas.microsoft.com/office/drawing/2014/main" id="{3D902181-A421-41A5-B681-5E48C192DC5A}"/>
                </a:ext>
              </a:extLst>
            </p:cNvPr>
            <p:cNvSpPr txBox="1"/>
            <p:nvPr/>
          </p:nvSpPr>
          <p:spPr>
            <a:xfrm>
              <a:off x="7525333"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Disk</a:t>
              </a:r>
            </a:p>
          </p:txBody>
        </p:sp>
        <p:cxnSp>
          <p:nvCxnSpPr>
            <p:cNvPr id="55" name="Straight Arrow Connector 54">
              <a:extLst>
                <a:ext uri="{FF2B5EF4-FFF2-40B4-BE49-F238E27FC236}">
                  <a16:creationId xmlns:a16="http://schemas.microsoft.com/office/drawing/2014/main" id="{574D9186-3E18-4588-9297-C03A13E150F5}"/>
                </a:ext>
              </a:extLst>
            </p:cNvPr>
            <p:cNvCxnSpPr>
              <a:cxnSpLocks/>
              <a:endCxn id="76" idx="0"/>
            </p:cNvCxnSpPr>
            <p:nvPr/>
          </p:nvCxnSpPr>
          <p:spPr>
            <a:xfrm>
              <a:off x="5148522" y="2671011"/>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47AB70E-D6B4-4055-A0C1-FD2FCBE05296}"/>
                </a:ext>
              </a:extLst>
            </p:cNvPr>
            <p:cNvCxnSpPr>
              <a:cxnSpLocks/>
              <a:stCxn id="50" idx="2"/>
              <a:endCxn id="72" idx="0"/>
            </p:cNvCxnSpPr>
            <p:nvPr/>
          </p:nvCxnSpPr>
          <p:spPr>
            <a:xfrm flipH="1">
              <a:off x="6528646" y="2642137"/>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829A98-0B70-4A41-BEBE-AB74F6488DC7}"/>
                </a:ext>
              </a:extLst>
            </p:cNvPr>
            <p:cNvCxnSpPr>
              <a:cxnSpLocks/>
            </p:cNvCxnSpPr>
            <p:nvPr/>
          </p:nvCxnSpPr>
          <p:spPr>
            <a:xfrm>
              <a:off x="6528646" y="3697772"/>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C63995-FC5A-4278-9A44-F483F619275E}"/>
                </a:ext>
              </a:extLst>
            </p:cNvPr>
            <p:cNvCxnSpPr>
              <a:cxnSpLocks/>
            </p:cNvCxnSpPr>
            <p:nvPr/>
          </p:nvCxnSpPr>
          <p:spPr>
            <a:xfrm>
              <a:off x="6500713" y="4208801"/>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78B31A-6C0C-46F4-86BF-7A0A256509B0}"/>
                </a:ext>
              </a:extLst>
            </p:cNvPr>
            <p:cNvCxnSpPr>
              <a:cxnSpLocks/>
              <a:endCxn id="44" idx="0"/>
            </p:cNvCxnSpPr>
            <p:nvPr/>
          </p:nvCxnSpPr>
          <p:spPr>
            <a:xfrm>
              <a:off x="8085623" y="4217733"/>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3322DF5-F7B7-4BFA-BF0A-4F059A67AF77}"/>
                </a:ext>
              </a:extLst>
            </p:cNvPr>
            <p:cNvCxnSpPr>
              <a:cxnSpLocks/>
            </p:cNvCxnSpPr>
            <p:nvPr/>
          </p:nvCxnSpPr>
          <p:spPr>
            <a:xfrm>
              <a:off x="6237744" y="5107387"/>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B5DDDF5-8616-432C-978A-7BC8668D9433}"/>
                </a:ext>
              </a:extLst>
            </p:cNvPr>
            <p:cNvSpPr txBox="1"/>
            <p:nvPr/>
          </p:nvSpPr>
          <p:spPr>
            <a:xfrm>
              <a:off x="5628408" y="4404333"/>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 Miss</a:t>
              </a:r>
            </a:p>
          </p:txBody>
        </p:sp>
        <p:sp>
          <p:nvSpPr>
            <p:cNvPr id="69" name="TextBox 68">
              <a:extLst>
                <a:ext uri="{FF2B5EF4-FFF2-40B4-BE49-F238E27FC236}">
                  <a16:creationId xmlns:a16="http://schemas.microsoft.com/office/drawing/2014/main" id="{97DEF112-6D5C-49BA-B599-93760DEEADB4}"/>
                </a:ext>
              </a:extLst>
            </p:cNvPr>
            <p:cNvSpPr txBox="1"/>
            <p:nvPr/>
          </p:nvSpPr>
          <p:spPr>
            <a:xfrm>
              <a:off x="7253985" y="4404333"/>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Arial" panose="020B0604020202020204" pitchFamily="34" charset="0"/>
                </a:rPr>
                <a:t>Cache Hit</a:t>
              </a:r>
            </a:p>
          </p:txBody>
        </p:sp>
        <p:sp>
          <p:nvSpPr>
            <p:cNvPr id="71" name="TextBox 70">
              <a:extLst>
                <a:ext uri="{FF2B5EF4-FFF2-40B4-BE49-F238E27FC236}">
                  <a16:creationId xmlns:a16="http://schemas.microsoft.com/office/drawing/2014/main" id="{30C98BFD-3604-4AD4-9E7A-D0028FF31A78}"/>
                </a:ext>
              </a:extLst>
            </p:cNvPr>
            <p:cNvSpPr txBox="1"/>
            <p:nvPr/>
          </p:nvSpPr>
          <p:spPr>
            <a:xfrm>
              <a:off x="5407204" y="605533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Azure Storage Page BLOBs</a:t>
              </a:r>
            </a:p>
          </p:txBody>
        </p:sp>
        <p:sp>
          <p:nvSpPr>
            <p:cNvPr id="72" name="Rectangle: Rounded Corners 71">
              <a:extLst>
                <a:ext uri="{FF2B5EF4-FFF2-40B4-BE49-F238E27FC236}">
                  <a16:creationId xmlns:a16="http://schemas.microsoft.com/office/drawing/2014/main" id="{45F83053-6829-4E56-A573-29E86D023B72}"/>
                </a:ext>
              </a:extLst>
            </p:cNvPr>
            <p:cNvSpPr/>
            <p:nvPr/>
          </p:nvSpPr>
          <p:spPr bwMode="auto">
            <a:xfrm>
              <a:off x="5907339" y="3227344"/>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endParaRPr>
            </a:p>
          </p:txBody>
        </p:sp>
        <p:cxnSp>
          <p:nvCxnSpPr>
            <p:cNvPr id="73" name="Straight Arrow Connector 72">
              <a:extLst>
                <a:ext uri="{FF2B5EF4-FFF2-40B4-BE49-F238E27FC236}">
                  <a16:creationId xmlns:a16="http://schemas.microsoft.com/office/drawing/2014/main" id="{2B3A9689-D0EA-4961-A02F-ECEC0754D379}"/>
                </a:ext>
              </a:extLst>
            </p:cNvPr>
            <p:cNvCxnSpPr>
              <a:cxnSpLocks/>
            </p:cNvCxnSpPr>
            <p:nvPr/>
          </p:nvCxnSpPr>
          <p:spPr>
            <a:xfrm>
              <a:off x="8082658" y="2671011"/>
              <a:ext cx="0" cy="1328169"/>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EA008E-1683-4886-B8D5-9E74BE933B4A}"/>
                </a:ext>
              </a:extLst>
            </p:cNvPr>
            <p:cNvCxnSpPr>
              <a:cxnSpLocks/>
            </p:cNvCxnSpPr>
            <p:nvPr/>
          </p:nvCxnSpPr>
          <p:spPr>
            <a:xfrm>
              <a:off x="5103536" y="3717611"/>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CD14F6A2-D682-4267-95F8-76CD765CF866}"/>
                </a:ext>
              </a:extLst>
            </p:cNvPr>
            <p:cNvSpPr/>
            <p:nvPr/>
          </p:nvSpPr>
          <p:spPr bwMode="auto">
            <a:xfrm>
              <a:off x="4527214" y="3225391"/>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69BFCDA4-086A-4FB0-BD54-55D594F6007E}"/>
                </a:ext>
              </a:extLst>
            </p:cNvPr>
            <p:cNvSpPr txBox="1"/>
            <p:nvPr/>
          </p:nvSpPr>
          <p:spPr>
            <a:xfrm>
              <a:off x="7797470" y="5529568"/>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Server </a:t>
              </a:r>
              <a:b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SSD</a:t>
              </a:r>
            </a:p>
          </p:txBody>
        </p:sp>
      </p:grpSp>
      <p:sp>
        <p:nvSpPr>
          <p:cNvPr id="9" name="TextBox 8">
            <a:extLst>
              <a:ext uri="{FF2B5EF4-FFF2-40B4-BE49-F238E27FC236}">
                <a16:creationId xmlns:a16="http://schemas.microsoft.com/office/drawing/2014/main" id="{E501ED27-7EA2-44F9-A1A1-426C185A2B56}"/>
              </a:ext>
            </a:extLst>
          </p:cNvPr>
          <p:cNvSpPr txBox="1"/>
          <p:nvPr/>
        </p:nvSpPr>
        <p:spPr>
          <a:xfrm>
            <a:off x="10983722" y="1537420"/>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Arial" panose="020B0604020202020204" pitchFamily="34" charset="0"/>
              </a:rPr>
              <a:t>D:/</a:t>
            </a:r>
          </a:p>
        </p:txBody>
      </p:sp>
      <p:sp>
        <p:nvSpPr>
          <p:cNvPr id="32" name="Rectangle: Rounded Corners 31">
            <a:extLst>
              <a:ext uri="{FF2B5EF4-FFF2-40B4-BE49-F238E27FC236}">
                <a16:creationId xmlns:a16="http://schemas.microsoft.com/office/drawing/2014/main" id="{307D5284-E7C4-44B1-A271-EDE730C21F86}"/>
              </a:ext>
            </a:extLst>
          </p:cNvPr>
          <p:cNvSpPr/>
          <p:nvPr/>
        </p:nvSpPr>
        <p:spPr bwMode="auto">
          <a:xfrm>
            <a:off x="10521191" y="1175417"/>
            <a:ext cx="1213610" cy="1361315"/>
          </a:xfrm>
          <a:prstGeom prst="roundRect">
            <a:avLst>
              <a:gd name="adj" fmla="val 10513"/>
            </a:avLst>
          </a:prstGeom>
          <a:noFill/>
          <a:ln w="571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1DA33D55-DC5C-477F-888B-7FBD4D6542DC}"/>
              </a:ext>
            </a:extLst>
          </p:cNvPr>
          <p:cNvSpPr/>
          <p:nvPr/>
        </p:nvSpPr>
        <p:spPr bwMode="auto">
          <a:xfrm>
            <a:off x="3387940" y="3947916"/>
            <a:ext cx="3526933" cy="1005224"/>
          </a:xfrm>
          <a:prstGeom prst="roundRect">
            <a:avLst/>
          </a:prstGeom>
          <a:solidFill>
            <a:schemeClr val="accent1">
              <a:lumMod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files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drive, no caching)</a:t>
            </a:r>
          </a:p>
        </p:txBody>
      </p:sp>
      <p:cxnSp>
        <p:nvCxnSpPr>
          <p:cNvPr id="34" name="Straight Arrow Connector 33">
            <a:extLst>
              <a:ext uri="{FF2B5EF4-FFF2-40B4-BE49-F238E27FC236}">
                <a16:creationId xmlns:a16="http://schemas.microsoft.com/office/drawing/2014/main" id="{B4F6E755-B428-41E8-AF6C-8350A870C122}"/>
              </a:ext>
            </a:extLst>
          </p:cNvPr>
          <p:cNvCxnSpPr>
            <a:cxnSpLocks/>
            <a:stCxn id="33" idx="3"/>
            <a:endCxn id="32" idx="2"/>
          </p:cNvCxnSpPr>
          <p:nvPr/>
        </p:nvCxnSpPr>
        <p:spPr>
          <a:xfrm flipV="1">
            <a:off x="6914873" y="2536732"/>
            <a:ext cx="4213123" cy="1913796"/>
          </a:xfrm>
          <a:prstGeom prst="straightConnector1">
            <a:avLst/>
          </a:prstGeom>
          <a:ln w="57150">
            <a:solidFill>
              <a:schemeClr val="accent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5559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6590996" cy="999376"/>
          </a:xfrm>
        </p:spPr>
        <p:txBody>
          <a:bodyPr/>
          <a:lstStyle/>
          <a:p>
            <a:r>
              <a:rPr lang="en-US">
                <a:solidFill>
                  <a:schemeClr val="accent1"/>
                </a:solidFill>
              </a:rPr>
              <a:t>Choosing the Right VM Size</a:t>
            </a:r>
          </a:p>
        </p:txBody>
      </p:sp>
    </p:spTree>
    <p:extLst>
      <p:ext uri="{BB962C8B-B14F-4D97-AF65-F5344CB8AC3E}">
        <p14:creationId xmlns:p14="http://schemas.microsoft.com/office/powerpoint/2010/main" val="97057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3829D-6AE4-48E3-A87E-FDD19FBFACD6}"/>
              </a:ext>
            </a:extLst>
          </p:cNvPr>
          <p:cNvSpPr>
            <a:spLocks noGrp="1"/>
          </p:cNvSpPr>
          <p:nvPr>
            <p:ph type="title"/>
          </p:nvPr>
        </p:nvSpPr>
        <p:spPr/>
        <p:txBody>
          <a:bodyPr/>
          <a:lstStyle/>
          <a:p>
            <a:r>
              <a:rPr lang="en-US"/>
              <a:t>Measure Application Performance Requirements</a:t>
            </a:r>
          </a:p>
        </p:txBody>
      </p:sp>
      <p:graphicFrame>
        <p:nvGraphicFramePr>
          <p:cNvPr id="5" name="Table 4">
            <a:extLst>
              <a:ext uri="{FF2B5EF4-FFF2-40B4-BE49-F238E27FC236}">
                <a16:creationId xmlns:a16="http://schemas.microsoft.com/office/drawing/2014/main" id="{23C1A886-3EEA-4D0F-B660-0A33C2A0474C}"/>
              </a:ext>
            </a:extLst>
          </p:cNvPr>
          <p:cNvGraphicFramePr>
            <a:graphicFrameLocks noGrp="1"/>
          </p:cNvGraphicFramePr>
          <p:nvPr/>
        </p:nvGraphicFramePr>
        <p:xfrm>
          <a:off x="1207987" y="1247105"/>
          <a:ext cx="9776025" cy="3478140"/>
        </p:xfrm>
        <a:graphic>
          <a:graphicData uri="http://schemas.openxmlformats.org/drawingml/2006/table">
            <a:tbl>
              <a:tblPr/>
              <a:tblGrid>
                <a:gridCol w="2160240">
                  <a:extLst>
                    <a:ext uri="{9D8B030D-6E8A-4147-A177-3AD203B41FA5}">
                      <a16:colId xmlns:a16="http://schemas.microsoft.com/office/drawing/2014/main" val="2300068174"/>
                    </a:ext>
                  </a:extLst>
                </a:gridCol>
                <a:gridCol w="4536504">
                  <a:extLst>
                    <a:ext uri="{9D8B030D-6E8A-4147-A177-3AD203B41FA5}">
                      <a16:colId xmlns:a16="http://schemas.microsoft.com/office/drawing/2014/main" val="891703758"/>
                    </a:ext>
                  </a:extLst>
                </a:gridCol>
                <a:gridCol w="1944216">
                  <a:extLst>
                    <a:ext uri="{9D8B030D-6E8A-4147-A177-3AD203B41FA5}">
                      <a16:colId xmlns:a16="http://schemas.microsoft.com/office/drawing/2014/main" val="2046679010"/>
                    </a:ext>
                  </a:extLst>
                </a:gridCol>
                <a:gridCol w="1135065">
                  <a:extLst>
                    <a:ext uri="{9D8B030D-6E8A-4147-A177-3AD203B41FA5}">
                      <a16:colId xmlns:a16="http://schemas.microsoft.com/office/drawing/2014/main" val="3095597793"/>
                    </a:ext>
                  </a:extLst>
                </a:gridCol>
              </a:tblGrid>
              <a:tr h="453237">
                <a:tc>
                  <a:txBody>
                    <a:bodyPr/>
                    <a:lstStyle/>
                    <a:p>
                      <a:pPr algn="l" fontAlgn="t"/>
                      <a:r>
                        <a:rPr lang="en-US" sz="1400" b="1" i="0" u="none" strike="noStrike">
                          <a:solidFill>
                            <a:srgbClr val="000000"/>
                          </a:solidFill>
                          <a:effectLst/>
                          <a:latin typeface="Segoe UI" panose="020B0502040204020203" pitchFamily="34" charset="0"/>
                        </a:rPr>
                        <a:t>Counter</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400" b="1" i="0" u="none" strike="noStrike">
                          <a:solidFill>
                            <a:srgbClr val="000000"/>
                          </a:solidFill>
                          <a:effectLst/>
                          <a:latin typeface="Segoe UI" panose="020B0502040204020203" pitchFamily="34" charset="0"/>
                        </a:rPr>
                        <a:t>Description</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400" b="1" i="0" u="none" strike="noStrike" err="1">
                          <a:solidFill>
                            <a:srgbClr val="000000"/>
                          </a:solidFill>
                          <a:effectLst/>
                          <a:latin typeface="Segoe UI" panose="020B0502040204020203" pitchFamily="34" charset="0"/>
                        </a:rPr>
                        <a:t>PerfMon</a:t>
                      </a:r>
                      <a:br>
                        <a:rPr lang="en-US" sz="1400" b="1" i="0" u="none" strike="noStrike">
                          <a:solidFill>
                            <a:srgbClr val="000000"/>
                          </a:solidFill>
                          <a:effectLst/>
                          <a:latin typeface="Segoe UI" panose="020B0502040204020203" pitchFamily="34" charset="0"/>
                        </a:rPr>
                      </a:br>
                      <a:r>
                        <a:rPr lang="en-US" sz="1400" b="1" i="0" u="none" strike="noStrike">
                          <a:solidFill>
                            <a:srgbClr val="000000"/>
                          </a:solidFill>
                          <a:effectLst/>
                          <a:latin typeface="Segoe UI" panose="020B0502040204020203" pitchFamily="34" charset="0"/>
                        </a:rPr>
                        <a:t>(Windows)</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400" b="1" i="0" u="none" strike="noStrike" err="1">
                          <a:solidFill>
                            <a:srgbClr val="000000"/>
                          </a:solidFill>
                          <a:effectLst/>
                          <a:latin typeface="Segoe UI" panose="020B0502040204020203" pitchFamily="34" charset="0"/>
                        </a:rPr>
                        <a:t>Iostat</a:t>
                      </a:r>
                      <a:br>
                        <a:rPr lang="en-US" sz="1400" b="1" i="0" u="none" strike="noStrike">
                          <a:solidFill>
                            <a:srgbClr val="000000"/>
                          </a:solidFill>
                          <a:effectLst/>
                          <a:latin typeface="Segoe UI" panose="020B0502040204020203" pitchFamily="34" charset="0"/>
                        </a:rPr>
                      </a:br>
                      <a:r>
                        <a:rPr lang="en-US" sz="1400" b="1" i="0" u="none" strike="noStrike">
                          <a:solidFill>
                            <a:srgbClr val="000000"/>
                          </a:solidFill>
                          <a:effectLst/>
                          <a:latin typeface="Segoe UI" panose="020B0502040204020203" pitchFamily="34" charset="0"/>
                        </a:rPr>
                        <a:t>(Linux)</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7571787"/>
                  </a:ext>
                </a:extLst>
              </a:tr>
              <a:tr h="432129">
                <a:tc rowSpan="3">
                  <a:txBody>
                    <a:bodyPr/>
                    <a:lstStyle/>
                    <a:p>
                      <a:pPr algn="l" fontAlgn="t"/>
                      <a:r>
                        <a:rPr lang="en-US" sz="1400" b="1" i="0" u="none" strike="noStrike">
                          <a:solidFill>
                            <a:srgbClr val="000000"/>
                          </a:solidFill>
                          <a:effectLst/>
                          <a:latin typeface="Segoe UI" panose="020B0502040204020203" pitchFamily="34" charset="0"/>
                        </a:rPr>
                        <a:t>IOPS or Transactions per second</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r>
                        <a:rPr lang="en-US" sz="1400" b="0" i="0" u="none" strike="noStrike">
                          <a:solidFill>
                            <a:srgbClr val="000000"/>
                          </a:solidFill>
                          <a:effectLst/>
                          <a:latin typeface="Segoe UI" panose="020B0502040204020203" pitchFamily="34" charset="0"/>
                        </a:rPr>
                        <a:t>Number of I/O requests issued to the storage disk per second.</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Segoe UI" panose="020B0502040204020203" pitchFamily="34" charset="0"/>
                        </a:rPr>
                        <a:t>Disk Reads/sec</a:t>
                      </a:r>
                    </a:p>
                  </a:txBody>
                  <a:tcPr marL="3592" marR="3592" marT="3592"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r>
                        <a:rPr lang="en-US" sz="1400" b="0" i="0" u="none" strike="noStrike">
                          <a:solidFill>
                            <a:srgbClr val="000000"/>
                          </a:solidFill>
                          <a:effectLst/>
                          <a:latin typeface="Segoe UI" panose="020B0502040204020203" pitchFamily="34" charset="0"/>
                        </a:rPr>
                        <a:t>tps</a:t>
                      </a:r>
                    </a:p>
                  </a:txBody>
                  <a:tcPr marL="3592" marR="3592" marT="3592"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51084023"/>
                  </a:ext>
                </a:extLst>
              </a:tr>
              <a:tr h="432129">
                <a:tc vMerge="1">
                  <a:txBody>
                    <a:bodyPr/>
                    <a:lstStyle/>
                    <a:p>
                      <a:endParaRPr lang="en-US"/>
                    </a:p>
                  </a:txBody>
                  <a:tcPr/>
                </a:tc>
                <a:tc vMerge="1">
                  <a:txBody>
                    <a:bodyPr/>
                    <a:lstStyle/>
                    <a:p>
                      <a:endParaRPr lang="en-US"/>
                    </a:p>
                  </a:txBody>
                  <a:tcPr/>
                </a:tc>
                <a:tc>
                  <a:txBody>
                    <a:bodyPr/>
                    <a:lstStyle/>
                    <a:p>
                      <a:pPr algn="l" fontAlgn="t"/>
                      <a:r>
                        <a:rPr lang="en-US" sz="1400" b="0" i="0" u="none" strike="noStrike">
                          <a:solidFill>
                            <a:srgbClr val="000000"/>
                          </a:solidFill>
                          <a:effectLst/>
                          <a:latin typeface="Segoe UI" panose="020B0502040204020203" pitchFamily="34" charset="0"/>
                        </a:rPr>
                        <a:t>Disk Writes/sec</a:t>
                      </a:r>
                    </a:p>
                  </a:txBody>
                  <a:tcPr marL="3592" marR="3592" marT="3592" marB="0">
                    <a:lnL>
                      <a:noFill/>
                    </a:lnL>
                    <a:lnR>
                      <a:noFill/>
                    </a:lnR>
                    <a:lnT>
                      <a:noFill/>
                    </a:lnT>
                    <a:lnB>
                      <a:noFill/>
                    </a:lnB>
                  </a:tcPr>
                </a:tc>
                <a:tc>
                  <a:txBody>
                    <a:bodyPr/>
                    <a:lstStyle/>
                    <a:p>
                      <a:pPr algn="l" fontAlgn="t"/>
                      <a:r>
                        <a:rPr lang="en-US" sz="1400" b="0" i="0" u="none" strike="noStrike">
                          <a:solidFill>
                            <a:srgbClr val="000000"/>
                          </a:solidFill>
                          <a:effectLst/>
                          <a:latin typeface="Segoe UI" panose="020B0502040204020203" pitchFamily="34" charset="0"/>
                        </a:rPr>
                        <a:t>r/s</a:t>
                      </a:r>
                    </a:p>
                  </a:txBody>
                  <a:tcPr marL="3592" marR="3592" marT="3592" marB="0">
                    <a:lnL>
                      <a:noFill/>
                    </a:lnL>
                    <a:lnR>
                      <a:noFill/>
                    </a:lnR>
                    <a:lnT>
                      <a:noFill/>
                    </a:lnT>
                    <a:lnB>
                      <a:noFill/>
                    </a:lnB>
                  </a:tcPr>
                </a:tc>
                <a:extLst>
                  <a:ext uri="{0D108BD9-81ED-4DB2-BD59-A6C34878D82A}">
                    <a16:rowId xmlns:a16="http://schemas.microsoft.com/office/drawing/2014/main" val="684383659"/>
                  </a:ext>
                </a:extLst>
              </a:tr>
              <a:tr h="432129">
                <a:tc vMerge="1">
                  <a:txBody>
                    <a:bodyPr/>
                    <a:lstStyle/>
                    <a:p>
                      <a:endParaRPr lang="en-US"/>
                    </a:p>
                  </a:txBody>
                  <a:tcPr/>
                </a:tc>
                <a:tc vMerge="1">
                  <a:txBody>
                    <a:bodyPr/>
                    <a:lstStyle/>
                    <a:p>
                      <a:endParaRPr lang="en-US"/>
                    </a:p>
                  </a:txBody>
                  <a:tcPr/>
                </a:tc>
                <a:tc>
                  <a:txBody>
                    <a:bodyPr/>
                    <a:lstStyle/>
                    <a:p>
                      <a:pPr algn="l" fontAlgn="t"/>
                      <a:endParaRPr lang="en-US" sz="1400" b="0" i="0" u="none" strike="noStrike">
                        <a:solidFill>
                          <a:srgbClr val="000000"/>
                        </a:solidFill>
                        <a:effectLst/>
                        <a:latin typeface="Segoe UI" panose="020B0502040204020203" pitchFamily="34" charset="0"/>
                      </a:endParaRPr>
                    </a:p>
                  </a:txBody>
                  <a:tcPr marL="3592" marR="3592" marT="3592"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Segoe UI" panose="020B0502040204020203" pitchFamily="34" charset="0"/>
                        </a:rPr>
                        <a:t>w/s</a:t>
                      </a:r>
                    </a:p>
                  </a:txBody>
                  <a:tcPr marL="3592" marR="3592" marT="3592"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8112044"/>
                  </a:ext>
                </a:extLst>
              </a:tr>
              <a:tr h="432129">
                <a:tc rowSpan="2">
                  <a:txBody>
                    <a:bodyPr/>
                    <a:lstStyle/>
                    <a:p>
                      <a:pPr algn="l" fontAlgn="t"/>
                      <a:r>
                        <a:rPr lang="en-US" sz="1400" b="1" i="0" u="none" strike="noStrike">
                          <a:solidFill>
                            <a:srgbClr val="000000"/>
                          </a:solidFill>
                          <a:effectLst/>
                          <a:latin typeface="Segoe UI" panose="020B0502040204020203" pitchFamily="34" charset="0"/>
                        </a:rPr>
                        <a:t>Throughput</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fontAlgn="t"/>
                      <a:r>
                        <a:rPr lang="en-US" sz="1400" b="0" i="0" u="none" strike="noStrike">
                          <a:solidFill>
                            <a:srgbClr val="000000"/>
                          </a:solidFill>
                          <a:effectLst/>
                          <a:latin typeface="Segoe UI" panose="020B0502040204020203" pitchFamily="34" charset="0"/>
                        </a:rPr>
                        <a:t>Amount of data read from or written to the disk per second.</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Segoe UI" panose="020B0502040204020203" pitchFamily="34" charset="0"/>
                        </a:rPr>
                        <a:t>Disk Read Bytes/sec</a:t>
                      </a:r>
                    </a:p>
                  </a:txBody>
                  <a:tcPr marL="3592" marR="3592" marT="3592"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r>
                        <a:rPr lang="en-US" sz="1400" b="0" i="0" u="none" strike="noStrike" err="1">
                          <a:solidFill>
                            <a:srgbClr val="000000"/>
                          </a:solidFill>
                          <a:effectLst/>
                          <a:latin typeface="Segoe UI" panose="020B0502040204020203" pitchFamily="34" charset="0"/>
                        </a:rPr>
                        <a:t>kB_read</a:t>
                      </a:r>
                      <a:r>
                        <a:rPr lang="en-US" sz="1400" b="0" i="0" u="none" strike="noStrike">
                          <a:solidFill>
                            <a:srgbClr val="000000"/>
                          </a:solidFill>
                          <a:effectLst/>
                          <a:latin typeface="Segoe UI" panose="020B0502040204020203" pitchFamily="34" charset="0"/>
                        </a:rPr>
                        <a:t>/s</a:t>
                      </a:r>
                    </a:p>
                  </a:txBody>
                  <a:tcPr marL="3592" marR="3592" marT="3592"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2566196"/>
                  </a:ext>
                </a:extLst>
              </a:tr>
              <a:tr h="432129">
                <a:tc vMerge="1">
                  <a:txBody>
                    <a:bodyPr/>
                    <a:lstStyle/>
                    <a:p>
                      <a:endParaRPr lang="en-US"/>
                    </a:p>
                  </a:txBody>
                  <a:tcPr/>
                </a:tc>
                <a:tc vMerge="1">
                  <a:txBody>
                    <a:bodyPr/>
                    <a:lstStyle/>
                    <a:p>
                      <a:endParaRPr lang="en-US"/>
                    </a:p>
                  </a:txBody>
                  <a:tcPr/>
                </a:tc>
                <a:tc>
                  <a:txBody>
                    <a:bodyPr/>
                    <a:lstStyle/>
                    <a:p>
                      <a:pPr algn="l" fontAlgn="t"/>
                      <a:r>
                        <a:rPr lang="en-US" sz="1400" b="0" i="0" u="none" strike="noStrike">
                          <a:solidFill>
                            <a:srgbClr val="000000"/>
                          </a:solidFill>
                          <a:effectLst/>
                          <a:latin typeface="Segoe UI" panose="020B0502040204020203" pitchFamily="34" charset="0"/>
                        </a:rPr>
                        <a:t>Disk Write Bytes/sec</a:t>
                      </a:r>
                    </a:p>
                  </a:txBody>
                  <a:tcPr marL="3592" marR="3592" marT="3592"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t"/>
                      <a:r>
                        <a:rPr lang="en-US" sz="1400" b="0" i="0" u="none" strike="noStrike" err="1">
                          <a:solidFill>
                            <a:srgbClr val="000000"/>
                          </a:solidFill>
                          <a:effectLst/>
                          <a:latin typeface="Segoe UI" panose="020B0502040204020203" pitchFamily="34" charset="0"/>
                        </a:rPr>
                        <a:t>kB_wrtn</a:t>
                      </a:r>
                      <a:r>
                        <a:rPr lang="en-US" sz="1400" b="0" i="0" u="none" strike="noStrike">
                          <a:solidFill>
                            <a:srgbClr val="000000"/>
                          </a:solidFill>
                          <a:effectLst/>
                          <a:latin typeface="Segoe UI" panose="020B0502040204020203" pitchFamily="34" charset="0"/>
                        </a:rPr>
                        <a:t>/s</a:t>
                      </a:r>
                    </a:p>
                  </a:txBody>
                  <a:tcPr marL="3592" marR="3592" marT="3592"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565205"/>
                  </a:ext>
                </a:extLst>
              </a:tr>
              <a:tr h="432129">
                <a:tc rowSpan="2">
                  <a:txBody>
                    <a:bodyPr/>
                    <a:lstStyle/>
                    <a:p>
                      <a:pPr algn="l" fontAlgn="t"/>
                      <a:r>
                        <a:rPr lang="en-US" sz="1400" b="1" i="0" u="none" strike="noStrike">
                          <a:solidFill>
                            <a:srgbClr val="000000"/>
                          </a:solidFill>
                          <a:effectLst/>
                          <a:latin typeface="Segoe UI" panose="020B0502040204020203" pitchFamily="34" charset="0"/>
                        </a:rPr>
                        <a:t>Latency</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rowSpan="2">
                  <a:txBody>
                    <a:bodyPr/>
                    <a:lstStyle/>
                    <a:p>
                      <a:pPr algn="l" fontAlgn="t"/>
                      <a:r>
                        <a:rPr lang="en-US" sz="1400" b="0" i="0" u="none" strike="noStrike">
                          <a:solidFill>
                            <a:srgbClr val="000000"/>
                          </a:solidFill>
                          <a:effectLst/>
                          <a:latin typeface="Segoe UI" panose="020B0502040204020203" pitchFamily="34" charset="0"/>
                        </a:rPr>
                        <a:t>Total time to complete a disk IO request.</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400" b="0" i="0" u="none" strike="noStrike">
                          <a:solidFill>
                            <a:srgbClr val="000000"/>
                          </a:solidFill>
                          <a:effectLst/>
                          <a:latin typeface="Segoe UI" panose="020B0502040204020203" pitchFamily="34" charset="0"/>
                        </a:rPr>
                        <a:t>Average Disk sec/Read</a:t>
                      </a:r>
                    </a:p>
                  </a:txBody>
                  <a:tcPr marL="3592" marR="3592" marT="3592" marB="0">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l" fontAlgn="t"/>
                      <a:r>
                        <a:rPr lang="en-US" sz="1400" b="0" i="0" u="none" strike="noStrike">
                          <a:solidFill>
                            <a:srgbClr val="000000"/>
                          </a:solidFill>
                          <a:effectLst/>
                          <a:latin typeface="Segoe UI" panose="020B0502040204020203" pitchFamily="34" charset="0"/>
                        </a:rPr>
                        <a:t>await</a:t>
                      </a:r>
                    </a:p>
                  </a:txBody>
                  <a:tcPr marL="3592" marR="3592" marT="3592" marB="0">
                    <a:lnL>
                      <a:noFill/>
                    </a:lnL>
                    <a:lnR>
                      <a:noFill/>
                    </a:lnR>
                    <a:lnT w="12700" cap="flat" cmpd="sng" algn="ctr">
                      <a:solidFill>
                        <a:srgbClr val="000000"/>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849642184"/>
                  </a:ext>
                </a:extLst>
              </a:tr>
              <a:tr h="432129">
                <a:tc vMerge="1">
                  <a:txBody>
                    <a:bodyPr/>
                    <a:lstStyle/>
                    <a:p>
                      <a:endParaRPr lang="en-US"/>
                    </a:p>
                  </a:txBody>
                  <a:tcPr/>
                </a:tc>
                <a:tc vMerge="1">
                  <a:txBody>
                    <a:bodyPr/>
                    <a:lstStyle/>
                    <a:p>
                      <a:endParaRPr lang="en-US"/>
                    </a:p>
                  </a:txBody>
                  <a:tcPr/>
                </a:tc>
                <a:tc>
                  <a:txBody>
                    <a:bodyPr/>
                    <a:lstStyle/>
                    <a:p>
                      <a:pPr algn="l" fontAlgn="t"/>
                      <a:r>
                        <a:rPr lang="en-US" sz="1400" b="0" i="0" u="none" strike="noStrike">
                          <a:solidFill>
                            <a:srgbClr val="000000"/>
                          </a:solidFill>
                          <a:effectLst/>
                          <a:latin typeface="Segoe UI" panose="020B0502040204020203" pitchFamily="34" charset="0"/>
                        </a:rPr>
                        <a:t>Average disk sec/Write</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400" b="0" i="0" u="none" strike="noStrike" err="1">
                          <a:solidFill>
                            <a:srgbClr val="000000"/>
                          </a:solidFill>
                          <a:effectLst/>
                          <a:latin typeface="Segoe UI" panose="020B0502040204020203" pitchFamily="34" charset="0"/>
                        </a:rPr>
                        <a:t>svctm</a:t>
                      </a:r>
                      <a:endParaRPr lang="en-US" sz="1400" b="0" i="0" u="none" strike="noStrike">
                        <a:solidFill>
                          <a:srgbClr val="000000"/>
                        </a:solidFill>
                        <a:effectLst/>
                        <a:latin typeface="Segoe UI" panose="020B0502040204020203" pitchFamily="34" charset="0"/>
                      </a:endParaRP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98268871"/>
                  </a:ext>
                </a:extLst>
              </a:tr>
            </a:tbl>
          </a:graphicData>
        </a:graphic>
      </p:graphicFrame>
      <p:pic>
        <p:nvPicPr>
          <p:cNvPr id="3" name="Graphic 2" descr="Stars">
            <a:extLst>
              <a:ext uri="{FF2B5EF4-FFF2-40B4-BE49-F238E27FC236}">
                <a16:creationId xmlns:a16="http://schemas.microsoft.com/office/drawing/2014/main" id="{EEBD9004-2876-417D-9B2D-8E0E08D040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050" y="1665294"/>
            <a:ext cx="420797" cy="420796"/>
          </a:xfrm>
          <a:prstGeom prst="rect">
            <a:avLst/>
          </a:prstGeom>
        </p:spPr>
      </p:pic>
      <p:pic>
        <p:nvPicPr>
          <p:cNvPr id="7" name="Graphic 6" descr="Stars">
            <a:extLst>
              <a:ext uri="{FF2B5EF4-FFF2-40B4-BE49-F238E27FC236}">
                <a16:creationId xmlns:a16="http://schemas.microsoft.com/office/drawing/2014/main" id="{EC16DAC0-1487-46C3-AA44-C6F889646F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049" y="2938929"/>
            <a:ext cx="420797" cy="420796"/>
          </a:xfrm>
          <a:prstGeom prst="rect">
            <a:avLst/>
          </a:prstGeom>
        </p:spPr>
      </p:pic>
      <p:pic>
        <p:nvPicPr>
          <p:cNvPr id="9" name="Graphic 8" descr="Stars">
            <a:extLst>
              <a:ext uri="{FF2B5EF4-FFF2-40B4-BE49-F238E27FC236}">
                <a16:creationId xmlns:a16="http://schemas.microsoft.com/office/drawing/2014/main" id="{7437D275-5006-4CB6-85B6-CB5E1D59C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126" y="3815563"/>
            <a:ext cx="420797" cy="420796"/>
          </a:xfrm>
          <a:prstGeom prst="rect">
            <a:avLst/>
          </a:prstGeom>
        </p:spPr>
      </p:pic>
      <p:graphicFrame>
        <p:nvGraphicFramePr>
          <p:cNvPr id="6" name="Diagram 5">
            <a:extLst>
              <a:ext uri="{FF2B5EF4-FFF2-40B4-BE49-F238E27FC236}">
                <a16:creationId xmlns:a16="http://schemas.microsoft.com/office/drawing/2014/main" id="{CBF9B4C2-220A-4CED-86B7-A1F81D9D4225}"/>
              </a:ext>
            </a:extLst>
          </p:cNvPr>
          <p:cNvGraphicFramePr/>
          <p:nvPr/>
        </p:nvGraphicFramePr>
        <p:xfrm>
          <a:off x="1190846" y="5029744"/>
          <a:ext cx="9793166" cy="14461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33893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95F2D-CF0E-48BD-8FED-2FC66AC06F20}"/>
              </a:ext>
            </a:extLst>
          </p:cNvPr>
          <p:cNvSpPr>
            <a:spLocks noGrp="1"/>
          </p:cNvSpPr>
          <p:nvPr>
            <p:ph type="title"/>
          </p:nvPr>
        </p:nvSpPr>
        <p:spPr>
          <a:xfrm>
            <a:off x="501177" y="457200"/>
            <a:ext cx="11018520" cy="553998"/>
          </a:xfrm>
        </p:spPr>
        <p:txBody>
          <a:bodyPr/>
          <a:lstStyle/>
          <a:p>
            <a:r>
              <a:rPr lang="en-US"/>
              <a:t>New Ebdsv5 VM Series (#DoubleSprinklesVM)</a:t>
            </a:r>
          </a:p>
        </p:txBody>
      </p:sp>
      <p:sp>
        <p:nvSpPr>
          <p:cNvPr id="5" name="Text Placeholder 4">
            <a:extLst>
              <a:ext uri="{FF2B5EF4-FFF2-40B4-BE49-F238E27FC236}">
                <a16:creationId xmlns:a16="http://schemas.microsoft.com/office/drawing/2014/main" id="{63F97BBF-8908-49F5-B3BF-B826CD8B8446}"/>
              </a:ext>
            </a:extLst>
          </p:cNvPr>
          <p:cNvSpPr>
            <a:spLocks noGrp="1"/>
          </p:cNvSpPr>
          <p:nvPr>
            <p:ph type="body" sz="quarter" idx="10"/>
          </p:nvPr>
        </p:nvSpPr>
        <p:spPr>
          <a:xfrm>
            <a:off x="501177" y="1044575"/>
            <a:ext cx="11018520" cy="307777"/>
          </a:xfrm>
        </p:spPr>
        <p:txBody>
          <a:bodyPr/>
          <a:lstStyle/>
          <a:p>
            <a:r>
              <a:rPr lang="en-US"/>
              <a:t>Higher I/O throughput at lower core counts, purposefully designed with RDBMS in mind</a:t>
            </a:r>
          </a:p>
        </p:txBody>
      </p:sp>
      <p:graphicFrame>
        <p:nvGraphicFramePr>
          <p:cNvPr id="7" name="Table 6">
            <a:extLst>
              <a:ext uri="{FF2B5EF4-FFF2-40B4-BE49-F238E27FC236}">
                <a16:creationId xmlns:a16="http://schemas.microsoft.com/office/drawing/2014/main" id="{1A6D820C-647C-446B-A5F6-0562E81EF540}"/>
              </a:ext>
            </a:extLst>
          </p:cNvPr>
          <p:cNvGraphicFramePr/>
          <p:nvPr/>
        </p:nvGraphicFramePr>
        <p:xfrm>
          <a:off x="501177" y="2098546"/>
          <a:ext cx="4281652" cy="2526491"/>
        </p:xfrm>
        <a:graphic>
          <a:graphicData uri="http://schemas.openxmlformats.org/drawingml/2006/table">
            <a:tbl>
              <a:tblPr firstRow="1" bandRow="1">
                <a:tableStyleId>{5C22544A-7EE6-4342-B048-85BDC9FD1C3A}</a:tableStyleId>
              </a:tblPr>
              <a:tblGrid>
                <a:gridCol w="1688708">
                  <a:extLst>
                    <a:ext uri="{9D8B030D-6E8A-4147-A177-3AD203B41FA5}">
                      <a16:colId xmlns:a16="http://schemas.microsoft.com/office/drawing/2014/main" val="3517830653"/>
                    </a:ext>
                  </a:extLst>
                </a:gridCol>
                <a:gridCol w="496792">
                  <a:extLst>
                    <a:ext uri="{9D8B030D-6E8A-4147-A177-3AD203B41FA5}">
                      <a16:colId xmlns:a16="http://schemas.microsoft.com/office/drawing/2014/main" val="2369076443"/>
                    </a:ext>
                  </a:extLst>
                </a:gridCol>
                <a:gridCol w="819373">
                  <a:extLst>
                    <a:ext uri="{9D8B030D-6E8A-4147-A177-3AD203B41FA5}">
                      <a16:colId xmlns:a16="http://schemas.microsoft.com/office/drawing/2014/main" val="334412252"/>
                    </a:ext>
                  </a:extLst>
                </a:gridCol>
                <a:gridCol w="1276779">
                  <a:extLst>
                    <a:ext uri="{9D8B030D-6E8A-4147-A177-3AD203B41FA5}">
                      <a16:colId xmlns:a16="http://schemas.microsoft.com/office/drawing/2014/main" val="3091123119"/>
                    </a:ext>
                  </a:extLst>
                </a:gridCol>
              </a:tblGrid>
              <a:tr h="747441">
                <a:tc>
                  <a:txBody>
                    <a:bodyPr/>
                    <a:lstStyle/>
                    <a:p>
                      <a:pPr algn="l" fontAlgn="t">
                        <a:spcBef>
                          <a:spcPts val="0"/>
                        </a:spcBef>
                        <a:spcAft>
                          <a:spcPts val="0"/>
                        </a:spcAft>
                      </a:pPr>
                      <a:r>
                        <a:rPr lang="en-US" sz="1200" b="1" u="none" strike="noStrike" dirty="0">
                          <a:effectLst/>
                        </a:rPr>
                        <a:t>Size</a:t>
                      </a:r>
                      <a:endParaRPr lang="en-US" sz="1200" b="1"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1" u="none" strike="noStrike">
                          <a:effectLst/>
                        </a:rPr>
                        <a:t>vCPU</a:t>
                      </a:r>
                      <a:endParaRPr lang="en-US" sz="1200" b="1"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1" u="none" strike="noStrike">
                          <a:effectLst/>
                        </a:rPr>
                        <a:t>Memory: GiB</a:t>
                      </a:r>
                      <a:endParaRPr lang="en-US" sz="1200" b="1"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1" u="none" strike="noStrike">
                          <a:effectLst/>
                        </a:rPr>
                        <a:t>Max </a:t>
                      </a:r>
                      <a:r>
                        <a:rPr lang="en-US" sz="1200" b="1" u="none" strike="noStrike" err="1">
                          <a:effectLst/>
                        </a:rPr>
                        <a:t>uncached</a:t>
                      </a:r>
                      <a:r>
                        <a:rPr lang="en-US" sz="1200" b="1" u="none" strike="noStrike">
                          <a:effectLst/>
                        </a:rPr>
                        <a:t> disk throughput: IOPS/</a:t>
                      </a:r>
                      <a:r>
                        <a:rPr lang="en-US" sz="1200" b="1" u="none" strike="noStrike" err="1">
                          <a:effectLst/>
                        </a:rPr>
                        <a:t>MBps</a:t>
                      </a:r>
                      <a:endParaRPr lang="en-US" sz="1200" b="1" i="0" u="none" strike="noStrike">
                        <a:effectLst/>
                        <a:latin typeface="Arial" panose="020B0604020202020204" pitchFamily="34" charset="0"/>
                      </a:endParaRPr>
                    </a:p>
                  </a:txBody>
                  <a:tcPr marL="16458" marR="16458" marT="8229" marB="8229"/>
                </a:tc>
                <a:extLst>
                  <a:ext uri="{0D108BD9-81ED-4DB2-BD59-A6C34878D82A}">
                    <a16:rowId xmlns:a16="http://schemas.microsoft.com/office/drawing/2014/main" val="1000332540"/>
                  </a:ext>
                </a:extLst>
              </a:tr>
              <a:tr h="254150">
                <a:tc>
                  <a:txBody>
                    <a:bodyPr/>
                    <a:lstStyle/>
                    <a:p>
                      <a:pPr algn="l" fontAlgn="t">
                        <a:spcBef>
                          <a:spcPts val="0"/>
                        </a:spcBef>
                        <a:spcAft>
                          <a:spcPts val="0"/>
                        </a:spcAft>
                      </a:pPr>
                      <a:r>
                        <a:rPr lang="en-US" sz="1200" b="0" u="none" strike="noStrike">
                          <a:effectLst/>
                        </a:rPr>
                        <a:t>Standard_E2bds_v5</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2</a:t>
                      </a:r>
                      <a:endParaRPr lang="en-US" sz="1200" b="0"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16</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5500/156</a:t>
                      </a:r>
                      <a:endParaRPr lang="en-US" sz="1200" b="0" i="0" u="none" strike="noStrike" dirty="0">
                        <a:effectLst/>
                        <a:latin typeface="Arial" panose="020B0604020202020204" pitchFamily="34" charset="0"/>
                      </a:endParaRPr>
                    </a:p>
                  </a:txBody>
                  <a:tcPr marL="16458" marR="16458" marT="8229" marB="8229"/>
                </a:tc>
                <a:extLst>
                  <a:ext uri="{0D108BD9-81ED-4DB2-BD59-A6C34878D82A}">
                    <a16:rowId xmlns:a16="http://schemas.microsoft.com/office/drawing/2014/main" val="196553176"/>
                  </a:ext>
                </a:extLst>
              </a:tr>
              <a:tr h="254150">
                <a:tc>
                  <a:txBody>
                    <a:bodyPr/>
                    <a:lstStyle/>
                    <a:p>
                      <a:pPr algn="l" fontAlgn="t">
                        <a:spcBef>
                          <a:spcPts val="0"/>
                        </a:spcBef>
                        <a:spcAft>
                          <a:spcPts val="0"/>
                        </a:spcAft>
                      </a:pPr>
                      <a:r>
                        <a:rPr lang="en-US" sz="1200" b="0" u="none" strike="noStrike">
                          <a:effectLst/>
                        </a:rPr>
                        <a:t>Standard_E4bds_v5</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4</a:t>
                      </a:r>
                      <a:endParaRPr lang="en-US" sz="1200" b="0"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32</a:t>
                      </a:r>
                      <a:endParaRPr lang="en-US" sz="1200" b="0"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11000/350</a:t>
                      </a:r>
                      <a:endParaRPr lang="en-US" sz="1200" b="0" i="0" u="none" strike="noStrike" dirty="0">
                        <a:effectLst/>
                        <a:latin typeface="Arial" panose="020B0604020202020204" pitchFamily="34" charset="0"/>
                      </a:endParaRPr>
                    </a:p>
                  </a:txBody>
                  <a:tcPr marL="16458" marR="16458" marT="8229" marB="8229"/>
                </a:tc>
                <a:extLst>
                  <a:ext uri="{0D108BD9-81ED-4DB2-BD59-A6C34878D82A}">
                    <a16:rowId xmlns:a16="http://schemas.microsoft.com/office/drawing/2014/main" val="3608133783"/>
                  </a:ext>
                </a:extLst>
              </a:tr>
              <a:tr h="254150">
                <a:tc>
                  <a:txBody>
                    <a:bodyPr/>
                    <a:lstStyle/>
                    <a:p>
                      <a:pPr algn="l" fontAlgn="t">
                        <a:spcBef>
                          <a:spcPts val="0"/>
                        </a:spcBef>
                        <a:spcAft>
                          <a:spcPts val="0"/>
                        </a:spcAft>
                      </a:pPr>
                      <a:r>
                        <a:rPr lang="en-US" sz="1200" b="0" u="none" strike="noStrike">
                          <a:effectLst/>
                        </a:rPr>
                        <a:t>Standard_E8bds_v5</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8</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64</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22000/625</a:t>
                      </a:r>
                      <a:endParaRPr lang="en-US" sz="1200" b="0" i="0" u="none" strike="noStrike" dirty="0">
                        <a:effectLst/>
                        <a:latin typeface="Arial" panose="020B0604020202020204" pitchFamily="34" charset="0"/>
                      </a:endParaRPr>
                    </a:p>
                  </a:txBody>
                  <a:tcPr marL="16458" marR="16458" marT="8229" marB="8229"/>
                </a:tc>
                <a:extLst>
                  <a:ext uri="{0D108BD9-81ED-4DB2-BD59-A6C34878D82A}">
                    <a16:rowId xmlns:a16="http://schemas.microsoft.com/office/drawing/2014/main" val="2977091313"/>
                  </a:ext>
                </a:extLst>
              </a:tr>
              <a:tr h="254150">
                <a:tc>
                  <a:txBody>
                    <a:bodyPr/>
                    <a:lstStyle/>
                    <a:p>
                      <a:pPr algn="l" fontAlgn="t">
                        <a:spcBef>
                          <a:spcPts val="0"/>
                        </a:spcBef>
                        <a:spcAft>
                          <a:spcPts val="0"/>
                        </a:spcAft>
                      </a:pPr>
                      <a:r>
                        <a:rPr lang="en-US" sz="1200" b="0" u="none" strike="noStrike">
                          <a:effectLst/>
                        </a:rPr>
                        <a:t>Standard_E16bds_v5</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16</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128</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44000/1250</a:t>
                      </a:r>
                      <a:endParaRPr lang="en-US" sz="1200" b="0" i="0" u="none" strike="noStrike" dirty="0">
                        <a:effectLst/>
                        <a:latin typeface="Arial" panose="020B0604020202020204" pitchFamily="34" charset="0"/>
                      </a:endParaRPr>
                    </a:p>
                  </a:txBody>
                  <a:tcPr marL="16458" marR="16458" marT="8229" marB="8229"/>
                </a:tc>
                <a:extLst>
                  <a:ext uri="{0D108BD9-81ED-4DB2-BD59-A6C34878D82A}">
                    <a16:rowId xmlns:a16="http://schemas.microsoft.com/office/drawing/2014/main" val="4035987306"/>
                  </a:ext>
                </a:extLst>
              </a:tr>
              <a:tr h="254150">
                <a:tc>
                  <a:txBody>
                    <a:bodyPr/>
                    <a:lstStyle/>
                    <a:p>
                      <a:pPr algn="l" fontAlgn="t">
                        <a:spcBef>
                          <a:spcPts val="0"/>
                        </a:spcBef>
                        <a:spcAft>
                          <a:spcPts val="0"/>
                        </a:spcAft>
                      </a:pPr>
                      <a:r>
                        <a:rPr lang="en-US" sz="1200" b="0" u="none" strike="noStrike">
                          <a:effectLst/>
                        </a:rPr>
                        <a:t>Standard_E32bds_v5</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32</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256</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88000/2500</a:t>
                      </a:r>
                      <a:endParaRPr lang="en-US" sz="1200" b="0" i="0" u="none" strike="noStrike" dirty="0">
                        <a:effectLst/>
                        <a:latin typeface="Arial" panose="020B0604020202020204" pitchFamily="34" charset="0"/>
                      </a:endParaRPr>
                    </a:p>
                  </a:txBody>
                  <a:tcPr marL="16458" marR="16458" marT="8229" marB="8229"/>
                </a:tc>
                <a:extLst>
                  <a:ext uri="{0D108BD9-81ED-4DB2-BD59-A6C34878D82A}">
                    <a16:rowId xmlns:a16="http://schemas.microsoft.com/office/drawing/2014/main" val="382450461"/>
                  </a:ext>
                </a:extLst>
              </a:tr>
              <a:tr h="254150">
                <a:tc>
                  <a:txBody>
                    <a:bodyPr/>
                    <a:lstStyle/>
                    <a:p>
                      <a:pPr algn="l" fontAlgn="t">
                        <a:spcBef>
                          <a:spcPts val="0"/>
                        </a:spcBef>
                        <a:spcAft>
                          <a:spcPts val="0"/>
                        </a:spcAft>
                      </a:pPr>
                      <a:r>
                        <a:rPr lang="en-US" sz="1200" b="0" u="none" strike="noStrike">
                          <a:effectLst/>
                        </a:rPr>
                        <a:t>Standard_E48bds_v5</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48</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384</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120000/4000</a:t>
                      </a:r>
                      <a:endParaRPr lang="en-US" sz="1200" b="0" i="0" u="none" strike="noStrike">
                        <a:effectLst/>
                        <a:latin typeface="Arial" panose="020B0604020202020204" pitchFamily="34" charset="0"/>
                      </a:endParaRPr>
                    </a:p>
                  </a:txBody>
                  <a:tcPr marL="16458" marR="16458" marT="8229" marB="8229"/>
                </a:tc>
                <a:extLst>
                  <a:ext uri="{0D108BD9-81ED-4DB2-BD59-A6C34878D82A}">
                    <a16:rowId xmlns:a16="http://schemas.microsoft.com/office/drawing/2014/main" val="254920237"/>
                  </a:ext>
                </a:extLst>
              </a:tr>
              <a:tr h="254150">
                <a:tc>
                  <a:txBody>
                    <a:bodyPr/>
                    <a:lstStyle/>
                    <a:p>
                      <a:pPr algn="l" fontAlgn="t">
                        <a:spcBef>
                          <a:spcPts val="0"/>
                        </a:spcBef>
                        <a:spcAft>
                          <a:spcPts val="0"/>
                        </a:spcAft>
                      </a:pPr>
                      <a:r>
                        <a:rPr lang="en-US" sz="1200" b="0" u="none" strike="noStrike">
                          <a:effectLst/>
                        </a:rPr>
                        <a:t>Standard_E64bds_v5</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64</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a:effectLst/>
                        </a:rPr>
                        <a:t>512</a:t>
                      </a:r>
                      <a:endParaRPr lang="en-US" sz="1200" b="0"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120000/4000</a:t>
                      </a:r>
                      <a:endParaRPr lang="en-US" sz="1200" b="0" i="0" u="none" strike="noStrike" dirty="0">
                        <a:effectLst/>
                        <a:latin typeface="Arial" panose="020B0604020202020204" pitchFamily="34" charset="0"/>
                      </a:endParaRPr>
                    </a:p>
                  </a:txBody>
                  <a:tcPr marL="16458" marR="16458" marT="8229" marB="8229"/>
                </a:tc>
                <a:extLst>
                  <a:ext uri="{0D108BD9-81ED-4DB2-BD59-A6C34878D82A}">
                    <a16:rowId xmlns:a16="http://schemas.microsoft.com/office/drawing/2014/main" val="2718425514"/>
                  </a:ext>
                </a:extLst>
              </a:tr>
            </a:tbl>
          </a:graphicData>
        </a:graphic>
      </p:graphicFrame>
      <p:sp>
        <p:nvSpPr>
          <p:cNvPr id="8" name="TextBox 7">
            <a:extLst>
              <a:ext uri="{FF2B5EF4-FFF2-40B4-BE49-F238E27FC236}">
                <a16:creationId xmlns:a16="http://schemas.microsoft.com/office/drawing/2014/main" id="{D02C7EDE-578D-4287-BC10-E4585860576F}"/>
              </a:ext>
            </a:extLst>
          </p:cNvPr>
          <p:cNvSpPr txBox="1"/>
          <p:nvPr/>
        </p:nvSpPr>
        <p:spPr>
          <a:xfrm>
            <a:off x="501177" y="1636577"/>
            <a:ext cx="42816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Arial" panose="020B0604020202020204" pitchFamily="34" charset="0"/>
              </a:rPr>
              <a:t>Generally available today!</a:t>
            </a:r>
          </a:p>
        </p:txBody>
      </p:sp>
      <p:graphicFrame>
        <p:nvGraphicFramePr>
          <p:cNvPr id="10" name="Table 4">
            <a:extLst>
              <a:ext uri="{FF2B5EF4-FFF2-40B4-BE49-F238E27FC236}">
                <a16:creationId xmlns:a16="http://schemas.microsoft.com/office/drawing/2014/main" id="{7B09B53C-B639-4E42-BBA4-24E8EC9C159E}"/>
              </a:ext>
            </a:extLst>
          </p:cNvPr>
          <p:cNvGraphicFramePr>
            <a:graphicFrameLocks noGrp="1"/>
          </p:cNvGraphicFramePr>
          <p:nvPr/>
        </p:nvGraphicFramePr>
        <p:xfrm>
          <a:off x="5523345" y="2098546"/>
          <a:ext cx="5440219" cy="2199640"/>
        </p:xfrm>
        <a:graphic>
          <a:graphicData uri="http://schemas.openxmlformats.org/drawingml/2006/table">
            <a:tbl>
              <a:tblPr firstRow="1" bandRow="1">
                <a:tableStyleId>{5C22544A-7EE6-4342-B048-85BDC9FD1C3A}</a:tableStyleId>
              </a:tblPr>
              <a:tblGrid>
                <a:gridCol w="1570182">
                  <a:extLst>
                    <a:ext uri="{9D8B030D-6E8A-4147-A177-3AD203B41FA5}">
                      <a16:colId xmlns:a16="http://schemas.microsoft.com/office/drawing/2014/main" val="3969068649"/>
                    </a:ext>
                  </a:extLst>
                </a:gridCol>
                <a:gridCol w="2087418">
                  <a:extLst>
                    <a:ext uri="{9D8B030D-6E8A-4147-A177-3AD203B41FA5}">
                      <a16:colId xmlns:a16="http://schemas.microsoft.com/office/drawing/2014/main" val="4235428502"/>
                    </a:ext>
                  </a:extLst>
                </a:gridCol>
                <a:gridCol w="1782619">
                  <a:extLst>
                    <a:ext uri="{9D8B030D-6E8A-4147-A177-3AD203B41FA5}">
                      <a16:colId xmlns:a16="http://schemas.microsoft.com/office/drawing/2014/main" val="2016220979"/>
                    </a:ext>
                  </a:extLst>
                </a:gridCol>
              </a:tblGrid>
              <a:tr h="370840">
                <a:tc>
                  <a:txBody>
                    <a:bodyPr/>
                    <a:lstStyle/>
                    <a:p>
                      <a:r>
                        <a:rPr lang="en-US" sz="1200" b="1"/>
                        <a:t>TPC-C</a:t>
                      </a:r>
                    </a:p>
                  </a:txBody>
                  <a:tcPr>
                    <a:solidFill>
                      <a:srgbClr val="7030A0"/>
                    </a:solidFill>
                  </a:tcPr>
                </a:tc>
                <a:tc>
                  <a:txBody>
                    <a:bodyPr/>
                    <a:lstStyle/>
                    <a:p>
                      <a:r>
                        <a:rPr lang="en-US" sz="1200"/>
                        <a:t>E64-32ds_v4</a:t>
                      </a:r>
                    </a:p>
                  </a:txBody>
                  <a:tcPr/>
                </a:tc>
                <a:tc>
                  <a:txBody>
                    <a:bodyPr/>
                    <a:lstStyle/>
                    <a:p>
                      <a:r>
                        <a:rPr lang="en-US" sz="1200"/>
                        <a:t>E32bds_v5</a:t>
                      </a:r>
                    </a:p>
                  </a:txBody>
                  <a:tcPr/>
                </a:tc>
                <a:extLst>
                  <a:ext uri="{0D108BD9-81ED-4DB2-BD59-A6C34878D82A}">
                    <a16:rowId xmlns:a16="http://schemas.microsoft.com/office/drawing/2014/main" val="3560417307"/>
                  </a:ext>
                </a:extLst>
              </a:tr>
              <a:tr h="370840">
                <a:tc>
                  <a:txBody>
                    <a:bodyPr/>
                    <a:lstStyle/>
                    <a:p>
                      <a:r>
                        <a:rPr lang="en-US" sz="1200" b="1"/>
                        <a:t>Storage Config</a:t>
                      </a:r>
                    </a:p>
                  </a:txBody>
                  <a:tcPr/>
                </a:tc>
                <a:tc>
                  <a:txBody>
                    <a:bodyPr/>
                    <a:lstStyle/>
                    <a:p>
                      <a:r>
                        <a:rPr lang="en-US" sz="1200"/>
                        <a:t>Data pool, 12 P30s</a:t>
                      </a:r>
                      <a:br>
                        <a:rPr lang="en-US" sz="1200"/>
                      </a:br>
                      <a:r>
                        <a:rPr lang="en-US" sz="1200"/>
                        <a:t>Log pool, 4 P30s</a:t>
                      </a:r>
                    </a:p>
                  </a:txBody>
                  <a:tcPr/>
                </a:tc>
                <a:tc>
                  <a:txBody>
                    <a:bodyPr/>
                    <a:lstStyle/>
                    <a:p>
                      <a:r>
                        <a:rPr lang="en-US" sz="1200"/>
                        <a:t>Data pool, 18 P30s</a:t>
                      </a:r>
                      <a:br>
                        <a:rPr lang="en-US" sz="1200"/>
                      </a:br>
                      <a:r>
                        <a:rPr lang="en-US" sz="1200"/>
                        <a:t>Log pool, 2 P30s</a:t>
                      </a:r>
                    </a:p>
                  </a:txBody>
                  <a:tcPr/>
                </a:tc>
                <a:extLst>
                  <a:ext uri="{0D108BD9-81ED-4DB2-BD59-A6C34878D82A}">
                    <a16:rowId xmlns:a16="http://schemas.microsoft.com/office/drawing/2014/main" val="40918997"/>
                  </a:ext>
                </a:extLst>
              </a:tr>
              <a:tr h="0">
                <a:tc>
                  <a:txBody>
                    <a:bodyPr/>
                    <a:lstStyle/>
                    <a:p>
                      <a:r>
                        <a:rPr lang="en-US" sz="1200" b="1"/>
                        <a:t>Compute Cost*</a:t>
                      </a:r>
                    </a:p>
                  </a:txBody>
                  <a:tcPr/>
                </a:tc>
                <a:tc>
                  <a:txBody>
                    <a:bodyPr/>
                    <a:lstStyle/>
                    <a:p>
                      <a:r>
                        <a:rPr lang="en-US" sz="1200"/>
                        <a:t>$3,784.32/month</a:t>
                      </a:r>
                    </a:p>
                  </a:txBody>
                  <a:tcPr/>
                </a:tc>
                <a:tc>
                  <a:txBody>
                    <a:bodyPr/>
                    <a:lstStyle/>
                    <a:p>
                      <a:r>
                        <a:rPr lang="en-US" sz="1200"/>
                        <a:t>$1,950.56/month</a:t>
                      </a:r>
                    </a:p>
                  </a:txBody>
                  <a:tcPr/>
                </a:tc>
                <a:extLst>
                  <a:ext uri="{0D108BD9-81ED-4DB2-BD59-A6C34878D82A}">
                    <a16:rowId xmlns:a16="http://schemas.microsoft.com/office/drawing/2014/main" val="1491661857"/>
                  </a:ext>
                </a:extLst>
              </a:tr>
              <a:tr h="0">
                <a:tc>
                  <a:txBody>
                    <a:bodyPr/>
                    <a:lstStyle/>
                    <a:p>
                      <a:r>
                        <a:rPr lang="en-US" sz="1200" b="1"/>
                        <a:t>Storage Cost</a:t>
                      </a:r>
                    </a:p>
                  </a:txBody>
                  <a:tcPr/>
                </a:tc>
                <a:tc>
                  <a:txBody>
                    <a:bodyPr/>
                    <a:lstStyle/>
                    <a:p>
                      <a:r>
                        <a:rPr lang="en-US" sz="1200"/>
                        <a:t>$2,162.72/month</a:t>
                      </a:r>
                    </a:p>
                  </a:txBody>
                  <a:tcPr/>
                </a:tc>
                <a:tc>
                  <a:txBody>
                    <a:bodyPr/>
                    <a:lstStyle/>
                    <a:p>
                      <a:pPr marL="0" marR="0" lvl="0" indent="0" algn="l" defTabSz="932089" rtl="0" eaLnBrk="1" fontAlgn="auto" latinLnBrk="0" hangingPunct="1">
                        <a:lnSpc>
                          <a:spcPct val="100000"/>
                        </a:lnSpc>
                        <a:spcBef>
                          <a:spcPts val="0"/>
                        </a:spcBef>
                        <a:spcAft>
                          <a:spcPts val="0"/>
                        </a:spcAft>
                        <a:buClrTx/>
                        <a:buSzTx/>
                        <a:buFontTx/>
                        <a:buNone/>
                        <a:tabLst/>
                        <a:defRPr/>
                      </a:pPr>
                      <a:r>
                        <a:rPr lang="en-US" sz="1200"/>
                        <a:t>$2,703.40/month</a:t>
                      </a:r>
                    </a:p>
                  </a:txBody>
                  <a:tcPr/>
                </a:tc>
                <a:extLst>
                  <a:ext uri="{0D108BD9-81ED-4DB2-BD59-A6C34878D82A}">
                    <a16:rowId xmlns:a16="http://schemas.microsoft.com/office/drawing/2014/main" val="1486615285"/>
                  </a:ext>
                </a:extLst>
              </a:tr>
              <a:tr h="0">
                <a:tc>
                  <a:txBody>
                    <a:bodyPr/>
                    <a:lstStyle/>
                    <a:p>
                      <a:r>
                        <a:rPr lang="en-US" sz="1200" b="1"/>
                        <a:t>Total Cost</a:t>
                      </a:r>
                    </a:p>
                  </a:txBody>
                  <a:tcPr/>
                </a:tc>
                <a:tc>
                  <a:txBody>
                    <a:bodyPr/>
                    <a:lstStyle/>
                    <a:p>
                      <a:r>
                        <a:rPr lang="en-US" sz="1200"/>
                        <a:t>$5,947.04/month</a:t>
                      </a:r>
                    </a:p>
                  </a:txBody>
                  <a:tcPr/>
                </a:tc>
                <a:tc>
                  <a:txBody>
                    <a:bodyPr/>
                    <a:lstStyle/>
                    <a:p>
                      <a:r>
                        <a:rPr lang="en-US" sz="1200"/>
                        <a:t>$4,653.96/month</a:t>
                      </a:r>
                    </a:p>
                  </a:txBody>
                  <a:tcPr/>
                </a:tc>
                <a:extLst>
                  <a:ext uri="{0D108BD9-81ED-4DB2-BD59-A6C34878D82A}">
                    <a16:rowId xmlns:a16="http://schemas.microsoft.com/office/drawing/2014/main" val="3097904618"/>
                  </a:ext>
                </a:extLst>
              </a:tr>
              <a:tr h="0">
                <a:tc>
                  <a:txBody>
                    <a:bodyPr/>
                    <a:lstStyle/>
                    <a:p>
                      <a:r>
                        <a:rPr lang="en-US" sz="1200" b="1"/>
                        <a:t>NOPM</a:t>
                      </a:r>
                    </a:p>
                  </a:txBody>
                  <a:tcPr/>
                </a:tc>
                <a:tc>
                  <a:txBody>
                    <a:bodyPr/>
                    <a:lstStyle/>
                    <a:p>
                      <a:r>
                        <a:rPr lang="en-US" sz="1200"/>
                        <a:t>1,065,949</a:t>
                      </a:r>
                    </a:p>
                  </a:txBody>
                  <a:tcPr/>
                </a:tc>
                <a:tc>
                  <a:txBody>
                    <a:bodyPr/>
                    <a:lstStyle/>
                    <a:p>
                      <a:r>
                        <a:rPr lang="en-US" sz="1200"/>
                        <a:t>1,259,418</a:t>
                      </a:r>
                    </a:p>
                  </a:txBody>
                  <a:tcPr/>
                </a:tc>
                <a:extLst>
                  <a:ext uri="{0D108BD9-81ED-4DB2-BD59-A6C34878D82A}">
                    <a16:rowId xmlns:a16="http://schemas.microsoft.com/office/drawing/2014/main" val="2184537925"/>
                  </a:ext>
                </a:extLst>
              </a:tr>
              <a:tr h="0">
                <a:tc>
                  <a:txBody>
                    <a:bodyPr/>
                    <a:lstStyle/>
                    <a:p>
                      <a:r>
                        <a:rPr lang="en-US" sz="1200" b="1"/>
                        <a:t>Price/Perf Ratio*</a:t>
                      </a:r>
                    </a:p>
                  </a:txBody>
                  <a:tcPr/>
                </a:tc>
                <a:tc>
                  <a:txBody>
                    <a:bodyPr/>
                    <a:lstStyle/>
                    <a:p>
                      <a:r>
                        <a:rPr lang="en-US" sz="1200" b="1"/>
                        <a:t>$5.57</a:t>
                      </a:r>
                      <a:r>
                        <a:rPr lang="en-US" sz="1200"/>
                        <a:t>/1000 NOPM</a:t>
                      </a:r>
                    </a:p>
                  </a:txBody>
                  <a:tcPr/>
                </a:tc>
                <a:tc>
                  <a:txBody>
                    <a:bodyPr/>
                    <a:lstStyle/>
                    <a:p>
                      <a:pPr marL="0" marR="0" lvl="0" indent="0" algn="l" defTabSz="932089" rtl="0" eaLnBrk="1" fontAlgn="auto" latinLnBrk="0" hangingPunct="1">
                        <a:lnSpc>
                          <a:spcPct val="100000"/>
                        </a:lnSpc>
                        <a:spcBef>
                          <a:spcPts val="0"/>
                        </a:spcBef>
                        <a:spcAft>
                          <a:spcPts val="0"/>
                        </a:spcAft>
                        <a:buClrTx/>
                        <a:buSzTx/>
                        <a:buFontTx/>
                        <a:buNone/>
                        <a:tabLst/>
                        <a:defRPr/>
                      </a:pPr>
                      <a:r>
                        <a:rPr lang="en-US" sz="1200" b="1" dirty="0"/>
                        <a:t>$3.70</a:t>
                      </a:r>
                      <a:r>
                        <a:rPr lang="en-US" sz="1200" dirty="0"/>
                        <a:t>/1000 NOPM</a:t>
                      </a:r>
                    </a:p>
                  </a:txBody>
                  <a:tcPr/>
                </a:tc>
                <a:extLst>
                  <a:ext uri="{0D108BD9-81ED-4DB2-BD59-A6C34878D82A}">
                    <a16:rowId xmlns:a16="http://schemas.microsoft.com/office/drawing/2014/main" val="4170324897"/>
                  </a:ext>
                </a:extLst>
              </a:tr>
            </a:tbl>
          </a:graphicData>
        </a:graphic>
      </p:graphicFrame>
      <p:sp>
        <p:nvSpPr>
          <p:cNvPr id="12" name="TextBox 11">
            <a:extLst>
              <a:ext uri="{FF2B5EF4-FFF2-40B4-BE49-F238E27FC236}">
                <a16:creationId xmlns:a16="http://schemas.microsoft.com/office/drawing/2014/main" id="{D7A4D776-8328-478F-B666-96F5E2B2D5BF}"/>
              </a:ext>
            </a:extLst>
          </p:cNvPr>
          <p:cNvSpPr txBox="1"/>
          <p:nvPr/>
        </p:nvSpPr>
        <p:spPr>
          <a:xfrm>
            <a:off x="5523344" y="4452379"/>
            <a:ext cx="599635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Arial" panose="020B0604020202020204" pitchFamily="34" charset="0"/>
              </a:rPr>
              <a:t>* This cost is for pay-as-you-go compute only, assuming Azure Hybrid Benefit for both Windows OS and SQL Server licensing costs.</a:t>
            </a:r>
          </a:p>
        </p:txBody>
      </p:sp>
      <p:sp>
        <p:nvSpPr>
          <p:cNvPr id="16" name="TextBox 15">
            <a:extLst>
              <a:ext uri="{FF2B5EF4-FFF2-40B4-BE49-F238E27FC236}">
                <a16:creationId xmlns:a16="http://schemas.microsoft.com/office/drawing/2014/main" id="{617A737B-57C6-4BF0-AFEE-48630EEEACC6}"/>
              </a:ext>
            </a:extLst>
          </p:cNvPr>
          <p:cNvSpPr txBox="1"/>
          <p:nvPr/>
        </p:nvSpPr>
        <p:spPr>
          <a:xfrm>
            <a:off x="5523346" y="1636577"/>
            <a:ext cx="555962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Arial" panose="020B0604020202020204" pitchFamily="34" charset="0"/>
              </a:rPr>
              <a:t>Improves price-perf by 34% compared to Edsv4 </a:t>
            </a:r>
          </a:p>
        </p:txBody>
      </p:sp>
      <p:sp>
        <p:nvSpPr>
          <p:cNvPr id="2" name="TextBox 1">
            <a:extLst>
              <a:ext uri="{FF2B5EF4-FFF2-40B4-BE49-F238E27FC236}">
                <a16:creationId xmlns:a16="http://schemas.microsoft.com/office/drawing/2014/main" id="{63ACCD19-CA5C-9F22-F429-B6737B8F86E3}"/>
              </a:ext>
            </a:extLst>
          </p:cNvPr>
          <p:cNvSpPr txBox="1"/>
          <p:nvPr/>
        </p:nvSpPr>
        <p:spPr>
          <a:xfrm>
            <a:off x="501177" y="4779229"/>
            <a:ext cx="42816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Arial" panose="020B0604020202020204" pitchFamily="34" charset="0"/>
              </a:rPr>
              <a:t>Now in Public Preview!</a:t>
            </a:r>
          </a:p>
        </p:txBody>
      </p:sp>
      <p:graphicFrame>
        <p:nvGraphicFramePr>
          <p:cNvPr id="3" name="Table 2">
            <a:extLst>
              <a:ext uri="{FF2B5EF4-FFF2-40B4-BE49-F238E27FC236}">
                <a16:creationId xmlns:a16="http://schemas.microsoft.com/office/drawing/2014/main" id="{2F0E8577-6E78-5EB4-A7F4-F77F4545CF45}"/>
              </a:ext>
            </a:extLst>
          </p:cNvPr>
          <p:cNvGraphicFramePr>
            <a:graphicFrameLocks noGrp="1"/>
          </p:cNvGraphicFramePr>
          <p:nvPr/>
        </p:nvGraphicFramePr>
        <p:xfrm>
          <a:off x="501177" y="5241198"/>
          <a:ext cx="4281652" cy="1255741"/>
        </p:xfrm>
        <a:graphic>
          <a:graphicData uri="http://schemas.openxmlformats.org/drawingml/2006/table">
            <a:tbl>
              <a:tblPr firstRow="1" bandRow="1">
                <a:tableStyleId>{5C22544A-7EE6-4342-B048-85BDC9FD1C3A}</a:tableStyleId>
              </a:tblPr>
              <a:tblGrid>
                <a:gridCol w="1688708">
                  <a:extLst>
                    <a:ext uri="{9D8B030D-6E8A-4147-A177-3AD203B41FA5}">
                      <a16:colId xmlns:a16="http://schemas.microsoft.com/office/drawing/2014/main" val="597978807"/>
                    </a:ext>
                  </a:extLst>
                </a:gridCol>
                <a:gridCol w="496792">
                  <a:extLst>
                    <a:ext uri="{9D8B030D-6E8A-4147-A177-3AD203B41FA5}">
                      <a16:colId xmlns:a16="http://schemas.microsoft.com/office/drawing/2014/main" val="166318835"/>
                    </a:ext>
                  </a:extLst>
                </a:gridCol>
                <a:gridCol w="819373">
                  <a:extLst>
                    <a:ext uri="{9D8B030D-6E8A-4147-A177-3AD203B41FA5}">
                      <a16:colId xmlns:a16="http://schemas.microsoft.com/office/drawing/2014/main" val="2225260089"/>
                    </a:ext>
                  </a:extLst>
                </a:gridCol>
                <a:gridCol w="1276779">
                  <a:extLst>
                    <a:ext uri="{9D8B030D-6E8A-4147-A177-3AD203B41FA5}">
                      <a16:colId xmlns:a16="http://schemas.microsoft.com/office/drawing/2014/main" val="1006016274"/>
                    </a:ext>
                  </a:extLst>
                </a:gridCol>
              </a:tblGrid>
              <a:tr h="747441">
                <a:tc>
                  <a:txBody>
                    <a:bodyPr/>
                    <a:lstStyle/>
                    <a:p>
                      <a:pPr algn="l" fontAlgn="t">
                        <a:spcBef>
                          <a:spcPts val="0"/>
                        </a:spcBef>
                        <a:spcAft>
                          <a:spcPts val="0"/>
                        </a:spcAft>
                      </a:pPr>
                      <a:r>
                        <a:rPr lang="en-US" sz="1200" b="1" u="none" strike="noStrike" dirty="0">
                          <a:effectLst/>
                        </a:rPr>
                        <a:t>Size</a:t>
                      </a:r>
                      <a:endParaRPr lang="en-US" sz="1200" b="1"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1" u="none" strike="noStrike">
                          <a:effectLst/>
                        </a:rPr>
                        <a:t>vCPU</a:t>
                      </a:r>
                      <a:endParaRPr lang="en-US" sz="1200" b="1"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1" u="none" strike="noStrike">
                          <a:effectLst/>
                        </a:rPr>
                        <a:t>Memory: GiB</a:t>
                      </a:r>
                      <a:endParaRPr lang="en-US" sz="1200" b="1" i="0" u="none" strike="noStrike">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1" u="none" strike="noStrike">
                          <a:effectLst/>
                        </a:rPr>
                        <a:t>Max </a:t>
                      </a:r>
                      <a:r>
                        <a:rPr lang="en-US" sz="1200" b="1" u="none" strike="noStrike" err="1">
                          <a:effectLst/>
                        </a:rPr>
                        <a:t>uncached</a:t>
                      </a:r>
                      <a:r>
                        <a:rPr lang="en-US" sz="1200" b="1" u="none" strike="noStrike">
                          <a:effectLst/>
                        </a:rPr>
                        <a:t> disk throughput: IOPS/</a:t>
                      </a:r>
                      <a:r>
                        <a:rPr lang="en-US" sz="1200" b="1" u="none" strike="noStrike" err="1">
                          <a:effectLst/>
                        </a:rPr>
                        <a:t>MBps</a:t>
                      </a:r>
                      <a:endParaRPr lang="en-US" sz="1200" b="1" i="0" u="none" strike="noStrike">
                        <a:effectLst/>
                        <a:latin typeface="Arial" panose="020B0604020202020204" pitchFamily="34" charset="0"/>
                      </a:endParaRPr>
                    </a:p>
                  </a:txBody>
                  <a:tcPr marL="16458" marR="16458" marT="8229" marB="8229"/>
                </a:tc>
                <a:extLst>
                  <a:ext uri="{0D108BD9-81ED-4DB2-BD59-A6C34878D82A}">
                    <a16:rowId xmlns:a16="http://schemas.microsoft.com/office/drawing/2014/main" val="3576280483"/>
                  </a:ext>
                </a:extLst>
              </a:tr>
              <a:tr h="254150">
                <a:tc>
                  <a:txBody>
                    <a:bodyPr/>
                    <a:lstStyle/>
                    <a:p>
                      <a:pPr algn="l" fontAlgn="t">
                        <a:spcBef>
                          <a:spcPts val="0"/>
                        </a:spcBef>
                        <a:spcAft>
                          <a:spcPts val="0"/>
                        </a:spcAft>
                      </a:pPr>
                      <a:r>
                        <a:rPr lang="en-US" sz="1200" b="0" u="none" strike="noStrike" dirty="0">
                          <a:effectLst/>
                        </a:rPr>
                        <a:t>Standard_E96bds_v5</a:t>
                      </a:r>
                      <a:endParaRPr lang="en-US" sz="1200" b="0"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96</a:t>
                      </a:r>
                      <a:endParaRPr lang="en-US" sz="1200" b="0"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672</a:t>
                      </a:r>
                      <a:endParaRPr lang="en-US" sz="1200" b="0"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260000/7500</a:t>
                      </a:r>
                      <a:endParaRPr lang="en-US" sz="1200" b="0" i="0" u="none" strike="noStrike" dirty="0">
                        <a:effectLst/>
                        <a:latin typeface="Arial" panose="020B0604020202020204" pitchFamily="34" charset="0"/>
                      </a:endParaRPr>
                    </a:p>
                  </a:txBody>
                  <a:tcPr marL="16458" marR="16458" marT="8229" marB="8229"/>
                </a:tc>
                <a:extLst>
                  <a:ext uri="{0D108BD9-81ED-4DB2-BD59-A6C34878D82A}">
                    <a16:rowId xmlns:a16="http://schemas.microsoft.com/office/drawing/2014/main" val="2656047836"/>
                  </a:ext>
                </a:extLst>
              </a:tr>
              <a:tr h="254150">
                <a:tc>
                  <a:txBody>
                    <a:bodyPr/>
                    <a:lstStyle/>
                    <a:p>
                      <a:pPr algn="l" fontAlgn="t">
                        <a:spcBef>
                          <a:spcPts val="0"/>
                        </a:spcBef>
                        <a:spcAft>
                          <a:spcPts val="0"/>
                        </a:spcAft>
                      </a:pPr>
                      <a:r>
                        <a:rPr lang="en-US" sz="1200" b="0" u="none" strike="noStrike" dirty="0">
                          <a:effectLst/>
                        </a:rPr>
                        <a:t>Standard_E112ibds_v5</a:t>
                      </a:r>
                      <a:endParaRPr lang="en-US" sz="1200" b="0"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4</a:t>
                      </a:r>
                      <a:endParaRPr lang="en-US" sz="1200" b="0"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32</a:t>
                      </a:r>
                      <a:endParaRPr lang="en-US" sz="1200" b="0" i="0" u="none" strike="noStrike" dirty="0">
                        <a:effectLst/>
                        <a:latin typeface="Arial" panose="020B0604020202020204" pitchFamily="34" charset="0"/>
                      </a:endParaRPr>
                    </a:p>
                  </a:txBody>
                  <a:tcPr marL="16458" marR="16458" marT="8229" marB="8229"/>
                </a:tc>
                <a:tc>
                  <a:txBody>
                    <a:bodyPr/>
                    <a:lstStyle/>
                    <a:p>
                      <a:pPr algn="l" fontAlgn="t">
                        <a:spcBef>
                          <a:spcPts val="0"/>
                        </a:spcBef>
                        <a:spcAft>
                          <a:spcPts val="0"/>
                        </a:spcAft>
                      </a:pPr>
                      <a:r>
                        <a:rPr lang="en-US" sz="1200" b="0" u="none" strike="noStrike" dirty="0">
                          <a:effectLst/>
                        </a:rPr>
                        <a:t>260000/8000</a:t>
                      </a:r>
                      <a:endParaRPr lang="en-US" sz="1200" b="0" i="0" u="none" strike="noStrike" dirty="0">
                        <a:effectLst/>
                        <a:latin typeface="Arial" panose="020B0604020202020204" pitchFamily="34" charset="0"/>
                      </a:endParaRPr>
                    </a:p>
                  </a:txBody>
                  <a:tcPr marL="16458" marR="16458" marT="8229" marB="8229"/>
                </a:tc>
                <a:extLst>
                  <a:ext uri="{0D108BD9-81ED-4DB2-BD59-A6C34878D82A}">
                    <a16:rowId xmlns:a16="http://schemas.microsoft.com/office/drawing/2014/main" val="2134523126"/>
                  </a:ext>
                </a:extLst>
              </a:tr>
            </a:tbl>
          </a:graphicData>
        </a:graphic>
      </p:graphicFrame>
      <p:sp>
        <p:nvSpPr>
          <p:cNvPr id="13" name="TextBox 12">
            <a:extLst>
              <a:ext uri="{FF2B5EF4-FFF2-40B4-BE49-F238E27FC236}">
                <a16:creationId xmlns:a16="http://schemas.microsoft.com/office/drawing/2014/main" id="{91882237-80A1-937B-8671-4C3A0118179D}"/>
              </a:ext>
            </a:extLst>
          </p:cNvPr>
          <p:cNvSpPr txBox="1"/>
          <p:nvPr/>
        </p:nvSpPr>
        <p:spPr>
          <a:xfrm>
            <a:off x="5523344" y="5582592"/>
            <a:ext cx="6604612"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lt"/>
                <a:cs typeface="Segoe UI"/>
                <a:hlinkClick r:id="rId2"/>
              </a:rPr>
              <a:t>https://aka.ms/Ebsv5NVMePublicPreview</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992766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B6369-7FB4-4554-AA75-B414096045B6}"/>
              </a:ext>
            </a:extLst>
          </p:cNvPr>
          <p:cNvSpPr>
            <a:spLocks noGrp="1"/>
          </p:cNvSpPr>
          <p:nvPr>
            <p:ph type="title"/>
          </p:nvPr>
        </p:nvSpPr>
        <p:spPr/>
        <p:txBody>
          <a:bodyPr/>
          <a:lstStyle/>
          <a:p>
            <a:r>
              <a:rPr lang="en-US"/>
              <a:t>Recommended SQL VM Series</a:t>
            </a:r>
          </a:p>
        </p:txBody>
      </p:sp>
      <p:graphicFrame>
        <p:nvGraphicFramePr>
          <p:cNvPr id="4" name="Diagram 3">
            <a:extLst>
              <a:ext uri="{FF2B5EF4-FFF2-40B4-BE49-F238E27FC236}">
                <a16:creationId xmlns:a16="http://schemas.microsoft.com/office/drawing/2014/main" id="{DD2F6A0C-4F1B-46D6-B477-D982843ABD0E}"/>
              </a:ext>
            </a:extLst>
          </p:cNvPr>
          <p:cNvGraphicFramePr/>
          <p:nvPr/>
        </p:nvGraphicFramePr>
        <p:xfrm>
          <a:off x="921435" y="1332237"/>
          <a:ext cx="10346016" cy="4987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Stars with solid fill">
            <a:extLst>
              <a:ext uri="{FF2B5EF4-FFF2-40B4-BE49-F238E27FC236}">
                <a16:creationId xmlns:a16="http://schemas.microsoft.com/office/drawing/2014/main" id="{897F6957-652B-40F3-9F5A-5438555B1B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00661" y="1415465"/>
            <a:ext cx="668296" cy="668296"/>
          </a:xfrm>
          <a:prstGeom prst="rect">
            <a:avLst/>
          </a:prstGeom>
        </p:spPr>
      </p:pic>
      <p:pic>
        <p:nvPicPr>
          <p:cNvPr id="2" name="Graphic 1" descr="Stars with solid fill">
            <a:extLst>
              <a:ext uri="{FF2B5EF4-FFF2-40B4-BE49-F238E27FC236}">
                <a16:creationId xmlns:a16="http://schemas.microsoft.com/office/drawing/2014/main" id="{7C6AD973-50C1-A5D2-7068-86AD07A2A1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921435" y="1378175"/>
            <a:ext cx="668296" cy="668296"/>
          </a:xfrm>
          <a:prstGeom prst="rect">
            <a:avLst/>
          </a:prstGeom>
        </p:spPr>
      </p:pic>
    </p:spTree>
    <p:extLst>
      <p:ext uri="{BB962C8B-B14F-4D97-AF65-F5344CB8AC3E}">
        <p14:creationId xmlns:p14="http://schemas.microsoft.com/office/powerpoint/2010/main" val="676074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3C94CE6-936B-4EB2-B962-303F21647C80}"/>
                                            </p:graphicEl>
                                          </p:spTgt>
                                        </p:tgtEl>
                                        <p:attrNameLst>
                                          <p:attrName>style.visibility</p:attrName>
                                        </p:attrNameLst>
                                      </p:cBhvr>
                                      <p:to>
                                        <p:strVal val="visible"/>
                                      </p:to>
                                    </p:set>
                                    <p:anim calcmode="lin" valueType="num">
                                      <p:cBhvr additive="base">
                                        <p:cTn id="7" dur="500" fill="hold"/>
                                        <p:tgtEl>
                                          <p:spTgt spid="4">
                                            <p:graphicEl>
                                              <a:dgm id="{D3C94CE6-936B-4EB2-B962-303F21647C80}"/>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3C94CE6-936B-4EB2-B962-303F21647C80}"/>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D3AE705-2BDE-4E3D-A0E5-E5D7436B121C}"/>
                                            </p:graphicEl>
                                          </p:spTgt>
                                        </p:tgtEl>
                                        <p:attrNameLst>
                                          <p:attrName>style.visibility</p:attrName>
                                        </p:attrNameLst>
                                      </p:cBhvr>
                                      <p:to>
                                        <p:strVal val="visible"/>
                                      </p:to>
                                    </p:set>
                                    <p:anim calcmode="lin" valueType="num">
                                      <p:cBhvr additive="base">
                                        <p:cTn id="11" dur="500" fill="hold"/>
                                        <p:tgtEl>
                                          <p:spTgt spid="4">
                                            <p:graphicEl>
                                              <a:dgm id="{3D3AE705-2BDE-4E3D-A0E5-E5D7436B121C}"/>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D3AE705-2BDE-4E3D-A0E5-E5D7436B121C}"/>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E2699279-901C-4DF7-A392-3871F69C7714}"/>
                                            </p:graphicEl>
                                          </p:spTgt>
                                        </p:tgtEl>
                                        <p:attrNameLst>
                                          <p:attrName>style.visibility</p:attrName>
                                        </p:attrNameLst>
                                      </p:cBhvr>
                                      <p:to>
                                        <p:strVal val="visible"/>
                                      </p:to>
                                    </p:set>
                                    <p:anim calcmode="lin" valueType="num">
                                      <p:cBhvr additive="base">
                                        <p:cTn id="17" dur="500" fill="hold"/>
                                        <p:tgtEl>
                                          <p:spTgt spid="4">
                                            <p:graphicEl>
                                              <a:dgm id="{E2699279-901C-4DF7-A392-3871F69C7714}"/>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E2699279-901C-4DF7-A392-3871F69C7714}"/>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FAA214A9-1384-4066-8D09-4D276A29B45B}"/>
                                            </p:graphicEl>
                                          </p:spTgt>
                                        </p:tgtEl>
                                        <p:attrNameLst>
                                          <p:attrName>style.visibility</p:attrName>
                                        </p:attrNameLst>
                                      </p:cBhvr>
                                      <p:to>
                                        <p:strVal val="visible"/>
                                      </p:to>
                                    </p:set>
                                    <p:anim calcmode="lin" valueType="num">
                                      <p:cBhvr additive="base">
                                        <p:cTn id="21" dur="500" fill="hold"/>
                                        <p:tgtEl>
                                          <p:spTgt spid="4">
                                            <p:graphicEl>
                                              <a:dgm id="{FAA214A9-1384-4066-8D09-4D276A29B4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FAA214A9-1384-4066-8D09-4D276A29B4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5233FD24-CF8F-4C83-9ADB-D5EF1EE631EC}"/>
                                            </p:graphicEl>
                                          </p:spTgt>
                                        </p:tgtEl>
                                        <p:attrNameLst>
                                          <p:attrName>style.visibility</p:attrName>
                                        </p:attrNameLst>
                                      </p:cBhvr>
                                      <p:to>
                                        <p:strVal val="visible"/>
                                      </p:to>
                                    </p:set>
                                    <p:anim calcmode="lin" valueType="num">
                                      <p:cBhvr additive="base">
                                        <p:cTn id="27" dur="500" fill="hold"/>
                                        <p:tgtEl>
                                          <p:spTgt spid="4">
                                            <p:graphicEl>
                                              <a:dgm id="{5233FD24-CF8F-4C83-9ADB-D5EF1EE631EC}"/>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5233FD24-CF8F-4C83-9ADB-D5EF1EE631EC}"/>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B54F2BBC-D09A-48EC-8CE3-EA166634FA08}"/>
                                            </p:graphicEl>
                                          </p:spTgt>
                                        </p:tgtEl>
                                        <p:attrNameLst>
                                          <p:attrName>style.visibility</p:attrName>
                                        </p:attrNameLst>
                                      </p:cBhvr>
                                      <p:to>
                                        <p:strVal val="visible"/>
                                      </p:to>
                                    </p:set>
                                    <p:anim calcmode="lin" valueType="num">
                                      <p:cBhvr additive="base">
                                        <p:cTn id="31" dur="500" fill="hold"/>
                                        <p:tgtEl>
                                          <p:spTgt spid="4">
                                            <p:graphicEl>
                                              <a:dgm id="{B54F2BBC-D09A-48EC-8CE3-EA166634FA08}"/>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B54F2BBC-D09A-48EC-8CE3-EA166634FA08}"/>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B6369-7FB4-4554-AA75-B414096045B6}"/>
              </a:ext>
            </a:extLst>
          </p:cNvPr>
          <p:cNvSpPr>
            <a:spLocks noGrp="1"/>
          </p:cNvSpPr>
          <p:nvPr>
            <p:ph type="title"/>
          </p:nvPr>
        </p:nvSpPr>
        <p:spPr/>
        <p:txBody>
          <a:bodyPr/>
          <a:lstStyle/>
          <a:p>
            <a:r>
              <a:rPr lang="en-US"/>
              <a:t>Recommended SQL VM Memory Optimized Series</a:t>
            </a:r>
          </a:p>
        </p:txBody>
      </p:sp>
      <p:graphicFrame>
        <p:nvGraphicFramePr>
          <p:cNvPr id="4" name="Diagram 3">
            <a:extLst>
              <a:ext uri="{FF2B5EF4-FFF2-40B4-BE49-F238E27FC236}">
                <a16:creationId xmlns:a16="http://schemas.microsoft.com/office/drawing/2014/main" id="{DD2F6A0C-4F1B-46D6-B477-D982843ABD0E}"/>
              </a:ext>
            </a:extLst>
          </p:cNvPr>
          <p:cNvGraphicFramePr/>
          <p:nvPr/>
        </p:nvGraphicFramePr>
        <p:xfrm>
          <a:off x="921435" y="1332237"/>
          <a:ext cx="10346016" cy="5398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llout: Up Arrow 1">
            <a:extLst>
              <a:ext uri="{FF2B5EF4-FFF2-40B4-BE49-F238E27FC236}">
                <a16:creationId xmlns:a16="http://schemas.microsoft.com/office/drawing/2014/main" id="{EFA7876A-02E3-49C4-9810-EA586BDE108B}"/>
              </a:ext>
            </a:extLst>
          </p:cNvPr>
          <p:cNvSpPr/>
          <p:nvPr/>
        </p:nvSpPr>
        <p:spPr bwMode="auto">
          <a:xfrm>
            <a:off x="921435" y="3429000"/>
            <a:ext cx="10346016" cy="1840832"/>
          </a:xfrm>
          <a:prstGeom prst="upArrowCallou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When in doubt, pick this one! </a:t>
            </a:r>
            <a:b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#DoubleSprinklesVMs</a:t>
            </a:r>
          </a:p>
        </p:txBody>
      </p:sp>
      <p:pic>
        <p:nvPicPr>
          <p:cNvPr id="6" name="Graphic 5" descr="Stars with solid fill">
            <a:extLst>
              <a:ext uri="{FF2B5EF4-FFF2-40B4-BE49-F238E27FC236}">
                <a16:creationId xmlns:a16="http://schemas.microsoft.com/office/drawing/2014/main" id="{9659CBE0-E72F-4296-AEAF-063A7D9DC1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00661" y="1332237"/>
            <a:ext cx="668296" cy="668296"/>
          </a:xfrm>
          <a:prstGeom prst="rect">
            <a:avLst/>
          </a:prstGeom>
        </p:spPr>
      </p:pic>
      <p:pic>
        <p:nvPicPr>
          <p:cNvPr id="8" name="Graphic 7" descr="Stars with solid fill">
            <a:extLst>
              <a:ext uri="{FF2B5EF4-FFF2-40B4-BE49-F238E27FC236}">
                <a16:creationId xmlns:a16="http://schemas.microsoft.com/office/drawing/2014/main" id="{BE567567-BCAC-479F-8ECA-CCEE8DDFCB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921435" y="1378175"/>
            <a:ext cx="668296" cy="668296"/>
          </a:xfrm>
          <a:prstGeom prst="rect">
            <a:avLst/>
          </a:prstGeom>
        </p:spPr>
      </p:pic>
    </p:spTree>
    <p:extLst>
      <p:ext uri="{BB962C8B-B14F-4D97-AF65-F5344CB8AC3E}">
        <p14:creationId xmlns:p14="http://schemas.microsoft.com/office/powerpoint/2010/main" val="494098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Video 12">
            <a:hlinkClick r:id="" action="ppaction://media"/>
            <a:extLst>
              <a:ext uri="{FF2B5EF4-FFF2-40B4-BE49-F238E27FC236}">
                <a16:creationId xmlns:a16="http://schemas.microsoft.com/office/drawing/2014/main" id="{A222F75B-2013-4B68-8630-2AA4832310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88112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4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6771686" cy="999376"/>
          </a:xfrm>
        </p:spPr>
        <p:txBody>
          <a:bodyPr/>
          <a:lstStyle/>
          <a:p>
            <a:r>
              <a:rPr lang="en-US">
                <a:solidFill>
                  <a:schemeClr val="accent1"/>
                </a:solidFill>
              </a:rPr>
              <a:t>Choosing the right storage</a:t>
            </a:r>
          </a:p>
        </p:txBody>
      </p:sp>
    </p:spTree>
    <p:extLst>
      <p:ext uri="{BB962C8B-B14F-4D97-AF65-F5344CB8AC3E}">
        <p14:creationId xmlns:p14="http://schemas.microsoft.com/office/powerpoint/2010/main" val="339775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9E40F-F2E5-49DC-ABEA-F6A6390ADAA6}"/>
              </a:ext>
            </a:extLst>
          </p:cNvPr>
          <p:cNvSpPr/>
          <p:nvPr/>
        </p:nvSpPr>
        <p:spPr>
          <a:xfrm>
            <a:off x="451889" y="6459727"/>
            <a:ext cx="2366316" cy="246093"/>
          </a:xfrm>
          <a:prstGeom prst="rect">
            <a:avLst/>
          </a:prstGeom>
        </p:spPr>
        <p:txBody>
          <a:bodyPr wrap="square" lIns="0" tIns="0" rIns="0" bIns="0">
            <a:spAutoFit/>
          </a:bodyPr>
          <a:lstStyle/>
          <a:p>
            <a:pPr marL="0" marR="0" lvl="0" indent="0" algn="l" defTabSz="913478"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3C3C41"/>
                </a:solidFill>
                <a:effectLst/>
                <a:uLnTx/>
                <a:uFillTx/>
                <a:latin typeface="Segoe UI"/>
                <a:ea typeface="+mn-ea"/>
                <a:cs typeface="Arial" panose="020B0604020202020204" pitchFamily="34" charset="0"/>
                <a:hlinkClick r:id="rId3"/>
              </a:rPr>
              <a:t>http://aka.ms/azuredisks</a:t>
            </a:r>
            <a:r>
              <a:rPr kumimoji="0" lang="en-US" sz="1599" b="0" i="0" u="none" strike="noStrike" kern="1200" cap="none" spc="0" normalizeH="0" baseline="0" noProof="0">
                <a:ln>
                  <a:noFill/>
                </a:ln>
                <a:solidFill>
                  <a:srgbClr val="3C3C41"/>
                </a:solidFill>
                <a:effectLst/>
                <a:uLnTx/>
                <a:uFillTx/>
                <a:latin typeface="Segoe UI"/>
                <a:ea typeface="+mn-ea"/>
                <a:cs typeface="Arial" panose="020B0604020202020204" pitchFamily="34" charset="0"/>
              </a:rPr>
              <a:t> </a:t>
            </a:r>
          </a:p>
        </p:txBody>
      </p:sp>
      <p:sp>
        <p:nvSpPr>
          <p:cNvPr id="3" name="Title 2">
            <a:extLst>
              <a:ext uri="{FF2B5EF4-FFF2-40B4-BE49-F238E27FC236}">
                <a16:creationId xmlns:a16="http://schemas.microsoft.com/office/drawing/2014/main" id="{CE2B72AC-AE5C-4842-9A0B-6BCDEB54A53F}"/>
              </a:ext>
            </a:extLst>
          </p:cNvPr>
          <p:cNvSpPr>
            <a:spLocks noGrp="1"/>
          </p:cNvSpPr>
          <p:nvPr>
            <p:ph type="title"/>
          </p:nvPr>
        </p:nvSpPr>
        <p:spPr>
          <a:xfrm>
            <a:off x="459666" y="302040"/>
            <a:ext cx="11299110" cy="1107275"/>
          </a:xfrm>
        </p:spPr>
        <p:txBody>
          <a:bodyPr/>
          <a:lstStyle/>
          <a:p>
            <a:r>
              <a:rPr lang="en-US" dirty="0"/>
              <a:t>Azure Managed Disk Options</a:t>
            </a:r>
            <a:br>
              <a:rPr lang="en-US" dirty="0"/>
            </a:br>
            <a:endParaRPr lang="en-US" dirty="0"/>
          </a:p>
        </p:txBody>
      </p:sp>
      <p:graphicFrame>
        <p:nvGraphicFramePr>
          <p:cNvPr id="138" name="Table 137">
            <a:extLst>
              <a:ext uri="{FF2B5EF4-FFF2-40B4-BE49-F238E27FC236}">
                <a16:creationId xmlns:a16="http://schemas.microsoft.com/office/drawing/2014/main" id="{134F5454-07C5-3FF3-3DE4-6D8AD4BD84BB}"/>
              </a:ext>
            </a:extLst>
          </p:cNvPr>
          <p:cNvGraphicFramePr>
            <a:graphicFrameLocks noGrp="1"/>
          </p:cNvGraphicFramePr>
          <p:nvPr/>
        </p:nvGraphicFramePr>
        <p:xfrm>
          <a:off x="470301" y="1463040"/>
          <a:ext cx="11136482" cy="4801525"/>
        </p:xfrm>
        <a:graphic>
          <a:graphicData uri="http://schemas.openxmlformats.org/drawingml/2006/table">
            <a:tbl>
              <a:tblPr firstRow="1" firstCol="1" bandRow="1"/>
              <a:tblGrid>
                <a:gridCol w="2260199">
                  <a:extLst>
                    <a:ext uri="{9D8B030D-6E8A-4147-A177-3AD203B41FA5}">
                      <a16:colId xmlns:a16="http://schemas.microsoft.com/office/drawing/2014/main" val="699104023"/>
                    </a:ext>
                  </a:extLst>
                </a:gridCol>
                <a:gridCol w="2958761">
                  <a:extLst>
                    <a:ext uri="{9D8B030D-6E8A-4147-A177-3AD203B41FA5}">
                      <a16:colId xmlns:a16="http://schemas.microsoft.com/office/drawing/2014/main" val="425760273"/>
                    </a:ext>
                  </a:extLst>
                </a:gridCol>
                <a:gridCol w="2958761">
                  <a:extLst>
                    <a:ext uri="{9D8B030D-6E8A-4147-A177-3AD203B41FA5}">
                      <a16:colId xmlns:a16="http://schemas.microsoft.com/office/drawing/2014/main" val="542987865"/>
                    </a:ext>
                  </a:extLst>
                </a:gridCol>
                <a:gridCol w="2958761">
                  <a:extLst>
                    <a:ext uri="{9D8B030D-6E8A-4147-A177-3AD203B41FA5}">
                      <a16:colId xmlns:a16="http://schemas.microsoft.com/office/drawing/2014/main" val="888948112"/>
                    </a:ext>
                  </a:extLst>
                </a:gridCol>
              </a:tblGrid>
              <a:tr h="595281">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2000" kern="100">
                          <a:effectLst/>
                        </a:rPr>
                        <a:t> </a:t>
                      </a:r>
                      <a:endParaRPr lang="en-US" sz="20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2000" kern="100">
                          <a:effectLst/>
                        </a:rPr>
                        <a:t>Ultra Disk</a:t>
                      </a:r>
                      <a:endParaRPr lang="en-US" sz="20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2000" kern="100" dirty="0">
                          <a:effectLst/>
                        </a:rPr>
                        <a:t>Premium SSD v2</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43A5E"/>
                    </a:solidFill>
                  </a:tcPr>
                </a:tc>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2000" kern="100">
                          <a:effectLst/>
                        </a:rPr>
                        <a:t>Premium SSD</a:t>
                      </a:r>
                      <a:endParaRPr lang="en-US" sz="20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84027658"/>
                  </a:ext>
                </a:extLst>
              </a:tr>
              <a:tr h="1147587">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1800" kern="100">
                          <a:effectLst/>
                        </a:rPr>
                        <a:t>Latency</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Low sub millisecond average (&lt; 0.5 ms)</a:t>
                      </a:r>
                    </a:p>
                    <a:p>
                      <a:pPr marL="0" marR="0" algn="ctr">
                        <a:lnSpc>
                          <a:spcPct val="100000"/>
                        </a:lnSpc>
                        <a:spcBef>
                          <a:spcPts val="0"/>
                        </a:spcBef>
                        <a:spcAft>
                          <a:spcPts val="1000"/>
                        </a:spcAft>
                      </a:pPr>
                      <a:r>
                        <a:rPr lang="en-US" sz="1800" kern="100">
                          <a:effectLst/>
                        </a:rPr>
                        <a:t>~1 ms P99</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Sub millisecond average </a:t>
                      </a:r>
                      <a:br>
                        <a:rPr lang="en-US" sz="1800" kern="100">
                          <a:effectLst/>
                        </a:rPr>
                      </a:br>
                      <a:r>
                        <a:rPr lang="en-US" sz="1800" kern="100">
                          <a:effectLst/>
                        </a:rPr>
                        <a:t>(&lt; 1 ms)</a:t>
                      </a:r>
                    </a:p>
                    <a:p>
                      <a:pPr marL="0" marR="0" algn="ctr">
                        <a:lnSpc>
                          <a:spcPct val="100000"/>
                        </a:lnSpc>
                        <a:spcBef>
                          <a:spcPts val="0"/>
                        </a:spcBef>
                        <a:spcAft>
                          <a:spcPts val="1000"/>
                        </a:spcAft>
                      </a:pPr>
                      <a:r>
                        <a:rPr lang="en-US" sz="1800" kern="100">
                          <a:effectLst/>
                        </a:rPr>
                        <a:t>Less than 2 ms P99</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~1 millisecond average</a:t>
                      </a:r>
                    </a:p>
                    <a:p>
                      <a:pPr marL="0" marR="0" algn="ctr">
                        <a:lnSpc>
                          <a:spcPct val="100000"/>
                        </a:lnSpc>
                        <a:spcBef>
                          <a:spcPts val="0"/>
                        </a:spcBef>
                        <a:spcAft>
                          <a:spcPts val="1000"/>
                        </a:spcAft>
                      </a:pPr>
                      <a:r>
                        <a:rPr lang="en-US" sz="1800" kern="100">
                          <a:effectLst/>
                        </a:rPr>
                        <a:t>Less than 5 ms P99</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2862447190"/>
                  </a:ext>
                </a:extLst>
              </a:tr>
              <a:tr h="595281">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1800" kern="100">
                          <a:effectLst/>
                        </a:rPr>
                        <a:t>Disk size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4 GiB - 64 TiB</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1 GiB - 64 TiB</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4 GiB - 32 TiB</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921790151"/>
                  </a:ext>
                </a:extLst>
              </a:tr>
              <a:tr h="595281">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1800" kern="100">
                          <a:effectLst/>
                        </a:rPr>
                        <a:t>Baseline IOPS</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dirty="0">
                          <a:effectLst/>
                        </a:rPr>
                        <a:t>Varies by disk size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3,000 IOPS free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Varies by disk size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1842574468"/>
                  </a:ext>
                </a:extLst>
              </a:tr>
              <a:tr h="677533">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1800" kern="100">
                          <a:effectLst/>
                        </a:rPr>
                        <a:t>Baseline throughput</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Varies by disk size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125 MBPS free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Varies by disk size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1999765145"/>
                  </a:ext>
                </a:extLst>
              </a:tr>
              <a:tr h="595281">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1800" kern="100">
                          <a:effectLst/>
                        </a:rPr>
                        <a:t>Max IOPS</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160,000 IOPS</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80,000 IOPS</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20,000 IOPS</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3326731610"/>
                  </a:ext>
                </a:extLst>
              </a:tr>
              <a:tr h="595281">
                <a:tc>
                  <a:txBody>
                    <a:bodyPr/>
                    <a:lstStyle>
                      <a:lvl1pPr marL="0" algn="l" defTabSz="932160" rtl="0" eaLnBrk="1" latinLnBrk="0" hangingPunct="1">
                        <a:defRPr sz="1799" b="1" kern="1200">
                          <a:solidFill>
                            <a:schemeClr val="lt1"/>
                          </a:solidFill>
                          <a:latin typeface="Segoe UI"/>
                        </a:defRPr>
                      </a:lvl1pPr>
                      <a:lvl2pPr marL="466079" algn="l" defTabSz="932160" rtl="0" eaLnBrk="1" latinLnBrk="0" hangingPunct="1">
                        <a:defRPr sz="1799" b="1" kern="1200">
                          <a:solidFill>
                            <a:schemeClr val="lt1"/>
                          </a:solidFill>
                          <a:latin typeface="Segoe UI"/>
                        </a:defRPr>
                      </a:lvl2pPr>
                      <a:lvl3pPr marL="932160" algn="l" defTabSz="932160" rtl="0" eaLnBrk="1" latinLnBrk="0" hangingPunct="1">
                        <a:defRPr sz="1799" b="1" kern="1200">
                          <a:solidFill>
                            <a:schemeClr val="lt1"/>
                          </a:solidFill>
                          <a:latin typeface="Segoe UI"/>
                        </a:defRPr>
                      </a:lvl3pPr>
                      <a:lvl4pPr marL="1398239" algn="l" defTabSz="932160" rtl="0" eaLnBrk="1" latinLnBrk="0" hangingPunct="1">
                        <a:defRPr sz="1799" b="1" kern="1200">
                          <a:solidFill>
                            <a:schemeClr val="lt1"/>
                          </a:solidFill>
                          <a:latin typeface="Segoe UI"/>
                        </a:defRPr>
                      </a:lvl4pPr>
                      <a:lvl5pPr marL="1864318" algn="l" defTabSz="932160" rtl="0" eaLnBrk="1" latinLnBrk="0" hangingPunct="1">
                        <a:defRPr sz="1799" b="1" kern="1200">
                          <a:solidFill>
                            <a:schemeClr val="lt1"/>
                          </a:solidFill>
                          <a:latin typeface="Segoe UI"/>
                        </a:defRPr>
                      </a:lvl5pPr>
                      <a:lvl6pPr marL="2330399" algn="l" defTabSz="932160" rtl="0" eaLnBrk="1" latinLnBrk="0" hangingPunct="1">
                        <a:defRPr sz="1799" b="1" kern="1200">
                          <a:solidFill>
                            <a:schemeClr val="lt1"/>
                          </a:solidFill>
                          <a:latin typeface="Segoe UI"/>
                        </a:defRPr>
                      </a:lvl6pPr>
                      <a:lvl7pPr marL="2796478" algn="l" defTabSz="932160" rtl="0" eaLnBrk="1" latinLnBrk="0" hangingPunct="1">
                        <a:defRPr sz="1799" b="1" kern="1200">
                          <a:solidFill>
                            <a:schemeClr val="lt1"/>
                          </a:solidFill>
                          <a:latin typeface="Segoe UI"/>
                        </a:defRPr>
                      </a:lvl7pPr>
                      <a:lvl8pPr marL="3262557" algn="l" defTabSz="932160" rtl="0" eaLnBrk="1" latinLnBrk="0" hangingPunct="1">
                        <a:defRPr sz="1799" b="1" kern="1200">
                          <a:solidFill>
                            <a:schemeClr val="lt1"/>
                          </a:solidFill>
                          <a:latin typeface="Segoe UI"/>
                        </a:defRPr>
                      </a:lvl8pPr>
                      <a:lvl9pPr marL="3728637" algn="l" defTabSz="932160" rtl="0" eaLnBrk="1" latinLnBrk="0" hangingPunct="1">
                        <a:defRPr sz="1799" b="1" kern="1200">
                          <a:solidFill>
                            <a:schemeClr val="lt1"/>
                          </a:solidFill>
                          <a:latin typeface="Segoe UI"/>
                        </a:defRPr>
                      </a:lvl9pPr>
                    </a:lstStyle>
                    <a:p>
                      <a:pPr marL="0" marR="0" algn="ctr">
                        <a:lnSpc>
                          <a:spcPct val="100000"/>
                        </a:lnSpc>
                        <a:spcBef>
                          <a:spcPts val="0"/>
                        </a:spcBef>
                        <a:spcAft>
                          <a:spcPts val="1000"/>
                        </a:spcAft>
                      </a:pPr>
                      <a:r>
                        <a:rPr lang="en-US" sz="1800" kern="100">
                          <a:effectLst/>
                        </a:rPr>
                        <a:t>Max throughput</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4,000 MBPS</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a:effectLst/>
                        </a:rPr>
                        <a:t>1,200 MBPS</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160" rtl="0" eaLnBrk="1" latinLnBrk="0" hangingPunct="1">
                        <a:defRPr sz="1799" kern="1200">
                          <a:solidFill>
                            <a:schemeClr val="dk1"/>
                          </a:solidFill>
                          <a:latin typeface="Segoe UI"/>
                        </a:defRPr>
                      </a:lvl1pPr>
                      <a:lvl2pPr marL="466079" algn="l" defTabSz="932160" rtl="0" eaLnBrk="1" latinLnBrk="0" hangingPunct="1">
                        <a:defRPr sz="1799" kern="1200">
                          <a:solidFill>
                            <a:schemeClr val="dk1"/>
                          </a:solidFill>
                          <a:latin typeface="Segoe UI"/>
                        </a:defRPr>
                      </a:lvl2pPr>
                      <a:lvl3pPr marL="932160" algn="l" defTabSz="932160" rtl="0" eaLnBrk="1" latinLnBrk="0" hangingPunct="1">
                        <a:defRPr sz="1799" kern="1200">
                          <a:solidFill>
                            <a:schemeClr val="dk1"/>
                          </a:solidFill>
                          <a:latin typeface="Segoe UI"/>
                        </a:defRPr>
                      </a:lvl3pPr>
                      <a:lvl4pPr marL="1398239" algn="l" defTabSz="932160" rtl="0" eaLnBrk="1" latinLnBrk="0" hangingPunct="1">
                        <a:defRPr sz="1799" kern="1200">
                          <a:solidFill>
                            <a:schemeClr val="dk1"/>
                          </a:solidFill>
                          <a:latin typeface="Segoe UI"/>
                        </a:defRPr>
                      </a:lvl4pPr>
                      <a:lvl5pPr marL="1864318" algn="l" defTabSz="932160" rtl="0" eaLnBrk="1" latinLnBrk="0" hangingPunct="1">
                        <a:defRPr sz="1799" kern="1200">
                          <a:solidFill>
                            <a:schemeClr val="dk1"/>
                          </a:solidFill>
                          <a:latin typeface="Segoe UI"/>
                        </a:defRPr>
                      </a:lvl5pPr>
                      <a:lvl6pPr marL="2330399" algn="l" defTabSz="932160" rtl="0" eaLnBrk="1" latinLnBrk="0" hangingPunct="1">
                        <a:defRPr sz="1799" kern="1200">
                          <a:solidFill>
                            <a:schemeClr val="dk1"/>
                          </a:solidFill>
                          <a:latin typeface="Segoe UI"/>
                        </a:defRPr>
                      </a:lvl6pPr>
                      <a:lvl7pPr marL="2796478" algn="l" defTabSz="932160" rtl="0" eaLnBrk="1" latinLnBrk="0" hangingPunct="1">
                        <a:defRPr sz="1799" kern="1200">
                          <a:solidFill>
                            <a:schemeClr val="dk1"/>
                          </a:solidFill>
                          <a:latin typeface="Segoe UI"/>
                        </a:defRPr>
                      </a:lvl7pPr>
                      <a:lvl8pPr marL="3262557" algn="l" defTabSz="932160" rtl="0" eaLnBrk="1" latinLnBrk="0" hangingPunct="1">
                        <a:defRPr sz="1799" kern="1200">
                          <a:solidFill>
                            <a:schemeClr val="dk1"/>
                          </a:solidFill>
                          <a:latin typeface="Segoe UI"/>
                        </a:defRPr>
                      </a:lvl8pPr>
                      <a:lvl9pPr marL="3728637" algn="l" defTabSz="932160" rtl="0" eaLnBrk="1" latinLnBrk="0" hangingPunct="1">
                        <a:defRPr sz="1799" kern="1200">
                          <a:solidFill>
                            <a:schemeClr val="dk1"/>
                          </a:solidFill>
                          <a:latin typeface="Segoe UI"/>
                        </a:defRPr>
                      </a:lvl9pPr>
                    </a:lstStyle>
                    <a:p>
                      <a:pPr marL="0" marR="0" algn="ctr">
                        <a:lnSpc>
                          <a:spcPct val="100000"/>
                        </a:lnSpc>
                        <a:spcBef>
                          <a:spcPts val="0"/>
                        </a:spcBef>
                        <a:spcAft>
                          <a:spcPts val="1000"/>
                        </a:spcAft>
                      </a:pPr>
                      <a:r>
                        <a:rPr lang="en-US" sz="1800" kern="100" dirty="0">
                          <a:effectLst/>
                        </a:rPr>
                        <a:t>900 MBPS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58356" marR="58356" marT="58356" marB="5835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3595732565"/>
                  </a:ext>
                </a:extLst>
              </a:tr>
            </a:tbl>
          </a:graphicData>
        </a:graphic>
      </p:graphicFrame>
      <p:sp>
        <p:nvSpPr>
          <p:cNvPr id="140" name="Rectangle: Rounded Corners 139">
            <a:extLst>
              <a:ext uri="{FF2B5EF4-FFF2-40B4-BE49-F238E27FC236}">
                <a16:creationId xmlns:a16="http://schemas.microsoft.com/office/drawing/2014/main" id="{604629C1-1A75-6290-C3C8-A96F2EF6F646}"/>
              </a:ext>
            </a:extLst>
          </p:cNvPr>
          <p:cNvSpPr/>
          <p:nvPr/>
        </p:nvSpPr>
        <p:spPr bwMode="auto">
          <a:xfrm>
            <a:off x="5701004" y="1463040"/>
            <a:ext cx="2939143" cy="4801526"/>
          </a:xfrm>
          <a:prstGeom prst="roundRect">
            <a:avLst/>
          </a:prstGeom>
          <a:noFill/>
          <a:ln w="76200">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1" name="Explosion: 14 Points 140">
            <a:extLst>
              <a:ext uri="{FF2B5EF4-FFF2-40B4-BE49-F238E27FC236}">
                <a16:creationId xmlns:a16="http://schemas.microsoft.com/office/drawing/2014/main" id="{B2ED5731-70DE-13A2-371D-F0967533EC36}"/>
              </a:ext>
            </a:extLst>
          </p:cNvPr>
          <p:cNvSpPr/>
          <p:nvPr/>
        </p:nvSpPr>
        <p:spPr bwMode="auto">
          <a:xfrm>
            <a:off x="6109221" y="302040"/>
            <a:ext cx="3675947" cy="1161000"/>
          </a:xfrm>
          <a:prstGeom prst="irregularSeal2">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243A5E"/>
                </a:solidFill>
                <a:effectLst/>
                <a:uLnTx/>
                <a:uFillTx/>
                <a:latin typeface="Segoe UI"/>
                <a:ea typeface="Segoe UI" pitchFamily="34" charset="0"/>
                <a:cs typeface="Segoe UI" pitchFamily="34" charset="0"/>
              </a:rPr>
              <a:t>NEW!!!</a:t>
            </a:r>
          </a:p>
        </p:txBody>
      </p:sp>
    </p:spTree>
    <p:extLst>
      <p:ext uri="{BB962C8B-B14F-4D97-AF65-F5344CB8AC3E}">
        <p14:creationId xmlns:p14="http://schemas.microsoft.com/office/powerpoint/2010/main" val="31665573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50D6B9-2BEC-4107-88E8-53E36769778F}"/>
              </a:ext>
            </a:extLst>
          </p:cNvPr>
          <p:cNvSpPr>
            <a:spLocks noGrp="1"/>
          </p:cNvSpPr>
          <p:nvPr>
            <p:ph type="title"/>
          </p:nvPr>
        </p:nvSpPr>
        <p:spPr>
          <a:xfrm>
            <a:off x="619333" y="1084374"/>
            <a:ext cx="4155656" cy="553678"/>
          </a:xfrm>
        </p:spPr>
        <p:txBody>
          <a:bodyPr/>
          <a:lstStyle/>
          <a:p>
            <a:r>
              <a:rPr lang="en-US"/>
              <a:t>Ultra Disk</a:t>
            </a:r>
          </a:p>
        </p:txBody>
      </p:sp>
      <p:sp>
        <p:nvSpPr>
          <p:cNvPr id="17" name="Text Placeholder 2">
            <a:extLst>
              <a:ext uri="{FF2B5EF4-FFF2-40B4-BE49-F238E27FC236}">
                <a16:creationId xmlns:a16="http://schemas.microsoft.com/office/drawing/2014/main" id="{706C4087-4994-4F5A-B44C-DD74328F8A83}"/>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IO-intensive workloads such as top databases and other transaction-heavy workloads</a:t>
            </a:r>
          </a:p>
        </p:txBody>
      </p:sp>
      <p:pic>
        <p:nvPicPr>
          <p:cNvPr id="2" name="Graphic 1">
            <a:extLst>
              <a:ext uri="{FF2B5EF4-FFF2-40B4-BE49-F238E27FC236}">
                <a16:creationId xmlns:a16="http://schemas.microsoft.com/office/drawing/2014/main" id="{111A821A-A35D-4500-BD46-43A3DB4725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9457" y="3645024"/>
            <a:ext cx="2283683" cy="1944216"/>
          </a:xfrm>
          <a:prstGeom prst="rect">
            <a:avLst/>
          </a:prstGeom>
        </p:spPr>
      </p:pic>
      <p:pic>
        <p:nvPicPr>
          <p:cNvPr id="16" name="Graphic 15" descr="Stars">
            <a:extLst>
              <a:ext uri="{FF2B5EF4-FFF2-40B4-BE49-F238E27FC236}">
                <a16:creationId xmlns:a16="http://schemas.microsoft.com/office/drawing/2014/main" id="{DBCDE811-7059-4958-9E66-67B391E930D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06135" y="3254689"/>
            <a:ext cx="1273641" cy="1273640"/>
          </a:xfrm>
          <a:prstGeom prst="rect">
            <a:avLst/>
          </a:prstGeom>
        </p:spPr>
      </p:pic>
      <p:pic>
        <p:nvPicPr>
          <p:cNvPr id="10" name="Picture 9">
            <a:extLst>
              <a:ext uri="{FF2B5EF4-FFF2-40B4-BE49-F238E27FC236}">
                <a16:creationId xmlns:a16="http://schemas.microsoft.com/office/drawing/2014/main" id="{0CDA4F74-030D-7214-1A6A-70E7B118D70D}"/>
              </a:ext>
            </a:extLst>
          </p:cNvPr>
          <p:cNvPicPr>
            <a:picLocks noChangeAspect="1"/>
          </p:cNvPicPr>
          <p:nvPr/>
        </p:nvPicPr>
        <p:blipFill>
          <a:blip r:embed="rId7"/>
          <a:stretch>
            <a:fillRect/>
          </a:stretch>
        </p:blipFill>
        <p:spPr>
          <a:xfrm>
            <a:off x="5527344" y="952154"/>
            <a:ext cx="6201640" cy="4953691"/>
          </a:xfrm>
          <a:prstGeom prst="rect">
            <a:avLst/>
          </a:prstGeom>
        </p:spPr>
      </p:pic>
    </p:spTree>
    <p:extLst>
      <p:ext uri="{BB962C8B-B14F-4D97-AF65-F5344CB8AC3E}">
        <p14:creationId xmlns:p14="http://schemas.microsoft.com/office/powerpoint/2010/main" val="10289362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50D6B9-2BEC-4107-88E8-53E36769778F}"/>
              </a:ext>
            </a:extLst>
          </p:cNvPr>
          <p:cNvSpPr>
            <a:spLocks noGrp="1"/>
          </p:cNvSpPr>
          <p:nvPr>
            <p:ph type="title"/>
          </p:nvPr>
        </p:nvSpPr>
        <p:spPr>
          <a:xfrm>
            <a:off x="619333" y="1084374"/>
            <a:ext cx="4155656" cy="553678"/>
          </a:xfrm>
        </p:spPr>
        <p:txBody>
          <a:bodyPr/>
          <a:lstStyle/>
          <a:p>
            <a:r>
              <a:rPr lang="en-US" dirty="0"/>
              <a:t>Premium SSD v2</a:t>
            </a:r>
          </a:p>
        </p:txBody>
      </p:sp>
      <p:sp>
        <p:nvSpPr>
          <p:cNvPr id="17" name="Text Placeholder 2">
            <a:extLst>
              <a:ext uri="{FF2B5EF4-FFF2-40B4-BE49-F238E27FC236}">
                <a16:creationId xmlns:a16="http://schemas.microsoft.com/office/drawing/2014/main" id="{706C4087-4994-4F5A-B44C-DD74328F8A83}"/>
              </a:ext>
            </a:extLst>
          </p:cNvPr>
          <p:cNvSpPr txBox="1">
            <a:spLocks/>
          </p:cNvSpPr>
          <p:nvPr/>
        </p:nvSpPr>
        <p:spPr>
          <a:xfrm>
            <a:off x="595049" y="1638052"/>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Lower latency than v1 and fully configurable/scalable IOPS and throughput. Best choice for price-perf.</a:t>
            </a:r>
          </a:p>
        </p:txBody>
      </p:sp>
      <p:pic>
        <p:nvPicPr>
          <p:cNvPr id="2" name="Graphic 1">
            <a:extLst>
              <a:ext uri="{FF2B5EF4-FFF2-40B4-BE49-F238E27FC236}">
                <a16:creationId xmlns:a16="http://schemas.microsoft.com/office/drawing/2014/main" id="{111A821A-A35D-4500-BD46-43A3DB4725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9457" y="3645024"/>
            <a:ext cx="2283683" cy="1944216"/>
          </a:xfrm>
          <a:prstGeom prst="rect">
            <a:avLst/>
          </a:prstGeom>
        </p:spPr>
      </p:pic>
      <p:pic>
        <p:nvPicPr>
          <p:cNvPr id="16" name="Graphic 15" descr="Stars">
            <a:extLst>
              <a:ext uri="{FF2B5EF4-FFF2-40B4-BE49-F238E27FC236}">
                <a16:creationId xmlns:a16="http://schemas.microsoft.com/office/drawing/2014/main" id="{DBCDE811-7059-4958-9E66-67B391E930D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06135" y="3254689"/>
            <a:ext cx="1273641" cy="1273640"/>
          </a:xfrm>
          <a:prstGeom prst="rect">
            <a:avLst/>
          </a:prstGeom>
        </p:spPr>
      </p:pic>
      <p:pic>
        <p:nvPicPr>
          <p:cNvPr id="3" name="Graphic 2" descr="Stars">
            <a:extLst>
              <a:ext uri="{FF2B5EF4-FFF2-40B4-BE49-F238E27FC236}">
                <a16:creationId xmlns:a16="http://schemas.microsoft.com/office/drawing/2014/main" id="{8736EA0C-8800-B667-CCFC-DAA9B01F916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29155" y="3212976"/>
            <a:ext cx="1273641" cy="1273640"/>
          </a:xfrm>
          <a:prstGeom prst="rect">
            <a:avLst/>
          </a:prstGeom>
        </p:spPr>
      </p:pic>
      <p:pic>
        <p:nvPicPr>
          <p:cNvPr id="5" name="Picture 4">
            <a:extLst>
              <a:ext uri="{FF2B5EF4-FFF2-40B4-BE49-F238E27FC236}">
                <a16:creationId xmlns:a16="http://schemas.microsoft.com/office/drawing/2014/main" id="{E273B5FF-8ADB-3B94-B3ED-8EA8B975E89C}"/>
              </a:ext>
            </a:extLst>
          </p:cNvPr>
          <p:cNvPicPr>
            <a:picLocks noChangeAspect="1"/>
          </p:cNvPicPr>
          <p:nvPr/>
        </p:nvPicPr>
        <p:blipFill>
          <a:blip r:embed="rId7"/>
          <a:stretch>
            <a:fillRect/>
          </a:stretch>
        </p:blipFill>
        <p:spPr>
          <a:xfrm>
            <a:off x="4664031" y="1822397"/>
            <a:ext cx="7224306" cy="738665"/>
          </a:xfrm>
          <a:prstGeom prst="rect">
            <a:avLst/>
          </a:prstGeom>
        </p:spPr>
      </p:pic>
      <p:sp>
        <p:nvSpPr>
          <p:cNvPr id="9" name="TextBox 8">
            <a:extLst>
              <a:ext uri="{FF2B5EF4-FFF2-40B4-BE49-F238E27FC236}">
                <a16:creationId xmlns:a16="http://schemas.microsoft.com/office/drawing/2014/main" id="{BB010D96-9A69-33A1-569D-48816475F79A}"/>
              </a:ext>
            </a:extLst>
          </p:cNvPr>
          <p:cNvSpPr txBox="1"/>
          <p:nvPr/>
        </p:nvSpPr>
        <p:spPr>
          <a:xfrm>
            <a:off x="4664031" y="3054634"/>
            <a:ext cx="67643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Arial" panose="020B0604020202020204" pitchFamily="34" charset="0"/>
              </a:rPr>
              <a:t>Example:</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Arial" panose="020B0604020202020204" pitchFamily="34" charset="0"/>
            </a:endParaRPr>
          </a:p>
        </p:txBody>
      </p:sp>
      <p:graphicFrame>
        <p:nvGraphicFramePr>
          <p:cNvPr id="12" name="Table 4">
            <a:extLst>
              <a:ext uri="{FF2B5EF4-FFF2-40B4-BE49-F238E27FC236}">
                <a16:creationId xmlns:a16="http://schemas.microsoft.com/office/drawing/2014/main" id="{8B37FD99-E65A-0355-3EC2-9CDF75E75854}"/>
              </a:ext>
            </a:extLst>
          </p:cNvPr>
          <p:cNvGraphicFramePr>
            <a:graphicFrameLocks noGrp="1"/>
          </p:cNvGraphicFramePr>
          <p:nvPr/>
        </p:nvGraphicFramePr>
        <p:xfrm>
          <a:off x="4774989" y="3645024"/>
          <a:ext cx="6231651" cy="2306322"/>
        </p:xfrm>
        <a:graphic>
          <a:graphicData uri="http://schemas.openxmlformats.org/drawingml/2006/table">
            <a:tbl>
              <a:tblPr firstRow="1" bandRow="1">
                <a:tableStyleId>{5C22544A-7EE6-4342-B048-85BDC9FD1C3A}</a:tableStyleId>
              </a:tblPr>
              <a:tblGrid>
                <a:gridCol w="2100326">
                  <a:extLst>
                    <a:ext uri="{9D8B030D-6E8A-4147-A177-3AD203B41FA5}">
                      <a16:colId xmlns:a16="http://schemas.microsoft.com/office/drawing/2014/main" val="915672628"/>
                    </a:ext>
                  </a:extLst>
                </a:gridCol>
                <a:gridCol w="2060154">
                  <a:extLst>
                    <a:ext uri="{9D8B030D-6E8A-4147-A177-3AD203B41FA5}">
                      <a16:colId xmlns:a16="http://schemas.microsoft.com/office/drawing/2014/main" val="1154913627"/>
                    </a:ext>
                  </a:extLst>
                </a:gridCol>
                <a:gridCol w="2071171">
                  <a:extLst>
                    <a:ext uri="{9D8B030D-6E8A-4147-A177-3AD203B41FA5}">
                      <a16:colId xmlns:a16="http://schemas.microsoft.com/office/drawing/2014/main" val="2503935143"/>
                    </a:ext>
                  </a:extLst>
                </a:gridCol>
              </a:tblGrid>
              <a:tr h="384387">
                <a:tc>
                  <a:txBody>
                    <a:bodyPr/>
                    <a:lstStyle/>
                    <a:p>
                      <a:r>
                        <a:rPr lang="en-US" sz="1800"/>
                        <a:t>GiB</a:t>
                      </a:r>
                    </a:p>
                  </a:txBody>
                  <a:tcPr/>
                </a:tc>
                <a:tc>
                  <a:txBody>
                    <a:bodyPr/>
                    <a:lstStyle/>
                    <a:p>
                      <a:r>
                        <a:rPr lang="en-US" sz="1800"/>
                        <a:t>Max IOPS</a:t>
                      </a:r>
                    </a:p>
                  </a:txBody>
                  <a:tcPr/>
                </a:tc>
                <a:tc>
                  <a:txBody>
                    <a:bodyPr/>
                    <a:lstStyle/>
                    <a:p>
                      <a:r>
                        <a:rPr lang="en-US" sz="1800" dirty="0"/>
                        <a:t>Max MBPS</a:t>
                      </a:r>
                    </a:p>
                  </a:txBody>
                  <a:tcPr/>
                </a:tc>
                <a:extLst>
                  <a:ext uri="{0D108BD9-81ED-4DB2-BD59-A6C34878D82A}">
                    <a16:rowId xmlns:a16="http://schemas.microsoft.com/office/drawing/2014/main" val="1719663301"/>
                  </a:ext>
                </a:extLst>
              </a:tr>
              <a:tr h="384387">
                <a:tc>
                  <a:txBody>
                    <a:bodyPr/>
                    <a:lstStyle/>
                    <a:p>
                      <a:r>
                        <a:rPr lang="en-US" sz="1800"/>
                        <a:t>1 GiB</a:t>
                      </a:r>
                    </a:p>
                  </a:txBody>
                  <a:tcPr/>
                </a:tc>
                <a:tc>
                  <a:txBody>
                    <a:bodyPr/>
                    <a:lstStyle/>
                    <a:p>
                      <a:r>
                        <a:rPr lang="en-US" sz="1800"/>
                        <a:t>3000</a:t>
                      </a:r>
                    </a:p>
                  </a:txBody>
                  <a:tcPr/>
                </a:tc>
                <a:tc>
                  <a:txBody>
                    <a:bodyPr/>
                    <a:lstStyle/>
                    <a:p>
                      <a:r>
                        <a:rPr lang="en-US" sz="1800"/>
                        <a:t>750</a:t>
                      </a:r>
                    </a:p>
                  </a:txBody>
                  <a:tcPr/>
                </a:tc>
                <a:extLst>
                  <a:ext uri="{0D108BD9-81ED-4DB2-BD59-A6C34878D82A}">
                    <a16:rowId xmlns:a16="http://schemas.microsoft.com/office/drawing/2014/main" val="3003128062"/>
                  </a:ext>
                </a:extLst>
              </a:tr>
              <a:tr h="38438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6 GiB</a:t>
                      </a:r>
                    </a:p>
                  </a:txBody>
                  <a:tcPr/>
                </a:tc>
                <a:tc>
                  <a:txBody>
                    <a:bodyPr/>
                    <a:lstStyle/>
                    <a:p>
                      <a:r>
                        <a:rPr lang="en-US" sz="1800"/>
                        <a:t>3000</a:t>
                      </a:r>
                    </a:p>
                  </a:txBody>
                  <a:tcPr/>
                </a:tc>
                <a:tc>
                  <a:txBody>
                    <a:bodyPr/>
                    <a:lstStyle/>
                    <a:p>
                      <a:r>
                        <a:rPr lang="en-US" sz="1800"/>
                        <a:t>750</a:t>
                      </a:r>
                    </a:p>
                  </a:txBody>
                  <a:tcPr/>
                </a:tc>
                <a:extLst>
                  <a:ext uri="{0D108BD9-81ED-4DB2-BD59-A6C34878D82A}">
                    <a16:rowId xmlns:a16="http://schemas.microsoft.com/office/drawing/2014/main" val="1552387534"/>
                  </a:ext>
                </a:extLst>
              </a:tr>
              <a:tr h="38438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7 GiB</a:t>
                      </a:r>
                    </a:p>
                  </a:txBody>
                  <a:tcPr/>
                </a:tc>
                <a:tc>
                  <a:txBody>
                    <a:bodyPr/>
                    <a:lstStyle/>
                    <a:p>
                      <a:r>
                        <a:rPr lang="en-US" sz="1800"/>
                        <a:t>3500</a:t>
                      </a:r>
                    </a:p>
                  </a:txBody>
                  <a:tcPr/>
                </a:tc>
                <a:tc>
                  <a:txBody>
                    <a:bodyPr/>
                    <a:lstStyle/>
                    <a:p>
                      <a:r>
                        <a:rPr lang="en-US" sz="1800"/>
                        <a:t>875</a:t>
                      </a:r>
                    </a:p>
                  </a:txBody>
                  <a:tcPr/>
                </a:tc>
                <a:extLst>
                  <a:ext uri="{0D108BD9-81ED-4DB2-BD59-A6C34878D82A}">
                    <a16:rowId xmlns:a16="http://schemas.microsoft.com/office/drawing/2014/main" val="1099244873"/>
                  </a:ext>
                </a:extLst>
              </a:tr>
              <a:tr h="38438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10 GiB</a:t>
                      </a:r>
                    </a:p>
                  </a:txBody>
                  <a:tcPr/>
                </a:tc>
                <a:tc>
                  <a:txBody>
                    <a:bodyPr/>
                    <a:lstStyle/>
                    <a:p>
                      <a:r>
                        <a:rPr lang="en-US" sz="1800"/>
                        <a:t>5000</a:t>
                      </a:r>
                    </a:p>
                  </a:txBody>
                  <a:tcPr/>
                </a:tc>
                <a:tc>
                  <a:txBody>
                    <a:bodyPr/>
                    <a:lstStyle/>
                    <a:p>
                      <a:r>
                        <a:rPr lang="en-US" sz="1800"/>
                        <a:t>1200</a:t>
                      </a:r>
                    </a:p>
                  </a:txBody>
                  <a:tcPr/>
                </a:tc>
                <a:extLst>
                  <a:ext uri="{0D108BD9-81ED-4DB2-BD59-A6C34878D82A}">
                    <a16:rowId xmlns:a16="http://schemas.microsoft.com/office/drawing/2014/main" val="1775429818"/>
                  </a:ext>
                </a:extLst>
              </a:tr>
              <a:tr h="38438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160 GiB</a:t>
                      </a:r>
                    </a:p>
                  </a:txBody>
                  <a:tcPr/>
                </a:tc>
                <a:tc>
                  <a:txBody>
                    <a:bodyPr/>
                    <a:lstStyle/>
                    <a:p>
                      <a:r>
                        <a:rPr lang="en-US" sz="1800"/>
                        <a:t>80,000</a:t>
                      </a:r>
                    </a:p>
                  </a:txBody>
                  <a:tcPr/>
                </a:tc>
                <a:tc>
                  <a:txBody>
                    <a:bodyPr/>
                    <a:lstStyle/>
                    <a:p>
                      <a:r>
                        <a:rPr lang="en-US" sz="1800" dirty="0"/>
                        <a:t>1200</a:t>
                      </a:r>
                    </a:p>
                  </a:txBody>
                  <a:tcPr/>
                </a:tc>
                <a:extLst>
                  <a:ext uri="{0D108BD9-81ED-4DB2-BD59-A6C34878D82A}">
                    <a16:rowId xmlns:a16="http://schemas.microsoft.com/office/drawing/2014/main" val="2902330362"/>
                  </a:ext>
                </a:extLst>
              </a:tr>
            </a:tbl>
          </a:graphicData>
        </a:graphic>
      </p:graphicFrame>
    </p:spTree>
    <p:extLst>
      <p:ext uri="{BB962C8B-B14F-4D97-AF65-F5344CB8AC3E}">
        <p14:creationId xmlns:p14="http://schemas.microsoft.com/office/powerpoint/2010/main" val="10490267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AEDD3C-BE0C-4312-ADD8-FE6C560732D8}"/>
              </a:ext>
            </a:extLst>
          </p:cNvPr>
          <p:cNvSpPr>
            <a:spLocks noGrp="1"/>
          </p:cNvSpPr>
          <p:nvPr>
            <p:ph type="title"/>
          </p:nvPr>
        </p:nvSpPr>
        <p:spPr/>
        <p:txBody>
          <a:bodyPr/>
          <a:lstStyle/>
          <a:p>
            <a:r>
              <a:rPr lang="en-US">
                <a:cs typeface="Segoe UI"/>
              </a:rPr>
              <a:t>The story gets even better with Premium SSD v2</a:t>
            </a:r>
            <a:endParaRPr lang="en-US"/>
          </a:p>
        </p:txBody>
      </p:sp>
      <p:sp>
        <p:nvSpPr>
          <p:cNvPr id="3" name="Text Placeholder 2">
            <a:extLst>
              <a:ext uri="{FF2B5EF4-FFF2-40B4-BE49-F238E27FC236}">
                <a16:creationId xmlns:a16="http://schemas.microsoft.com/office/drawing/2014/main" id="{AD160ED1-47D6-4A20-BFF0-8283BC332310}"/>
              </a:ext>
            </a:extLst>
          </p:cNvPr>
          <p:cNvSpPr>
            <a:spLocks noGrp="1"/>
          </p:cNvSpPr>
          <p:nvPr>
            <p:ph type="body" sz="quarter" idx="10"/>
          </p:nvPr>
        </p:nvSpPr>
        <p:spPr>
          <a:xfrm>
            <a:off x="588263" y="1044575"/>
            <a:ext cx="11018520" cy="307777"/>
          </a:xfrm>
        </p:spPr>
        <p:txBody>
          <a:bodyPr/>
          <a:lstStyle/>
          <a:p>
            <a:r>
              <a:rPr lang="en-US"/>
              <a:t>Configurable capacity, IOPS, and throughput cut storage costs in half!</a:t>
            </a:r>
          </a:p>
        </p:txBody>
      </p:sp>
      <p:sp>
        <p:nvSpPr>
          <p:cNvPr id="8" name="TextBox 7">
            <a:extLst>
              <a:ext uri="{FF2B5EF4-FFF2-40B4-BE49-F238E27FC236}">
                <a16:creationId xmlns:a16="http://schemas.microsoft.com/office/drawing/2014/main" id="{8F9EF7E3-954B-4918-B7B9-7B46380F3BB2}"/>
              </a:ext>
            </a:extLst>
          </p:cNvPr>
          <p:cNvSpPr txBox="1"/>
          <p:nvPr/>
        </p:nvSpPr>
        <p:spPr>
          <a:xfrm>
            <a:off x="588263" y="5421745"/>
            <a:ext cx="8479536"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Arial" panose="020B0604020202020204" pitchFamily="34" charset="0"/>
              </a:rPr>
              <a:t>* This cost is for pay-as-you-go compute only, assuming Azure Hybrid Benefit for both Windows OS and SQL Server licensing costs.</a:t>
            </a:r>
          </a:p>
        </p:txBody>
      </p:sp>
      <p:sp>
        <p:nvSpPr>
          <p:cNvPr id="5" name="TextBox 4">
            <a:extLst>
              <a:ext uri="{FF2B5EF4-FFF2-40B4-BE49-F238E27FC236}">
                <a16:creationId xmlns:a16="http://schemas.microsoft.com/office/drawing/2014/main" id="{6FA33BB3-3577-AC90-1EE7-2AD28444E293}"/>
              </a:ext>
            </a:extLst>
          </p:cNvPr>
          <p:cNvSpPr txBox="1"/>
          <p:nvPr/>
        </p:nvSpPr>
        <p:spPr>
          <a:xfrm>
            <a:off x="588263" y="5974348"/>
            <a:ext cx="660082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Check out the </a:t>
            </a:r>
            <a:r>
              <a:rPr kumimoji="0" lang="en-US" sz="1600" b="0" i="0" u="none" strike="noStrike" kern="1200" cap="none" spc="0" normalizeH="0" baseline="0" noProof="0">
                <a:ln>
                  <a:noFill/>
                </a:ln>
                <a:solidFill>
                  <a:prstClr val="black"/>
                </a:solidFill>
                <a:effectLst/>
                <a:uLnTx/>
                <a:uFillTx/>
                <a:latin typeface="Segoe UI"/>
                <a:ea typeface="+mn-ea"/>
                <a:cs typeface="Arial" panose="020B0604020202020204" pitchFamily="34" charset="0"/>
                <a:hlinkClick r:id="rId2"/>
              </a:rPr>
              <a:t>tech blog </a:t>
            </a:r>
            <a:r>
              <a:rPr kumimoji="0" lang="en-US" sz="16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for more details!</a:t>
            </a:r>
          </a:p>
        </p:txBody>
      </p:sp>
      <p:graphicFrame>
        <p:nvGraphicFramePr>
          <p:cNvPr id="7" name="Table 4">
            <a:extLst>
              <a:ext uri="{FF2B5EF4-FFF2-40B4-BE49-F238E27FC236}">
                <a16:creationId xmlns:a16="http://schemas.microsoft.com/office/drawing/2014/main" id="{1FE054EA-70D6-ECC5-B29D-0B248BA2865D}"/>
              </a:ext>
            </a:extLst>
          </p:cNvPr>
          <p:cNvGraphicFramePr>
            <a:graphicFrameLocks noGrp="1"/>
          </p:cNvGraphicFramePr>
          <p:nvPr/>
        </p:nvGraphicFramePr>
        <p:xfrm>
          <a:off x="591308" y="1618709"/>
          <a:ext cx="11015475" cy="3798301"/>
        </p:xfrm>
        <a:graphic>
          <a:graphicData uri="http://schemas.openxmlformats.org/drawingml/2006/table">
            <a:tbl>
              <a:tblPr firstRow="1" bandRow="1">
                <a:tableStyleId>{5C22544A-7EE6-4342-B048-85BDC9FD1C3A}</a:tableStyleId>
              </a:tblPr>
              <a:tblGrid>
                <a:gridCol w="2044101">
                  <a:extLst>
                    <a:ext uri="{9D8B030D-6E8A-4147-A177-3AD203B41FA5}">
                      <a16:colId xmlns:a16="http://schemas.microsoft.com/office/drawing/2014/main" val="3969068649"/>
                    </a:ext>
                  </a:extLst>
                </a:gridCol>
                <a:gridCol w="2364509">
                  <a:extLst>
                    <a:ext uri="{9D8B030D-6E8A-4147-A177-3AD203B41FA5}">
                      <a16:colId xmlns:a16="http://schemas.microsoft.com/office/drawing/2014/main" val="4235428502"/>
                    </a:ext>
                  </a:extLst>
                </a:gridCol>
                <a:gridCol w="2466109">
                  <a:extLst>
                    <a:ext uri="{9D8B030D-6E8A-4147-A177-3AD203B41FA5}">
                      <a16:colId xmlns:a16="http://schemas.microsoft.com/office/drawing/2014/main" val="2016220979"/>
                    </a:ext>
                  </a:extLst>
                </a:gridCol>
                <a:gridCol w="4140756">
                  <a:extLst>
                    <a:ext uri="{9D8B030D-6E8A-4147-A177-3AD203B41FA5}">
                      <a16:colId xmlns:a16="http://schemas.microsoft.com/office/drawing/2014/main" val="1598181475"/>
                    </a:ext>
                  </a:extLst>
                </a:gridCol>
              </a:tblGrid>
              <a:tr h="532448">
                <a:tc>
                  <a:txBody>
                    <a:bodyPr/>
                    <a:lstStyle/>
                    <a:p>
                      <a:r>
                        <a:rPr lang="en-US" sz="1800" b="1"/>
                        <a:t>TPC-C</a:t>
                      </a:r>
                    </a:p>
                  </a:txBody>
                  <a:tcPr>
                    <a:solidFill>
                      <a:srgbClr val="7030A0"/>
                    </a:solidFill>
                  </a:tcPr>
                </a:tc>
                <a:tc>
                  <a:txBody>
                    <a:bodyPr/>
                    <a:lstStyle/>
                    <a:p>
                      <a:r>
                        <a:rPr lang="en-US" sz="1800"/>
                        <a:t>E64-32ds_v4</a:t>
                      </a:r>
                    </a:p>
                  </a:txBody>
                  <a:tcPr/>
                </a:tc>
                <a:tc>
                  <a:txBody>
                    <a:bodyPr/>
                    <a:lstStyle/>
                    <a:p>
                      <a:r>
                        <a:rPr lang="en-US" sz="1800"/>
                        <a:t>E32bds_v5</a:t>
                      </a:r>
                    </a:p>
                  </a:txBody>
                  <a:tcPr/>
                </a:tc>
                <a:tc>
                  <a:txBody>
                    <a:bodyPr/>
                    <a:lstStyle/>
                    <a:p>
                      <a:r>
                        <a:rPr lang="en-US" sz="1800"/>
                        <a:t>E32bds_v5 + Pv2</a:t>
                      </a:r>
                    </a:p>
                  </a:txBody>
                  <a:tcPr/>
                </a:tc>
                <a:extLst>
                  <a:ext uri="{0D108BD9-81ED-4DB2-BD59-A6C34878D82A}">
                    <a16:rowId xmlns:a16="http://schemas.microsoft.com/office/drawing/2014/main" val="3560417307"/>
                  </a:ext>
                </a:extLst>
              </a:tr>
              <a:tr h="656443">
                <a:tc>
                  <a:txBody>
                    <a:bodyPr/>
                    <a:lstStyle/>
                    <a:p>
                      <a:r>
                        <a:rPr lang="en-US" sz="1800" b="1"/>
                        <a:t>Storage Config - Data</a:t>
                      </a:r>
                    </a:p>
                  </a:txBody>
                  <a:tcPr/>
                </a:tc>
                <a:tc>
                  <a:txBody>
                    <a:bodyPr/>
                    <a:lstStyle/>
                    <a:p>
                      <a:r>
                        <a:rPr lang="en-US" sz="1800"/>
                        <a:t>Striped pool, 12 P30s</a:t>
                      </a:r>
                    </a:p>
                    <a:p>
                      <a:r>
                        <a:rPr lang="en-US" sz="1800"/>
                        <a:t>Cache = </a:t>
                      </a:r>
                      <a:r>
                        <a:rPr lang="en-US" sz="1800" err="1"/>
                        <a:t>read_only</a:t>
                      </a:r>
                      <a:endParaRPr lang="en-US" sz="1800"/>
                    </a:p>
                  </a:txBody>
                  <a:tcPr/>
                </a:tc>
                <a:tc>
                  <a:txBody>
                    <a:bodyPr/>
                    <a:lstStyle/>
                    <a:p>
                      <a:r>
                        <a:rPr lang="en-US" sz="1800"/>
                        <a:t>Striped pool, 18 P30s</a:t>
                      </a:r>
                      <a:br>
                        <a:rPr lang="en-US" sz="1800"/>
                      </a:br>
                      <a:r>
                        <a:rPr lang="en-US" sz="1800"/>
                        <a:t>Cache = </a:t>
                      </a:r>
                      <a:r>
                        <a:rPr lang="en-US" sz="1800" err="1"/>
                        <a:t>read_only</a:t>
                      </a:r>
                      <a:endParaRPr lang="en-US" sz="1800"/>
                    </a:p>
                  </a:txBody>
                  <a:tcPr/>
                </a:tc>
                <a:tc>
                  <a:txBody>
                    <a:bodyPr/>
                    <a:lstStyle/>
                    <a:p>
                      <a:r>
                        <a:rPr lang="en-US" sz="1800"/>
                        <a:t>Striped pool, 2 Pv2 drives (2 TB, 53K IOPS, 1200 MBPS each)</a:t>
                      </a:r>
                    </a:p>
                  </a:txBody>
                  <a:tcPr/>
                </a:tc>
                <a:extLst>
                  <a:ext uri="{0D108BD9-81ED-4DB2-BD59-A6C34878D82A}">
                    <a16:rowId xmlns:a16="http://schemas.microsoft.com/office/drawing/2014/main" val="40918997"/>
                  </a:ext>
                </a:extLst>
              </a:tr>
              <a:tr h="0">
                <a:tc>
                  <a:txBody>
                    <a:bodyPr/>
                    <a:lstStyle/>
                    <a:p>
                      <a:r>
                        <a:rPr lang="en-US" sz="1800" b="1"/>
                        <a:t>Storage Config - Log</a:t>
                      </a:r>
                    </a:p>
                  </a:txBody>
                  <a:tcPr/>
                </a:tc>
                <a:tc>
                  <a:txBody>
                    <a:bodyPr/>
                    <a:lstStyle/>
                    <a:p>
                      <a:r>
                        <a:rPr lang="en-US" sz="1800"/>
                        <a:t>Striped pool, 4 P30s</a:t>
                      </a:r>
                      <a:br>
                        <a:rPr lang="en-US" sz="1800"/>
                      </a:br>
                      <a:r>
                        <a:rPr lang="en-US" sz="1800"/>
                        <a:t>Cache = none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Striped pool, 2 P30s</a:t>
                      </a:r>
                      <a:br>
                        <a:rPr lang="en-US" sz="1800"/>
                      </a:br>
                      <a:r>
                        <a:rPr lang="en-US" sz="1800"/>
                        <a:t>Cache = none</a:t>
                      </a:r>
                    </a:p>
                  </a:txBody>
                  <a:tcPr/>
                </a:tc>
                <a:tc>
                  <a:txBody>
                    <a:bodyPr/>
                    <a:lstStyle/>
                    <a:p>
                      <a:r>
                        <a:rPr lang="en-US" sz="1800"/>
                        <a:t>No pool, 1 Pv2 drive (1TB, 10K IOPS, 125 MBPS)</a:t>
                      </a:r>
                    </a:p>
                  </a:txBody>
                  <a:tcPr/>
                </a:tc>
                <a:extLst>
                  <a:ext uri="{0D108BD9-81ED-4DB2-BD59-A6C34878D82A}">
                    <a16:rowId xmlns:a16="http://schemas.microsoft.com/office/drawing/2014/main" val="2050302945"/>
                  </a:ext>
                </a:extLst>
              </a:tr>
              <a:tr h="393866">
                <a:tc>
                  <a:txBody>
                    <a:bodyPr/>
                    <a:lstStyle/>
                    <a:p>
                      <a:r>
                        <a:rPr lang="en-US" sz="1800" b="1"/>
                        <a:t>Compute Cost*</a:t>
                      </a:r>
                    </a:p>
                  </a:txBody>
                  <a:tcPr/>
                </a:tc>
                <a:tc>
                  <a:txBody>
                    <a:bodyPr/>
                    <a:lstStyle/>
                    <a:p>
                      <a:r>
                        <a:rPr lang="en-US" sz="1800"/>
                        <a:t>$3,784.32/month</a:t>
                      </a:r>
                    </a:p>
                  </a:txBody>
                  <a:tcPr/>
                </a:tc>
                <a:tc>
                  <a:txBody>
                    <a:bodyPr/>
                    <a:lstStyle/>
                    <a:p>
                      <a:r>
                        <a:rPr lang="en-US" sz="1800"/>
                        <a:t>$1,950.56/month</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$1,950.56/month</a:t>
                      </a:r>
                    </a:p>
                  </a:txBody>
                  <a:tcPr/>
                </a:tc>
                <a:extLst>
                  <a:ext uri="{0D108BD9-81ED-4DB2-BD59-A6C34878D82A}">
                    <a16:rowId xmlns:a16="http://schemas.microsoft.com/office/drawing/2014/main" val="1491661857"/>
                  </a:ext>
                </a:extLst>
              </a:tr>
              <a:tr h="393866">
                <a:tc>
                  <a:txBody>
                    <a:bodyPr/>
                    <a:lstStyle/>
                    <a:p>
                      <a:r>
                        <a:rPr lang="en-US" sz="1800" b="1"/>
                        <a:t>Storage Cost</a:t>
                      </a:r>
                    </a:p>
                  </a:txBody>
                  <a:tcPr/>
                </a:tc>
                <a:tc>
                  <a:txBody>
                    <a:bodyPr/>
                    <a:lstStyle/>
                    <a:p>
                      <a:r>
                        <a:rPr lang="en-US" sz="1800"/>
                        <a:t>$2,162.72/month</a:t>
                      </a:r>
                    </a:p>
                  </a:txBody>
                  <a:tcPr/>
                </a:tc>
                <a:tc>
                  <a:txBody>
                    <a:bodyPr/>
                    <a:lstStyle/>
                    <a:p>
                      <a:pPr marL="0" marR="0" lvl="0" indent="0" algn="l" defTabSz="932089" rtl="0" eaLnBrk="1" fontAlgn="auto" latinLnBrk="0" hangingPunct="1">
                        <a:lnSpc>
                          <a:spcPct val="100000"/>
                        </a:lnSpc>
                        <a:spcBef>
                          <a:spcPts val="0"/>
                        </a:spcBef>
                        <a:spcAft>
                          <a:spcPts val="0"/>
                        </a:spcAft>
                        <a:buClrTx/>
                        <a:buSzTx/>
                        <a:buFontTx/>
                        <a:buNone/>
                        <a:tabLst/>
                        <a:defRPr/>
                      </a:pPr>
                      <a:r>
                        <a:rPr lang="en-US" sz="1800"/>
                        <a:t>$2,703.40/month</a:t>
                      </a:r>
                    </a:p>
                  </a:txBody>
                  <a:tcPr/>
                </a:tc>
                <a:tc>
                  <a:txBody>
                    <a:bodyPr/>
                    <a:lstStyle/>
                    <a:p>
                      <a:pPr marL="0" marR="0" lvl="0" indent="0" algn="l" defTabSz="932089" rtl="0" eaLnBrk="1" fontAlgn="auto" latinLnBrk="0" hangingPunct="1">
                        <a:lnSpc>
                          <a:spcPct val="100000"/>
                        </a:lnSpc>
                        <a:spcBef>
                          <a:spcPts val="0"/>
                        </a:spcBef>
                        <a:spcAft>
                          <a:spcPts val="0"/>
                        </a:spcAft>
                        <a:buClrTx/>
                        <a:buSzTx/>
                        <a:buFontTx/>
                        <a:buNone/>
                        <a:tabLst/>
                        <a:defRPr/>
                      </a:pPr>
                      <a:r>
                        <a:rPr lang="en-US" sz="1800"/>
                        <a:t>$1,034.59/month</a:t>
                      </a:r>
                    </a:p>
                  </a:txBody>
                  <a:tcPr/>
                </a:tc>
                <a:extLst>
                  <a:ext uri="{0D108BD9-81ED-4DB2-BD59-A6C34878D82A}">
                    <a16:rowId xmlns:a16="http://schemas.microsoft.com/office/drawing/2014/main" val="1486615285"/>
                  </a:ext>
                </a:extLst>
              </a:tr>
              <a:tr h="393866">
                <a:tc>
                  <a:txBody>
                    <a:bodyPr/>
                    <a:lstStyle/>
                    <a:p>
                      <a:r>
                        <a:rPr lang="en-US" sz="1800" b="1"/>
                        <a:t>Total Cost</a:t>
                      </a:r>
                    </a:p>
                  </a:txBody>
                  <a:tcPr/>
                </a:tc>
                <a:tc>
                  <a:txBody>
                    <a:bodyPr/>
                    <a:lstStyle/>
                    <a:p>
                      <a:r>
                        <a:rPr lang="en-US" sz="1800"/>
                        <a:t>$5,947.04/month</a:t>
                      </a:r>
                    </a:p>
                  </a:txBody>
                  <a:tcPr/>
                </a:tc>
                <a:tc>
                  <a:txBody>
                    <a:bodyPr/>
                    <a:lstStyle/>
                    <a:p>
                      <a:r>
                        <a:rPr lang="en-US" sz="1800"/>
                        <a:t>$4,653.96/month</a:t>
                      </a:r>
                    </a:p>
                  </a:txBody>
                  <a:tcPr/>
                </a:tc>
                <a:tc>
                  <a:txBody>
                    <a:bodyPr/>
                    <a:lstStyle/>
                    <a:p>
                      <a:r>
                        <a:rPr lang="en-US" sz="1800" b="1"/>
                        <a:t>$2,985.15/month</a:t>
                      </a:r>
                    </a:p>
                  </a:txBody>
                  <a:tcPr>
                    <a:solidFill>
                      <a:srgbClr val="92D050"/>
                    </a:solidFill>
                  </a:tcPr>
                </a:tc>
                <a:extLst>
                  <a:ext uri="{0D108BD9-81ED-4DB2-BD59-A6C34878D82A}">
                    <a16:rowId xmlns:a16="http://schemas.microsoft.com/office/drawing/2014/main" val="3097904618"/>
                  </a:ext>
                </a:extLst>
              </a:tr>
              <a:tr h="393866">
                <a:tc>
                  <a:txBody>
                    <a:bodyPr/>
                    <a:lstStyle/>
                    <a:p>
                      <a:r>
                        <a:rPr lang="en-US" sz="1800" b="1"/>
                        <a:t>NOPM</a:t>
                      </a:r>
                    </a:p>
                  </a:txBody>
                  <a:tcPr/>
                </a:tc>
                <a:tc>
                  <a:txBody>
                    <a:bodyPr/>
                    <a:lstStyle/>
                    <a:p>
                      <a:r>
                        <a:rPr lang="en-US" sz="1800"/>
                        <a:t>1,065,949</a:t>
                      </a:r>
                    </a:p>
                  </a:txBody>
                  <a:tcPr/>
                </a:tc>
                <a:tc>
                  <a:txBody>
                    <a:bodyPr/>
                    <a:lstStyle/>
                    <a:p>
                      <a:r>
                        <a:rPr lang="en-US" sz="1800"/>
                        <a:t>1,259,418</a:t>
                      </a:r>
                    </a:p>
                  </a:txBody>
                  <a:tcPr/>
                </a:tc>
                <a:tc>
                  <a:txBody>
                    <a:bodyPr/>
                    <a:lstStyle/>
                    <a:p>
                      <a:r>
                        <a:rPr lang="en-US" sz="1800"/>
                        <a:t>1,259,418**</a:t>
                      </a:r>
                    </a:p>
                  </a:txBody>
                  <a:tcPr/>
                </a:tc>
                <a:extLst>
                  <a:ext uri="{0D108BD9-81ED-4DB2-BD59-A6C34878D82A}">
                    <a16:rowId xmlns:a16="http://schemas.microsoft.com/office/drawing/2014/main" val="2184537925"/>
                  </a:ext>
                </a:extLst>
              </a:tr>
              <a:tr h="393866">
                <a:tc>
                  <a:txBody>
                    <a:bodyPr/>
                    <a:lstStyle/>
                    <a:p>
                      <a:r>
                        <a:rPr lang="en-US" sz="1800" b="1"/>
                        <a:t>Price/Perf Ratio*</a:t>
                      </a:r>
                    </a:p>
                  </a:txBody>
                  <a:tcPr/>
                </a:tc>
                <a:tc>
                  <a:txBody>
                    <a:bodyPr/>
                    <a:lstStyle/>
                    <a:p>
                      <a:r>
                        <a:rPr lang="en-US" sz="1800" b="1"/>
                        <a:t>$5.57</a:t>
                      </a:r>
                      <a:r>
                        <a:rPr lang="en-US" sz="1800"/>
                        <a:t>/1000 NOPM</a:t>
                      </a:r>
                    </a:p>
                  </a:txBody>
                  <a:tcPr/>
                </a:tc>
                <a:tc>
                  <a:txBody>
                    <a:bodyPr/>
                    <a:lstStyle/>
                    <a:p>
                      <a:pPr marL="0" marR="0" lvl="0" indent="0" algn="l" defTabSz="932089" rtl="0" eaLnBrk="1" fontAlgn="auto" latinLnBrk="0" hangingPunct="1">
                        <a:lnSpc>
                          <a:spcPct val="100000"/>
                        </a:lnSpc>
                        <a:spcBef>
                          <a:spcPts val="0"/>
                        </a:spcBef>
                        <a:spcAft>
                          <a:spcPts val="0"/>
                        </a:spcAft>
                        <a:buClrTx/>
                        <a:buSzTx/>
                        <a:buFontTx/>
                        <a:buNone/>
                        <a:tabLst/>
                        <a:defRPr/>
                      </a:pPr>
                      <a:r>
                        <a:rPr lang="en-US" sz="1800" b="1"/>
                        <a:t>$3.70</a:t>
                      </a:r>
                      <a:r>
                        <a:rPr lang="en-US" sz="1800"/>
                        <a:t>/1000 NOPM</a:t>
                      </a:r>
                    </a:p>
                  </a:txBody>
                  <a:tcPr/>
                </a:tc>
                <a:tc>
                  <a:txBody>
                    <a:bodyPr/>
                    <a:lstStyle/>
                    <a:p>
                      <a:pPr marL="0" marR="0" lvl="0" indent="0" algn="l" defTabSz="932089" rtl="0" eaLnBrk="1" fontAlgn="auto" latinLnBrk="0" hangingPunct="1">
                        <a:lnSpc>
                          <a:spcPct val="100000"/>
                        </a:lnSpc>
                        <a:spcBef>
                          <a:spcPts val="0"/>
                        </a:spcBef>
                        <a:spcAft>
                          <a:spcPts val="0"/>
                        </a:spcAft>
                        <a:buClrTx/>
                        <a:buSzTx/>
                        <a:buFontTx/>
                        <a:buNone/>
                        <a:tabLst/>
                        <a:defRPr/>
                      </a:pPr>
                      <a:r>
                        <a:rPr lang="en-US" sz="1800" b="1"/>
                        <a:t>$2.37</a:t>
                      </a:r>
                      <a:r>
                        <a:rPr lang="en-US" sz="1800"/>
                        <a:t>/1000 NOPM</a:t>
                      </a:r>
                    </a:p>
                  </a:txBody>
                  <a:tcPr>
                    <a:solidFill>
                      <a:srgbClr val="92D050"/>
                    </a:solidFill>
                  </a:tcPr>
                </a:tc>
                <a:extLst>
                  <a:ext uri="{0D108BD9-81ED-4DB2-BD59-A6C34878D82A}">
                    <a16:rowId xmlns:a16="http://schemas.microsoft.com/office/drawing/2014/main" val="4170324897"/>
                  </a:ext>
                </a:extLst>
              </a:tr>
            </a:tbl>
          </a:graphicData>
        </a:graphic>
      </p:graphicFrame>
      <p:sp>
        <p:nvSpPr>
          <p:cNvPr id="2" name="TextBox 1">
            <a:extLst>
              <a:ext uri="{FF2B5EF4-FFF2-40B4-BE49-F238E27FC236}">
                <a16:creationId xmlns:a16="http://schemas.microsoft.com/office/drawing/2014/main" id="{D236111D-6DEB-9370-E7AD-523EE17FD82A}"/>
              </a:ext>
            </a:extLst>
          </p:cNvPr>
          <p:cNvSpPr txBox="1"/>
          <p:nvPr/>
        </p:nvSpPr>
        <p:spPr>
          <a:xfrm>
            <a:off x="588263" y="5581772"/>
            <a:ext cx="8479536"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Arial" panose="020B0604020202020204" pitchFamily="34" charset="0"/>
              </a:rPr>
              <a:t>** Assuming same performance for now, results not yet in for new </a:t>
            </a:r>
            <a:r>
              <a:rPr kumimoji="0" lang="en-US" sz="1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Arial" panose="020B0604020202020204" pitchFamily="34" charset="0"/>
              </a:rPr>
              <a:t>HammerDB</a:t>
            </a: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Arial" panose="020B0604020202020204" pitchFamily="34" charset="0"/>
              </a:rPr>
              <a:t> test.</a:t>
            </a:r>
          </a:p>
        </p:txBody>
      </p:sp>
    </p:spTree>
    <p:extLst>
      <p:ext uri="{BB962C8B-B14F-4D97-AF65-F5344CB8AC3E}">
        <p14:creationId xmlns:p14="http://schemas.microsoft.com/office/powerpoint/2010/main" val="8165398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EBFA47-8F8A-4D2A-93BD-6320023FD491}"/>
              </a:ext>
            </a:extLst>
          </p:cNvPr>
          <p:cNvPicPr>
            <a:picLocks noChangeAspect="1"/>
          </p:cNvPicPr>
          <p:nvPr/>
        </p:nvPicPr>
        <p:blipFill>
          <a:blip r:embed="rId3"/>
          <a:stretch>
            <a:fillRect/>
          </a:stretch>
        </p:blipFill>
        <p:spPr>
          <a:xfrm>
            <a:off x="1990152" y="1195075"/>
            <a:ext cx="8211696" cy="4467849"/>
          </a:xfrm>
          <a:prstGeom prst="rect">
            <a:avLst/>
          </a:prstGeom>
        </p:spPr>
      </p:pic>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a:t>VM I/O Limits</a:t>
            </a:r>
          </a:p>
        </p:txBody>
      </p:sp>
      <p:sp>
        <p:nvSpPr>
          <p:cNvPr id="14" name="Rectangle: Rounded Corners 13">
            <a:extLst>
              <a:ext uri="{FF2B5EF4-FFF2-40B4-BE49-F238E27FC236}">
                <a16:creationId xmlns:a16="http://schemas.microsoft.com/office/drawing/2014/main" id="{BB5B070E-E4B4-470C-A1CE-7905DC94229B}"/>
              </a:ext>
            </a:extLst>
          </p:cNvPr>
          <p:cNvSpPr/>
          <p:nvPr/>
        </p:nvSpPr>
        <p:spPr bwMode="auto">
          <a:xfrm>
            <a:off x="8401616" y="1195075"/>
            <a:ext cx="1901228" cy="4467849"/>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4E564D08-4555-4043-BB34-5346F17C5BC8}"/>
              </a:ext>
            </a:extLst>
          </p:cNvPr>
          <p:cNvSpPr/>
          <p:nvPr/>
        </p:nvSpPr>
        <p:spPr bwMode="auto">
          <a:xfrm>
            <a:off x="1774479" y="2105950"/>
            <a:ext cx="3865913" cy="1108029"/>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 network-level provisioning with Premium v2</a:t>
            </a:r>
          </a:p>
        </p:txBody>
      </p:sp>
      <p:cxnSp>
        <p:nvCxnSpPr>
          <p:cNvPr id="16" name="Straight Arrow Connector 15">
            <a:extLst>
              <a:ext uri="{FF2B5EF4-FFF2-40B4-BE49-F238E27FC236}">
                <a16:creationId xmlns:a16="http://schemas.microsoft.com/office/drawing/2014/main" id="{C6AC4650-A1EC-48AA-AF81-4D9A32B2BC28}"/>
              </a:ext>
            </a:extLst>
          </p:cNvPr>
          <p:cNvCxnSpPr>
            <a:cxnSpLocks/>
            <a:stCxn id="15" idx="3"/>
            <a:endCxn id="14" idx="1"/>
          </p:cNvCxnSpPr>
          <p:nvPr/>
        </p:nvCxnSpPr>
        <p:spPr>
          <a:xfrm>
            <a:off x="5640392" y="2659965"/>
            <a:ext cx="2761224" cy="76903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414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5747777" cy="999376"/>
          </a:xfrm>
        </p:spPr>
        <p:txBody>
          <a:bodyPr/>
          <a:lstStyle/>
          <a:p>
            <a:r>
              <a:rPr lang="en-US">
                <a:solidFill>
                  <a:schemeClr val="accent1"/>
                </a:solidFill>
              </a:rPr>
              <a:t>Understanding I/O Capping</a:t>
            </a:r>
          </a:p>
        </p:txBody>
      </p:sp>
    </p:spTree>
    <p:extLst>
      <p:ext uri="{BB962C8B-B14F-4D97-AF65-F5344CB8AC3E}">
        <p14:creationId xmlns:p14="http://schemas.microsoft.com/office/powerpoint/2010/main" val="25178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a:t>Disk-level I/O Capping</a:t>
            </a:r>
          </a:p>
        </p:txBody>
      </p:sp>
      <p:pic>
        <p:nvPicPr>
          <p:cNvPr id="5" name="Graphic 4" descr="Database with solid fill">
            <a:extLst>
              <a:ext uri="{FF2B5EF4-FFF2-40B4-BE49-F238E27FC236}">
                <a16:creationId xmlns:a16="http://schemas.microsoft.com/office/drawing/2014/main" id="{BD203B92-CECF-468F-9E4F-D25595729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67255" y="1012773"/>
            <a:ext cx="713910" cy="713910"/>
          </a:xfrm>
          <a:prstGeom prst="rect">
            <a:avLst/>
          </a:prstGeom>
        </p:spPr>
      </p:pic>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7255"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7621"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7621"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Standard_E8ds_v5</a:t>
            </a:r>
          </a:p>
        </p:txBody>
      </p:sp>
      <p:sp>
        <p:nvSpPr>
          <p:cNvPr id="18" name="TextBox 17">
            <a:extLst>
              <a:ext uri="{FF2B5EF4-FFF2-40B4-BE49-F238E27FC236}">
                <a16:creationId xmlns:a16="http://schemas.microsoft.com/office/drawing/2014/main" id="{109FECBF-FDEA-4CE0-91B7-33B7E2D4EDCB}"/>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P10</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4348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4952"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10,000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8184"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9378"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6847"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5651"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4327"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803422"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6036" y="3183092"/>
            <a:ext cx="2731218" cy="2283574"/>
          </a:xfrm>
          <a:prstGeom prst="bentConnector3">
            <a:avLst>
              <a:gd name="adj1" fmla="val -187"/>
            </a:avLst>
          </a:prstGeom>
          <a:ln w="952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8003011" y="3469193"/>
            <a:ext cx="1" cy="2019083"/>
          </a:xfrm>
          <a:prstGeom prst="straightConnector1">
            <a:avLst/>
          </a:prstGeom>
          <a:ln w="952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965516"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53049"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43495" y="3124435"/>
            <a:ext cx="2668888" cy="2297923"/>
          </a:xfrm>
          <a:prstGeom prst="bentConnector3">
            <a:avLst>
              <a:gd name="adj1" fmla="val 68"/>
            </a:avLst>
          </a:prstGeom>
          <a:ln w="952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45800"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7253" y="1726682"/>
            <a:ext cx="0" cy="780542"/>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4366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1,500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Request</a:t>
            </a:r>
          </a:p>
        </p:txBody>
      </p:sp>
      <p:graphicFrame>
        <p:nvGraphicFramePr>
          <p:cNvPr id="6" name="Table 5">
            <a:extLst>
              <a:ext uri="{FF2B5EF4-FFF2-40B4-BE49-F238E27FC236}">
                <a16:creationId xmlns:a16="http://schemas.microsoft.com/office/drawing/2014/main" id="{A4491E00-0408-4175-A403-0ECA9B9843BA}"/>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a:solidFill>
                            <a:schemeClr val="bg1"/>
                          </a:solidFill>
                          <a:effectLst/>
                        </a:rPr>
                        <a:t>Size</a:t>
                      </a:r>
                      <a:endParaRPr lang="en-US" sz="1400" b="1"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Standard_E8ds_v5</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err="1">
                          <a:solidFill>
                            <a:schemeClr val="bg1"/>
                          </a:solidFill>
                          <a:effectLst/>
                        </a:rPr>
                        <a:t>Uncached</a:t>
                      </a:r>
                      <a:r>
                        <a:rPr lang="en-US" sz="1400" b="0" u="none" strike="noStrike">
                          <a:solidFill>
                            <a:schemeClr val="bg1"/>
                          </a:solidFill>
                          <a:effectLst/>
                        </a:rPr>
                        <a:t> disk throughput: IOPS/</a:t>
                      </a:r>
                      <a:r>
                        <a:rPr lang="en-US" sz="1400" b="0" u="none" strike="noStrike" err="1">
                          <a:solidFill>
                            <a:schemeClr val="bg1"/>
                          </a:solidFill>
                          <a:effectLst/>
                        </a:rPr>
                        <a:t>MBps</a:t>
                      </a:r>
                      <a:endParaRPr lang="en-US" sz="1400" b="0"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12800/290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9" name="Table 8">
            <a:extLst>
              <a:ext uri="{FF2B5EF4-FFF2-40B4-BE49-F238E27FC236}">
                <a16:creationId xmlns:a16="http://schemas.microsoft.com/office/drawing/2014/main" id="{50B3F5D8-A783-47E1-B762-04080BBCD3AB}"/>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a:solidFill>
                            <a:schemeClr val="bg1"/>
                          </a:solidFill>
                          <a:effectLst/>
                        </a:rPr>
                        <a:t>Size</a:t>
                      </a:r>
                      <a:endParaRPr lang="en-US" sz="1400" b="1"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a:solidFill>
                            <a:schemeClr val="bg1"/>
                          </a:solidFill>
                          <a:effectLst/>
                        </a:rPr>
                        <a:t>P10</a:t>
                      </a:r>
                      <a:endParaRPr lang="en-US" sz="1400" b="1" i="0" u="none" strike="noStrike">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a:solidFill>
                            <a:schemeClr val="bg1"/>
                          </a:solidFill>
                          <a:effectLst/>
                        </a:rPr>
                        <a:t>IOPS/</a:t>
                      </a:r>
                      <a:r>
                        <a:rPr lang="en-US" sz="1400" b="0" u="none" strike="noStrike" err="1">
                          <a:solidFill>
                            <a:schemeClr val="bg1"/>
                          </a:solidFill>
                          <a:effectLst/>
                        </a:rPr>
                        <a:t>MBps</a:t>
                      </a:r>
                      <a:endParaRPr lang="en-US" sz="1400" b="0"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a:solidFill>
                            <a:schemeClr val="bg1"/>
                          </a:solidFill>
                          <a:effectLst/>
                        </a:rPr>
                        <a:t>Up to 500/100</a:t>
                      </a:r>
                      <a:endParaRPr lang="en-US" sz="1400" b="0" i="0" u="none" strike="noStrike">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13" name="Graphic 12">
            <a:extLst>
              <a:ext uri="{FF2B5EF4-FFF2-40B4-BE49-F238E27FC236}">
                <a16:creationId xmlns:a16="http://schemas.microsoft.com/office/drawing/2014/main" id="{EFD8A877-ED31-453C-A41D-01D163762A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4382" y="5493402"/>
            <a:ext cx="838559" cy="713910"/>
          </a:xfrm>
          <a:prstGeom prst="rect">
            <a:avLst/>
          </a:prstGeom>
        </p:spPr>
      </p:pic>
      <p:pic>
        <p:nvPicPr>
          <p:cNvPr id="15" name="Graphic 14">
            <a:extLst>
              <a:ext uri="{FF2B5EF4-FFF2-40B4-BE49-F238E27FC236}">
                <a16:creationId xmlns:a16="http://schemas.microsoft.com/office/drawing/2014/main" id="{8A875D22-F014-48A6-8F66-0B86FBB1DC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6371" y="5514638"/>
            <a:ext cx="838559" cy="713910"/>
          </a:xfrm>
          <a:prstGeom prst="rect">
            <a:avLst/>
          </a:prstGeom>
        </p:spPr>
      </p:pic>
      <p:pic>
        <p:nvPicPr>
          <p:cNvPr id="19" name="Graphic 18">
            <a:extLst>
              <a:ext uri="{FF2B5EF4-FFF2-40B4-BE49-F238E27FC236}">
                <a16:creationId xmlns:a16="http://schemas.microsoft.com/office/drawing/2014/main" id="{9175D5C2-70EE-4553-8494-672E3EA38B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9606" y="5511119"/>
            <a:ext cx="838559" cy="713910"/>
          </a:xfrm>
          <a:prstGeom prst="rect">
            <a:avLst/>
          </a:prstGeom>
        </p:spPr>
      </p:pic>
      <p:sp>
        <p:nvSpPr>
          <p:cNvPr id="26" name="TextBox 25">
            <a:extLst>
              <a:ext uri="{FF2B5EF4-FFF2-40B4-BE49-F238E27FC236}">
                <a16:creationId xmlns:a16="http://schemas.microsoft.com/office/drawing/2014/main" id="{FB26EE67-0670-4BF0-A8A2-417A1CA8BB88}"/>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P10</a:t>
            </a:r>
          </a:p>
        </p:txBody>
      </p:sp>
      <p:sp>
        <p:nvSpPr>
          <p:cNvPr id="27" name="TextBox 26">
            <a:extLst>
              <a:ext uri="{FF2B5EF4-FFF2-40B4-BE49-F238E27FC236}">
                <a16:creationId xmlns:a16="http://schemas.microsoft.com/office/drawing/2014/main" id="{F29EAF26-B3B3-4303-B093-2C42A052D8C6}"/>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P10</a:t>
            </a:r>
          </a:p>
        </p:txBody>
      </p:sp>
    </p:spTree>
    <p:extLst>
      <p:ext uri="{BB962C8B-B14F-4D97-AF65-F5344CB8AC3E}">
        <p14:creationId xmlns:p14="http://schemas.microsoft.com/office/powerpoint/2010/main" val="17636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nodeType="clickEffect">
                                  <p:stCondLst>
                                    <p:cond delay="0"/>
                                  </p:stCondLst>
                                  <p:childTnLst>
                                    <p:animClr clrSpc="hsl" dir="cw">
                                      <p:cBhvr override="childStyle">
                                        <p:cTn id="36" dur="500" fill="hold"/>
                                        <p:tgtEl>
                                          <p:spTgt spid="28"/>
                                        </p:tgtEl>
                                        <p:attrNameLst>
                                          <p:attrName>style.color</p:attrName>
                                        </p:attrNameLst>
                                      </p:cBhvr>
                                      <p:by>
                                        <p:hsl h="0" s="12549" l="25098"/>
                                      </p:by>
                                    </p:animClr>
                                    <p:animClr clrSpc="hsl" dir="cw">
                                      <p:cBhvr>
                                        <p:cTn id="37" dur="500" fill="hold"/>
                                        <p:tgtEl>
                                          <p:spTgt spid="28"/>
                                        </p:tgtEl>
                                        <p:attrNameLst>
                                          <p:attrName>fillcolor</p:attrName>
                                        </p:attrNameLst>
                                      </p:cBhvr>
                                      <p:by>
                                        <p:hsl h="0" s="12549" l="25098"/>
                                      </p:by>
                                    </p:animClr>
                                    <p:animClr clrSpc="hsl" dir="cw">
                                      <p:cBhvr>
                                        <p:cTn id="38" dur="500" fill="hold"/>
                                        <p:tgtEl>
                                          <p:spTgt spid="28"/>
                                        </p:tgtEl>
                                        <p:attrNameLst>
                                          <p:attrName>stroke.color</p:attrName>
                                        </p:attrNameLst>
                                      </p:cBhvr>
                                      <p:by>
                                        <p:hsl h="0" s="12549" l="25098"/>
                                      </p:by>
                                    </p:animClr>
                                    <p:set>
                                      <p:cBhvr>
                                        <p:cTn id="39" dur="500" fill="hold"/>
                                        <p:tgtEl>
                                          <p:spTgt spid="28"/>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32"/>
                                        </p:tgtEl>
                                        <p:attrNameLst>
                                          <p:attrName>style.color</p:attrName>
                                        </p:attrNameLst>
                                      </p:cBhvr>
                                      <p:by>
                                        <p:hsl h="0" s="12549" l="25098"/>
                                      </p:by>
                                    </p:animClr>
                                    <p:animClr clrSpc="hsl" dir="cw">
                                      <p:cBhvr>
                                        <p:cTn id="42" dur="500" fill="hold"/>
                                        <p:tgtEl>
                                          <p:spTgt spid="32"/>
                                        </p:tgtEl>
                                        <p:attrNameLst>
                                          <p:attrName>fillcolor</p:attrName>
                                        </p:attrNameLst>
                                      </p:cBhvr>
                                      <p:by>
                                        <p:hsl h="0" s="12549" l="25098"/>
                                      </p:by>
                                    </p:animClr>
                                    <p:animClr clrSpc="hsl" dir="cw">
                                      <p:cBhvr>
                                        <p:cTn id="43" dur="500" fill="hold"/>
                                        <p:tgtEl>
                                          <p:spTgt spid="32"/>
                                        </p:tgtEl>
                                        <p:attrNameLst>
                                          <p:attrName>stroke.color</p:attrName>
                                        </p:attrNameLst>
                                      </p:cBhvr>
                                      <p:by>
                                        <p:hsl h="0" s="12549" l="25098"/>
                                      </p:by>
                                    </p:animClr>
                                    <p:set>
                                      <p:cBhvr>
                                        <p:cTn id="44" dur="500" fill="hold"/>
                                        <p:tgtEl>
                                          <p:spTgt spid="32"/>
                                        </p:tgtEl>
                                        <p:attrNameLst>
                                          <p:attrName>fill.type</p:attrName>
                                        </p:attrNameLst>
                                      </p:cBhvr>
                                      <p:to>
                                        <p:strVal val="solid"/>
                                      </p:to>
                                    </p:set>
                                  </p:childTnLst>
                                </p:cTn>
                              </p:par>
                              <p:par>
                                <p:cTn id="45" presetID="30" presetClass="emph" presetSubtype="0" fill="hold" nodeType="withEffect">
                                  <p:stCondLst>
                                    <p:cond delay="0"/>
                                  </p:stCondLst>
                                  <p:childTnLst>
                                    <p:animClr clrSpc="hsl" dir="cw">
                                      <p:cBhvr override="childStyle">
                                        <p:cTn id="46" dur="500" fill="hold"/>
                                        <p:tgtEl>
                                          <p:spTgt spid="33"/>
                                        </p:tgtEl>
                                        <p:attrNameLst>
                                          <p:attrName>style.color</p:attrName>
                                        </p:attrNameLst>
                                      </p:cBhvr>
                                      <p:by>
                                        <p:hsl h="0" s="12549" l="25098"/>
                                      </p:by>
                                    </p:animClr>
                                    <p:animClr clrSpc="hsl" dir="cw">
                                      <p:cBhvr>
                                        <p:cTn id="47" dur="500" fill="hold"/>
                                        <p:tgtEl>
                                          <p:spTgt spid="33"/>
                                        </p:tgtEl>
                                        <p:attrNameLst>
                                          <p:attrName>fillcolor</p:attrName>
                                        </p:attrNameLst>
                                      </p:cBhvr>
                                      <p:by>
                                        <p:hsl h="0" s="12549" l="25098"/>
                                      </p:by>
                                    </p:animClr>
                                    <p:animClr clrSpc="hsl" dir="cw">
                                      <p:cBhvr>
                                        <p:cTn id="48" dur="500" fill="hold"/>
                                        <p:tgtEl>
                                          <p:spTgt spid="33"/>
                                        </p:tgtEl>
                                        <p:attrNameLst>
                                          <p:attrName>stroke.color</p:attrName>
                                        </p:attrNameLst>
                                      </p:cBhvr>
                                      <p:by>
                                        <p:hsl h="0" s="12549" l="25098"/>
                                      </p:by>
                                    </p:animClr>
                                    <p:set>
                                      <p:cBhvr>
                                        <p:cTn id="49" dur="500" fill="hold"/>
                                        <p:tgtEl>
                                          <p:spTgt spid="33"/>
                                        </p:tgtEl>
                                        <p:attrNameLst>
                                          <p:attrName>fill.type</p:attrName>
                                        </p:attrNameLst>
                                      </p:cBhvr>
                                      <p:to>
                                        <p:strVal val="solid"/>
                                      </p:to>
                                    </p:set>
                                  </p:childTnLst>
                                </p:cTn>
                              </p:par>
                              <p:par>
                                <p:cTn id="50" presetID="30" presetClass="emph" presetSubtype="0" fill="hold" grpId="0" nodeType="withEffect">
                                  <p:stCondLst>
                                    <p:cond delay="0"/>
                                  </p:stCondLst>
                                  <p:childTnLst>
                                    <p:animClr clrSpc="hsl" dir="cw">
                                      <p:cBhvr override="childStyle">
                                        <p:cTn id="51" dur="500" fill="hold"/>
                                        <p:tgtEl>
                                          <p:spTgt spid="35"/>
                                        </p:tgtEl>
                                        <p:attrNameLst>
                                          <p:attrName>style.color</p:attrName>
                                        </p:attrNameLst>
                                      </p:cBhvr>
                                      <p:by>
                                        <p:hsl h="0" s="12549" l="25098"/>
                                      </p:by>
                                    </p:animClr>
                                    <p:animClr clrSpc="hsl" dir="cw">
                                      <p:cBhvr>
                                        <p:cTn id="52" dur="500" fill="hold"/>
                                        <p:tgtEl>
                                          <p:spTgt spid="35"/>
                                        </p:tgtEl>
                                        <p:attrNameLst>
                                          <p:attrName>fillcolor</p:attrName>
                                        </p:attrNameLst>
                                      </p:cBhvr>
                                      <p:by>
                                        <p:hsl h="0" s="12549" l="25098"/>
                                      </p:by>
                                    </p:animClr>
                                    <p:animClr clrSpc="hsl" dir="cw">
                                      <p:cBhvr>
                                        <p:cTn id="53" dur="500" fill="hold"/>
                                        <p:tgtEl>
                                          <p:spTgt spid="35"/>
                                        </p:tgtEl>
                                        <p:attrNameLst>
                                          <p:attrName>stroke.color</p:attrName>
                                        </p:attrNameLst>
                                      </p:cBhvr>
                                      <p:by>
                                        <p:hsl h="0" s="12549" l="25098"/>
                                      </p:by>
                                    </p:animClr>
                                    <p:set>
                                      <p:cBhvr>
                                        <p:cTn id="54" dur="500" fill="hold"/>
                                        <p:tgtEl>
                                          <p:spTgt spid="35"/>
                                        </p:tgtEl>
                                        <p:attrNameLst>
                                          <p:attrName>fill.type</p:attrName>
                                        </p:attrNameLst>
                                      </p:cBhvr>
                                      <p:to>
                                        <p:strVal val="solid"/>
                                      </p:to>
                                    </p:set>
                                  </p:childTnLst>
                                </p:cTn>
                              </p:par>
                              <p:par>
                                <p:cTn id="55" presetID="30" presetClass="emph" presetSubtype="0" fill="hold" nodeType="withEffect">
                                  <p:stCondLst>
                                    <p:cond delay="0"/>
                                  </p:stCondLst>
                                  <p:childTnLst>
                                    <p:animClr clrSpc="hsl" dir="cw">
                                      <p:cBhvr override="childStyle">
                                        <p:cTn id="56" dur="500" fill="hold"/>
                                        <p:tgtEl>
                                          <p:spTgt spid="37"/>
                                        </p:tgtEl>
                                        <p:attrNameLst>
                                          <p:attrName>style.color</p:attrName>
                                        </p:attrNameLst>
                                      </p:cBhvr>
                                      <p:by>
                                        <p:hsl h="0" s="12549" l="25098"/>
                                      </p:by>
                                    </p:animClr>
                                    <p:animClr clrSpc="hsl" dir="cw">
                                      <p:cBhvr>
                                        <p:cTn id="57" dur="500" fill="hold"/>
                                        <p:tgtEl>
                                          <p:spTgt spid="37"/>
                                        </p:tgtEl>
                                        <p:attrNameLst>
                                          <p:attrName>fillcolor</p:attrName>
                                        </p:attrNameLst>
                                      </p:cBhvr>
                                      <p:by>
                                        <p:hsl h="0" s="12549" l="25098"/>
                                      </p:by>
                                    </p:animClr>
                                    <p:animClr clrSpc="hsl" dir="cw">
                                      <p:cBhvr>
                                        <p:cTn id="58" dur="500" fill="hold"/>
                                        <p:tgtEl>
                                          <p:spTgt spid="37"/>
                                        </p:tgtEl>
                                        <p:attrNameLst>
                                          <p:attrName>stroke.color</p:attrName>
                                        </p:attrNameLst>
                                      </p:cBhvr>
                                      <p:by>
                                        <p:hsl h="0" s="12549" l="25098"/>
                                      </p:by>
                                    </p:animClr>
                                    <p:set>
                                      <p:cBhvr>
                                        <p:cTn id="59" dur="500" fill="hold"/>
                                        <p:tgtEl>
                                          <p:spTgt spid="37"/>
                                        </p:tgtEl>
                                        <p:attrNameLst>
                                          <p:attrName>fill.type</p:attrName>
                                        </p:attrNameLst>
                                      </p:cBhvr>
                                      <p:to>
                                        <p:strVal val="solid"/>
                                      </p:to>
                                    </p:set>
                                  </p:childTnLst>
                                </p:cTn>
                              </p:par>
                              <p:par>
                                <p:cTn id="60" presetID="30" presetClass="emph" presetSubtype="0" fill="hold" grpId="0" nodeType="withEffect">
                                  <p:stCondLst>
                                    <p:cond delay="0"/>
                                  </p:stCondLst>
                                  <p:childTnLst>
                                    <p:animClr clrSpc="hsl" dir="cw">
                                      <p:cBhvr override="childStyle">
                                        <p:cTn id="61" dur="500" fill="hold"/>
                                        <p:tgtEl>
                                          <p:spTgt spid="43"/>
                                        </p:tgtEl>
                                        <p:attrNameLst>
                                          <p:attrName>style.color</p:attrName>
                                        </p:attrNameLst>
                                      </p:cBhvr>
                                      <p:by>
                                        <p:hsl h="0" s="12549" l="25098"/>
                                      </p:by>
                                    </p:animClr>
                                    <p:animClr clrSpc="hsl" dir="cw">
                                      <p:cBhvr>
                                        <p:cTn id="62" dur="500" fill="hold"/>
                                        <p:tgtEl>
                                          <p:spTgt spid="43"/>
                                        </p:tgtEl>
                                        <p:attrNameLst>
                                          <p:attrName>fillcolor</p:attrName>
                                        </p:attrNameLst>
                                      </p:cBhvr>
                                      <p:by>
                                        <p:hsl h="0" s="12549" l="25098"/>
                                      </p:by>
                                    </p:animClr>
                                    <p:animClr clrSpc="hsl" dir="cw">
                                      <p:cBhvr>
                                        <p:cTn id="63" dur="500" fill="hold"/>
                                        <p:tgtEl>
                                          <p:spTgt spid="43"/>
                                        </p:tgtEl>
                                        <p:attrNameLst>
                                          <p:attrName>stroke.color</p:attrName>
                                        </p:attrNameLst>
                                      </p:cBhvr>
                                      <p:by>
                                        <p:hsl h="0" s="12549" l="25098"/>
                                      </p:by>
                                    </p:animClr>
                                    <p:set>
                                      <p:cBhvr>
                                        <p:cTn id="64" dur="500" fill="hold"/>
                                        <p:tgtEl>
                                          <p:spTgt spid="43"/>
                                        </p:tgtEl>
                                        <p:attrNameLst>
                                          <p:attrName>fill.type</p:attrName>
                                        </p:attrNameLst>
                                      </p:cBhvr>
                                      <p:to>
                                        <p:strVal val="solid"/>
                                      </p:to>
                                    </p:set>
                                  </p:childTnLst>
                                </p:cTn>
                              </p:par>
                              <p:par>
                                <p:cTn id="65" presetID="30" presetClass="emph" presetSubtype="0" fill="hold" grpId="1" nodeType="withEffect">
                                  <p:stCondLst>
                                    <p:cond delay="0"/>
                                  </p:stCondLst>
                                  <p:childTnLst>
                                    <p:animClr clrSpc="hsl" dir="cw">
                                      <p:cBhvr override="childStyle">
                                        <p:cTn id="66" dur="500" fill="hold"/>
                                        <p:tgtEl>
                                          <p:spTgt spid="25"/>
                                        </p:tgtEl>
                                        <p:attrNameLst>
                                          <p:attrName>style.color</p:attrName>
                                        </p:attrNameLst>
                                      </p:cBhvr>
                                      <p:by>
                                        <p:hsl h="0" s="12549" l="25098"/>
                                      </p:by>
                                    </p:animClr>
                                    <p:animClr clrSpc="hsl" dir="cw">
                                      <p:cBhvr>
                                        <p:cTn id="67" dur="500" fill="hold"/>
                                        <p:tgtEl>
                                          <p:spTgt spid="25"/>
                                        </p:tgtEl>
                                        <p:attrNameLst>
                                          <p:attrName>fillcolor</p:attrName>
                                        </p:attrNameLst>
                                      </p:cBhvr>
                                      <p:by>
                                        <p:hsl h="0" s="12549" l="25098"/>
                                      </p:by>
                                    </p:animClr>
                                    <p:animClr clrSpc="hsl" dir="cw">
                                      <p:cBhvr>
                                        <p:cTn id="68" dur="500" fill="hold"/>
                                        <p:tgtEl>
                                          <p:spTgt spid="25"/>
                                        </p:tgtEl>
                                        <p:attrNameLst>
                                          <p:attrName>stroke.color</p:attrName>
                                        </p:attrNameLst>
                                      </p:cBhvr>
                                      <p:by>
                                        <p:hsl h="0" s="12549" l="25098"/>
                                      </p:by>
                                    </p:animClr>
                                    <p:set>
                                      <p:cBhvr>
                                        <p:cTn id="69" dur="500" fill="hold"/>
                                        <p:tgtEl>
                                          <p:spTgt spid="25"/>
                                        </p:tgtEl>
                                        <p:attrNameLst>
                                          <p:attrName>fill.type</p:attrName>
                                        </p:attrNameLst>
                                      </p:cBhvr>
                                      <p:to>
                                        <p:strVal val="solid"/>
                                      </p:to>
                                    </p:set>
                                  </p:childTnLst>
                                </p:cTn>
                              </p:par>
                              <p:par>
                                <p:cTn id="70" presetID="30" presetClass="emph" presetSubtype="0" fill="hold" nodeType="withEffect">
                                  <p:stCondLst>
                                    <p:cond delay="0"/>
                                  </p:stCondLst>
                                  <p:childTnLst>
                                    <p:animClr clrSpc="hsl" dir="cw">
                                      <p:cBhvr override="childStyle">
                                        <p:cTn id="71" dur="500" fill="hold"/>
                                        <p:tgtEl>
                                          <p:spTgt spid="24"/>
                                        </p:tgtEl>
                                        <p:attrNameLst>
                                          <p:attrName>style.color</p:attrName>
                                        </p:attrNameLst>
                                      </p:cBhvr>
                                      <p:by>
                                        <p:hsl h="0" s="12549" l="25098"/>
                                      </p:by>
                                    </p:animClr>
                                    <p:animClr clrSpc="hsl" dir="cw">
                                      <p:cBhvr>
                                        <p:cTn id="72" dur="500" fill="hold"/>
                                        <p:tgtEl>
                                          <p:spTgt spid="24"/>
                                        </p:tgtEl>
                                        <p:attrNameLst>
                                          <p:attrName>fillcolor</p:attrName>
                                        </p:attrNameLst>
                                      </p:cBhvr>
                                      <p:by>
                                        <p:hsl h="0" s="12549" l="25098"/>
                                      </p:by>
                                    </p:animClr>
                                    <p:animClr clrSpc="hsl" dir="cw">
                                      <p:cBhvr>
                                        <p:cTn id="73" dur="500" fill="hold"/>
                                        <p:tgtEl>
                                          <p:spTgt spid="24"/>
                                        </p:tgtEl>
                                        <p:attrNameLst>
                                          <p:attrName>stroke.color</p:attrName>
                                        </p:attrNameLst>
                                      </p:cBhvr>
                                      <p:by>
                                        <p:hsl h="0" s="12549" l="25098"/>
                                      </p:by>
                                    </p:animClr>
                                    <p:set>
                                      <p:cBhvr>
                                        <p:cTn id="74" dur="500" fill="hold"/>
                                        <p:tgtEl>
                                          <p:spTgt spid="24"/>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par>
                                <p:cTn id="102" presetID="10" presetClass="entr" presetSubtype="0"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5" grpId="0"/>
      <p:bldP spid="35" grpId="1"/>
      <p:bldP spid="43" grpId="0"/>
      <p:bldP spid="43" grpId="1"/>
      <p:bldP spid="76" grpId="0"/>
      <p:bldP spid="77" grpId="0"/>
      <p:bldP spid="88" grpId="0"/>
      <p:bldP spid="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a:t>Disk-level I/O Capping</a:t>
            </a:r>
          </a:p>
        </p:txBody>
      </p:sp>
      <p:pic>
        <p:nvPicPr>
          <p:cNvPr id="5" name="Graphic 4" descr="Database with solid fill">
            <a:extLst>
              <a:ext uri="{FF2B5EF4-FFF2-40B4-BE49-F238E27FC236}">
                <a16:creationId xmlns:a16="http://schemas.microsoft.com/office/drawing/2014/main" id="{BD203B92-CECF-468F-9E4F-D25595729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67255" y="1012773"/>
            <a:ext cx="713910" cy="713910"/>
          </a:xfrm>
          <a:prstGeom prst="rect">
            <a:avLst/>
          </a:prstGeom>
        </p:spPr>
      </p:pic>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7255"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7621"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7621"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Standard_E8ds_v5</a:t>
            </a:r>
          </a:p>
        </p:txBody>
      </p:sp>
      <p:sp>
        <p:nvSpPr>
          <p:cNvPr id="18" name="TextBox 17">
            <a:extLst>
              <a:ext uri="{FF2B5EF4-FFF2-40B4-BE49-F238E27FC236}">
                <a16:creationId xmlns:a16="http://schemas.microsoft.com/office/drawing/2014/main" id="{109FECBF-FDEA-4CE0-91B7-33B7E2D4EDCB}"/>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P30</a:t>
            </a:r>
          </a:p>
        </p:txBody>
      </p:sp>
      <p:sp>
        <p:nvSpPr>
          <p:cNvPr id="20" name="TextBox 19">
            <a:extLst>
              <a:ext uri="{FF2B5EF4-FFF2-40B4-BE49-F238E27FC236}">
                <a16:creationId xmlns:a16="http://schemas.microsoft.com/office/drawing/2014/main" id="{02C036DA-099C-4314-B732-C6A76719D280}"/>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P30</a:t>
            </a:r>
          </a:p>
        </p:txBody>
      </p:sp>
      <p:sp>
        <p:nvSpPr>
          <p:cNvPr id="22" name="TextBox 21">
            <a:extLst>
              <a:ext uri="{FF2B5EF4-FFF2-40B4-BE49-F238E27FC236}">
                <a16:creationId xmlns:a16="http://schemas.microsoft.com/office/drawing/2014/main" id="{D79E84FF-1BF3-4DD5-AAD5-F4084746423D}"/>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P30</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4348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4952"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10,000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8184"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9378"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6847"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5651"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4327"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803422"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6036"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800301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965516"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53049"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43495"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45800"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7253"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4366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10,000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graphicFrame>
        <p:nvGraphicFramePr>
          <p:cNvPr id="9" name="Table 8">
            <a:extLst>
              <a:ext uri="{FF2B5EF4-FFF2-40B4-BE49-F238E27FC236}">
                <a16:creationId xmlns:a16="http://schemas.microsoft.com/office/drawing/2014/main" id="{EA7FF4A6-5AAA-40B5-841B-8776339B5FB1}"/>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a:solidFill>
                            <a:schemeClr val="bg1"/>
                          </a:solidFill>
                          <a:effectLst/>
                        </a:rPr>
                        <a:t>Size</a:t>
                      </a:r>
                      <a:endParaRPr lang="en-US" sz="1400" b="1"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a:solidFill>
                            <a:schemeClr val="bg1"/>
                          </a:solidFill>
                          <a:effectLst/>
                        </a:rPr>
                        <a:t>P30</a:t>
                      </a:r>
                      <a:endParaRPr lang="en-US" sz="1400" b="1" i="0" u="none" strike="noStrike">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a:solidFill>
                            <a:schemeClr val="bg1"/>
                          </a:solidFill>
                          <a:effectLst/>
                        </a:rPr>
                        <a:t>IOPS/</a:t>
                      </a:r>
                      <a:r>
                        <a:rPr lang="en-US" sz="1400" b="0" u="none" strike="noStrike" err="1">
                          <a:solidFill>
                            <a:schemeClr val="bg1"/>
                          </a:solidFill>
                          <a:effectLst/>
                        </a:rPr>
                        <a:t>MBps</a:t>
                      </a:r>
                      <a:endParaRPr lang="en-US" sz="1400" b="0"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a:solidFill>
                            <a:schemeClr val="bg1"/>
                          </a:solidFill>
                          <a:effectLst/>
                        </a:rPr>
                        <a:t>Up to 5000/200</a:t>
                      </a:r>
                      <a:endParaRPr lang="en-US" sz="1400" b="0" i="0" u="none" strike="noStrike">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11" name="Graphic 10">
            <a:extLst>
              <a:ext uri="{FF2B5EF4-FFF2-40B4-BE49-F238E27FC236}">
                <a16:creationId xmlns:a16="http://schemas.microsoft.com/office/drawing/2014/main" id="{19A86A2A-7169-4C30-BC02-F52E4F0AC0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4382" y="5493402"/>
            <a:ext cx="838559" cy="713910"/>
          </a:xfrm>
          <a:prstGeom prst="rect">
            <a:avLst/>
          </a:prstGeom>
        </p:spPr>
      </p:pic>
      <p:pic>
        <p:nvPicPr>
          <p:cNvPr id="13" name="Graphic 12">
            <a:extLst>
              <a:ext uri="{FF2B5EF4-FFF2-40B4-BE49-F238E27FC236}">
                <a16:creationId xmlns:a16="http://schemas.microsoft.com/office/drawing/2014/main" id="{D80D3D2F-516F-4EA8-A80C-04AAFB813E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6372" y="5511185"/>
            <a:ext cx="838559" cy="713910"/>
          </a:xfrm>
          <a:prstGeom prst="rect">
            <a:avLst/>
          </a:prstGeom>
        </p:spPr>
      </p:pic>
      <p:pic>
        <p:nvPicPr>
          <p:cNvPr id="15" name="Graphic 14">
            <a:extLst>
              <a:ext uri="{FF2B5EF4-FFF2-40B4-BE49-F238E27FC236}">
                <a16:creationId xmlns:a16="http://schemas.microsoft.com/office/drawing/2014/main" id="{36169777-8B09-44C6-979C-C77E88F2D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9606" y="5511119"/>
            <a:ext cx="838559" cy="713910"/>
          </a:xfrm>
          <a:prstGeom prst="rect">
            <a:avLst/>
          </a:prstGeom>
        </p:spPr>
      </p:pic>
      <p:graphicFrame>
        <p:nvGraphicFramePr>
          <p:cNvPr id="12" name="Table 11">
            <a:extLst>
              <a:ext uri="{FF2B5EF4-FFF2-40B4-BE49-F238E27FC236}">
                <a16:creationId xmlns:a16="http://schemas.microsoft.com/office/drawing/2014/main" id="{C39CFBB3-C910-4DBB-A36E-9F768A90176F}"/>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a:solidFill>
                            <a:schemeClr val="bg1"/>
                          </a:solidFill>
                          <a:effectLst/>
                        </a:rPr>
                        <a:t>Size</a:t>
                      </a:r>
                      <a:endParaRPr lang="en-US" sz="1400" b="1"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Standard_E8ds_v5</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err="1">
                          <a:solidFill>
                            <a:schemeClr val="bg1"/>
                          </a:solidFill>
                          <a:effectLst/>
                        </a:rPr>
                        <a:t>Uncached</a:t>
                      </a:r>
                      <a:r>
                        <a:rPr lang="en-US" sz="1400" b="0" u="none" strike="noStrike">
                          <a:solidFill>
                            <a:schemeClr val="bg1"/>
                          </a:solidFill>
                          <a:effectLst/>
                        </a:rPr>
                        <a:t> disk throughput: IOPS/</a:t>
                      </a:r>
                      <a:r>
                        <a:rPr lang="en-US" sz="1400" b="0" u="none" strike="noStrike" err="1">
                          <a:solidFill>
                            <a:schemeClr val="bg1"/>
                          </a:solidFill>
                          <a:effectLst/>
                        </a:rPr>
                        <a:t>MBps</a:t>
                      </a:r>
                      <a:endParaRPr lang="en-US" sz="1400" b="0"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12800/290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spTree>
    <p:extLst>
      <p:ext uri="{BB962C8B-B14F-4D97-AF65-F5344CB8AC3E}">
        <p14:creationId xmlns:p14="http://schemas.microsoft.com/office/powerpoint/2010/main" val="393061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nodeType="clickEffect">
                                  <p:stCondLst>
                                    <p:cond delay="0"/>
                                  </p:stCondLst>
                                  <p:childTnLst>
                                    <p:animClr clrSpc="hsl" dir="cw">
                                      <p:cBhvr override="childStyle">
                                        <p:cTn id="36" dur="500" fill="hold"/>
                                        <p:tgtEl>
                                          <p:spTgt spid="28"/>
                                        </p:tgtEl>
                                        <p:attrNameLst>
                                          <p:attrName>style.color</p:attrName>
                                        </p:attrNameLst>
                                      </p:cBhvr>
                                      <p:by>
                                        <p:hsl h="0" s="12549" l="25098"/>
                                      </p:by>
                                    </p:animClr>
                                    <p:animClr clrSpc="hsl" dir="cw">
                                      <p:cBhvr>
                                        <p:cTn id="37" dur="500" fill="hold"/>
                                        <p:tgtEl>
                                          <p:spTgt spid="28"/>
                                        </p:tgtEl>
                                        <p:attrNameLst>
                                          <p:attrName>fillcolor</p:attrName>
                                        </p:attrNameLst>
                                      </p:cBhvr>
                                      <p:by>
                                        <p:hsl h="0" s="12549" l="25098"/>
                                      </p:by>
                                    </p:animClr>
                                    <p:animClr clrSpc="hsl" dir="cw">
                                      <p:cBhvr>
                                        <p:cTn id="38" dur="500" fill="hold"/>
                                        <p:tgtEl>
                                          <p:spTgt spid="28"/>
                                        </p:tgtEl>
                                        <p:attrNameLst>
                                          <p:attrName>stroke.color</p:attrName>
                                        </p:attrNameLst>
                                      </p:cBhvr>
                                      <p:by>
                                        <p:hsl h="0" s="12549" l="25098"/>
                                      </p:by>
                                    </p:animClr>
                                    <p:set>
                                      <p:cBhvr>
                                        <p:cTn id="39" dur="500" fill="hold"/>
                                        <p:tgtEl>
                                          <p:spTgt spid="28"/>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32"/>
                                        </p:tgtEl>
                                        <p:attrNameLst>
                                          <p:attrName>style.color</p:attrName>
                                        </p:attrNameLst>
                                      </p:cBhvr>
                                      <p:by>
                                        <p:hsl h="0" s="12549" l="25098"/>
                                      </p:by>
                                    </p:animClr>
                                    <p:animClr clrSpc="hsl" dir="cw">
                                      <p:cBhvr>
                                        <p:cTn id="42" dur="500" fill="hold"/>
                                        <p:tgtEl>
                                          <p:spTgt spid="32"/>
                                        </p:tgtEl>
                                        <p:attrNameLst>
                                          <p:attrName>fillcolor</p:attrName>
                                        </p:attrNameLst>
                                      </p:cBhvr>
                                      <p:by>
                                        <p:hsl h="0" s="12549" l="25098"/>
                                      </p:by>
                                    </p:animClr>
                                    <p:animClr clrSpc="hsl" dir="cw">
                                      <p:cBhvr>
                                        <p:cTn id="43" dur="500" fill="hold"/>
                                        <p:tgtEl>
                                          <p:spTgt spid="32"/>
                                        </p:tgtEl>
                                        <p:attrNameLst>
                                          <p:attrName>stroke.color</p:attrName>
                                        </p:attrNameLst>
                                      </p:cBhvr>
                                      <p:by>
                                        <p:hsl h="0" s="12549" l="25098"/>
                                      </p:by>
                                    </p:animClr>
                                    <p:set>
                                      <p:cBhvr>
                                        <p:cTn id="44" dur="500" fill="hold"/>
                                        <p:tgtEl>
                                          <p:spTgt spid="32"/>
                                        </p:tgtEl>
                                        <p:attrNameLst>
                                          <p:attrName>fill.type</p:attrName>
                                        </p:attrNameLst>
                                      </p:cBhvr>
                                      <p:to>
                                        <p:strVal val="solid"/>
                                      </p:to>
                                    </p:set>
                                  </p:childTnLst>
                                </p:cTn>
                              </p:par>
                              <p:par>
                                <p:cTn id="45" presetID="30" presetClass="emph" presetSubtype="0" fill="hold" nodeType="withEffect">
                                  <p:stCondLst>
                                    <p:cond delay="0"/>
                                  </p:stCondLst>
                                  <p:childTnLst>
                                    <p:animClr clrSpc="hsl" dir="cw">
                                      <p:cBhvr override="childStyle">
                                        <p:cTn id="46" dur="500" fill="hold"/>
                                        <p:tgtEl>
                                          <p:spTgt spid="33"/>
                                        </p:tgtEl>
                                        <p:attrNameLst>
                                          <p:attrName>style.color</p:attrName>
                                        </p:attrNameLst>
                                      </p:cBhvr>
                                      <p:by>
                                        <p:hsl h="0" s="12549" l="25098"/>
                                      </p:by>
                                    </p:animClr>
                                    <p:animClr clrSpc="hsl" dir="cw">
                                      <p:cBhvr>
                                        <p:cTn id="47" dur="500" fill="hold"/>
                                        <p:tgtEl>
                                          <p:spTgt spid="33"/>
                                        </p:tgtEl>
                                        <p:attrNameLst>
                                          <p:attrName>fillcolor</p:attrName>
                                        </p:attrNameLst>
                                      </p:cBhvr>
                                      <p:by>
                                        <p:hsl h="0" s="12549" l="25098"/>
                                      </p:by>
                                    </p:animClr>
                                    <p:animClr clrSpc="hsl" dir="cw">
                                      <p:cBhvr>
                                        <p:cTn id="48" dur="500" fill="hold"/>
                                        <p:tgtEl>
                                          <p:spTgt spid="33"/>
                                        </p:tgtEl>
                                        <p:attrNameLst>
                                          <p:attrName>stroke.color</p:attrName>
                                        </p:attrNameLst>
                                      </p:cBhvr>
                                      <p:by>
                                        <p:hsl h="0" s="12549" l="25098"/>
                                      </p:by>
                                    </p:animClr>
                                    <p:set>
                                      <p:cBhvr>
                                        <p:cTn id="49" dur="500" fill="hold"/>
                                        <p:tgtEl>
                                          <p:spTgt spid="33"/>
                                        </p:tgtEl>
                                        <p:attrNameLst>
                                          <p:attrName>fill.type</p:attrName>
                                        </p:attrNameLst>
                                      </p:cBhvr>
                                      <p:to>
                                        <p:strVal val="solid"/>
                                      </p:to>
                                    </p:set>
                                  </p:childTnLst>
                                </p:cTn>
                              </p:par>
                              <p:par>
                                <p:cTn id="50" presetID="30" presetClass="emph" presetSubtype="0" fill="hold" grpId="0" nodeType="withEffect">
                                  <p:stCondLst>
                                    <p:cond delay="0"/>
                                  </p:stCondLst>
                                  <p:childTnLst>
                                    <p:animClr clrSpc="hsl" dir="cw">
                                      <p:cBhvr override="childStyle">
                                        <p:cTn id="51" dur="500" fill="hold"/>
                                        <p:tgtEl>
                                          <p:spTgt spid="35"/>
                                        </p:tgtEl>
                                        <p:attrNameLst>
                                          <p:attrName>style.color</p:attrName>
                                        </p:attrNameLst>
                                      </p:cBhvr>
                                      <p:by>
                                        <p:hsl h="0" s="12549" l="25098"/>
                                      </p:by>
                                    </p:animClr>
                                    <p:animClr clrSpc="hsl" dir="cw">
                                      <p:cBhvr>
                                        <p:cTn id="52" dur="500" fill="hold"/>
                                        <p:tgtEl>
                                          <p:spTgt spid="35"/>
                                        </p:tgtEl>
                                        <p:attrNameLst>
                                          <p:attrName>fillcolor</p:attrName>
                                        </p:attrNameLst>
                                      </p:cBhvr>
                                      <p:by>
                                        <p:hsl h="0" s="12549" l="25098"/>
                                      </p:by>
                                    </p:animClr>
                                    <p:animClr clrSpc="hsl" dir="cw">
                                      <p:cBhvr>
                                        <p:cTn id="53" dur="500" fill="hold"/>
                                        <p:tgtEl>
                                          <p:spTgt spid="35"/>
                                        </p:tgtEl>
                                        <p:attrNameLst>
                                          <p:attrName>stroke.color</p:attrName>
                                        </p:attrNameLst>
                                      </p:cBhvr>
                                      <p:by>
                                        <p:hsl h="0" s="12549" l="25098"/>
                                      </p:by>
                                    </p:animClr>
                                    <p:set>
                                      <p:cBhvr>
                                        <p:cTn id="54" dur="500" fill="hold"/>
                                        <p:tgtEl>
                                          <p:spTgt spid="35"/>
                                        </p:tgtEl>
                                        <p:attrNameLst>
                                          <p:attrName>fill.type</p:attrName>
                                        </p:attrNameLst>
                                      </p:cBhvr>
                                      <p:to>
                                        <p:strVal val="solid"/>
                                      </p:to>
                                    </p:set>
                                  </p:childTnLst>
                                </p:cTn>
                              </p:par>
                              <p:par>
                                <p:cTn id="55" presetID="30" presetClass="emph" presetSubtype="0" fill="hold" nodeType="withEffect">
                                  <p:stCondLst>
                                    <p:cond delay="0"/>
                                  </p:stCondLst>
                                  <p:childTnLst>
                                    <p:animClr clrSpc="hsl" dir="cw">
                                      <p:cBhvr override="childStyle">
                                        <p:cTn id="56" dur="500" fill="hold"/>
                                        <p:tgtEl>
                                          <p:spTgt spid="37"/>
                                        </p:tgtEl>
                                        <p:attrNameLst>
                                          <p:attrName>style.color</p:attrName>
                                        </p:attrNameLst>
                                      </p:cBhvr>
                                      <p:by>
                                        <p:hsl h="0" s="12549" l="25098"/>
                                      </p:by>
                                    </p:animClr>
                                    <p:animClr clrSpc="hsl" dir="cw">
                                      <p:cBhvr>
                                        <p:cTn id="57" dur="500" fill="hold"/>
                                        <p:tgtEl>
                                          <p:spTgt spid="37"/>
                                        </p:tgtEl>
                                        <p:attrNameLst>
                                          <p:attrName>fillcolor</p:attrName>
                                        </p:attrNameLst>
                                      </p:cBhvr>
                                      <p:by>
                                        <p:hsl h="0" s="12549" l="25098"/>
                                      </p:by>
                                    </p:animClr>
                                    <p:animClr clrSpc="hsl" dir="cw">
                                      <p:cBhvr>
                                        <p:cTn id="58" dur="500" fill="hold"/>
                                        <p:tgtEl>
                                          <p:spTgt spid="37"/>
                                        </p:tgtEl>
                                        <p:attrNameLst>
                                          <p:attrName>stroke.color</p:attrName>
                                        </p:attrNameLst>
                                      </p:cBhvr>
                                      <p:by>
                                        <p:hsl h="0" s="12549" l="25098"/>
                                      </p:by>
                                    </p:animClr>
                                    <p:set>
                                      <p:cBhvr>
                                        <p:cTn id="59" dur="500" fill="hold"/>
                                        <p:tgtEl>
                                          <p:spTgt spid="37"/>
                                        </p:tgtEl>
                                        <p:attrNameLst>
                                          <p:attrName>fill.type</p:attrName>
                                        </p:attrNameLst>
                                      </p:cBhvr>
                                      <p:to>
                                        <p:strVal val="solid"/>
                                      </p:to>
                                    </p:set>
                                  </p:childTnLst>
                                </p:cTn>
                              </p:par>
                              <p:par>
                                <p:cTn id="60" presetID="30" presetClass="emph" presetSubtype="0" fill="hold" grpId="0" nodeType="withEffect">
                                  <p:stCondLst>
                                    <p:cond delay="0"/>
                                  </p:stCondLst>
                                  <p:childTnLst>
                                    <p:animClr clrSpc="hsl" dir="cw">
                                      <p:cBhvr override="childStyle">
                                        <p:cTn id="61" dur="500" fill="hold"/>
                                        <p:tgtEl>
                                          <p:spTgt spid="43"/>
                                        </p:tgtEl>
                                        <p:attrNameLst>
                                          <p:attrName>style.color</p:attrName>
                                        </p:attrNameLst>
                                      </p:cBhvr>
                                      <p:by>
                                        <p:hsl h="0" s="12549" l="25098"/>
                                      </p:by>
                                    </p:animClr>
                                    <p:animClr clrSpc="hsl" dir="cw">
                                      <p:cBhvr>
                                        <p:cTn id="62" dur="500" fill="hold"/>
                                        <p:tgtEl>
                                          <p:spTgt spid="43"/>
                                        </p:tgtEl>
                                        <p:attrNameLst>
                                          <p:attrName>fillcolor</p:attrName>
                                        </p:attrNameLst>
                                      </p:cBhvr>
                                      <p:by>
                                        <p:hsl h="0" s="12549" l="25098"/>
                                      </p:by>
                                    </p:animClr>
                                    <p:animClr clrSpc="hsl" dir="cw">
                                      <p:cBhvr>
                                        <p:cTn id="63" dur="500" fill="hold"/>
                                        <p:tgtEl>
                                          <p:spTgt spid="43"/>
                                        </p:tgtEl>
                                        <p:attrNameLst>
                                          <p:attrName>stroke.color</p:attrName>
                                        </p:attrNameLst>
                                      </p:cBhvr>
                                      <p:by>
                                        <p:hsl h="0" s="12549" l="25098"/>
                                      </p:by>
                                    </p:animClr>
                                    <p:set>
                                      <p:cBhvr>
                                        <p:cTn id="64" dur="500" fill="hold"/>
                                        <p:tgtEl>
                                          <p:spTgt spid="43"/>
                                        </p:tgtEl>
                                        <p:attrNameLst>
                                          <p:attrName>fill.type</p:attrName>
                                        </p:attrNameLst>
                                      </p:cBhvr>
                                      <p:to>
                                        <p:strVal val="solid"/>
                                      </p:to>
                                    </p:set>
                                  </p:childTnLst>
                                </p:cTn>
                              </p:par>
                              <p:par>
                                <p:cTn id="65" presetID="30" presetClass="emph" presetSubtype="0" fill="hold" grpId="1" nodeType="withEffect">
                                  <p:stCondLst>
                                    <p:cond delay="0"/>
                                  </p:stCondLst>
                                  <p:childTnLst>
                                    <p:animClr clrSpc="hsl" dir="cw">
                                      <p:cBhvr override="childStyle">
                                        <p:cTn id="66" dur="500" fill="hold"/>
                                        <p:tgtEl>
                                          <p:spTgt spid="25"/>
                                        </p:tgtEl>
                                        <p:attrNameLst>
                                          <p:attrName>style.color</p:attrName>
                                        </p:attrNameLst>
                                      </p:cBhvr>
                                      <p:by>
                                        <p:hsl h="0" s="12549" l="25098"/>
                                      </p:by>
                                    </p:animClr>
                                    <p:animClr clrSpc="hsl" dir="cw">
                                      <p:cBhvr>
                                        <p:cTn id="67" dur="500" fill="hold"/>
                                        <p:tgtEl>
                                          <p:spTgt spid="25"/>
                                        </p:tgtEl>
                                        <p:attrNameLst>
                                          <p:attrName>fillcolor</p:attrName>
                                        </p:attrNameLst>
                                      </p:cBhvr>
                                      <p:by>
                                        <p:hsl h="0" s="12549" l="25098"/>
                                      </p:by>
                                    </p:animClr>
                                    <p:animClr clrSpc="hsl" dir="cw">
                                      <p:cBhvr>
                                        <p:cTn id="68" dur="500" fill="hold"/>
                                        <p:tgtEl>
                                          <p:spTgt spid="25"/>
                                        </p:tgtEl>
                                        <p:attrNameLst>
                                          <p:attrName>stroke.color</p:attrName>
                                        </p:attrNameLst>
                                      </p:cBhvr>
                                      <p:by>
                                        <p:hsl h="0" s="12549" l="25098"/>
                                      </p:by>
                                    </p:animClr>
                                    <p:set>
                                      <p:cBhvr>
                                        <p:cTn id="69" dur="500" fill="hold"/>
                                        <p:tgtEl>
                                          <p:spTgt spid="25"/>
                                        </p:tgtEl>
                                        <p:attrNameLst>
                                          <p:attrName>fill.type</p:attrName>
                                        </p:attrNameLst>
                                      </p:cBhvr>
                                      <p:to>
                                        <p:strVal val="solid"/>
                                      </p:to>
                                    </p:set>
                                  </p:childTnLst>
                                </p:cTn>
                              </p:par>
                              <p:par>
                                <p:cTn id="70" presetID="30" presetClass="emph" presetSubtype="0" fill="hold" nodeType="withEffect">
                                  <p:stCondLst>
                                    <p:cond delay="0"/>
                                  </p:stCondLst>
                                  <p:childTnLst>
                                    <p:animClr clrSpc="hsl" dir="cw">
                                      <p:cBhvr override="childStyle">
                                        <p:cTn id="71" dur="500" fill="hold"/>
                                        <p:tgtEl>
                                          <p:spTgt spid="24"/>
                                        </p:tgtEl>
                                        <p:attrNameLst>
                                          <p:attrName>style.color</p:attrName>
                                        </p:attrNameLst>
                                      </p:cBhvr>
                                      <p:by>
                                        <p:hsl h="0" s="12549" l="25098"/>
                                      </p:by>
                                    </p:animClr>
                                    <p:animClr clrSpc="hsl" dir="cw">
                                      <p:cBhvr>
                                        <p:cTn id="72" dur="500" fill="hold"/>
                                        <p:tgtEl>
                                          <p:spTgt spid="24"/>
                                        </p:tgtEl>
                                        <p:attrNameLst>
                                          <p:attrName>fillcolor</p:attrName>
                                        </p:attrNameLst>
                                      </p:cBhvr>
                                      <p:by>
                                        <p:hsl h="0" s="12549" l="25098"/>
                                      </p:by>
                                    </p:animClr>
                                    <p:animClr clrSpc="hsl" dir="cw">
                                      <p:cBhvr>
                                        <p:cTn id="73" dur="500" fill="hold"/>
                                        <p:tgtEl>
                                          <p:spTgt spid="24"/>
                                        </p:tgtEl>
                                        <p:attrNameLst>
                                          <p:attrName>stroke.color</p:attrName>
                                        </p:attrNameLst>
                                      </p:cBhvr>
                                      <p:by>
                                        <p:hsl h="0" s="12549" l="25098"/>
                                      </p:by>
                                    </p:animClr>
                                    <p:set>
                                      <p:cBhvr>
                                        <p:cTn id="74" dur="500" fill="hold"/>
                                        <p:tgtEl>
                                          <p:spTgt spid="24"/>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par>
                                <p:cTn id="102" presetID="10" presetClass="entr" presetSubtype="0"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5" grpId="0"/>
      <p:bldP spid="35" grpId="1"/>
      <p:bldP spid="43" grpId="0"/>
      <p:bldP spid="43" grpId="1"/>
      <p:bldP spid="76" grpId="0"/>
      <p:bldP spid="77" grpId="0"/>
      <p:bldP spid="88" grpId="0"/>
      <p:bldP spid="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009013"/>
            <a:ext cx="6590996" cy="1814086"/>
          </a:xfrm>
        </p:spPr>
        <p:txBody>
          <a:bodyPr/>
          <a:lstStyle/>
          <a:p>
            <a:r>
              <a:rPr lang="en-US">
                <a:solidFill>
                  <a:schemeClr val="accent1"/>
                </a:solidFill>
              </a:rPr>
              <a:t>Understanding Azure VM Options</a:t>
            </a:r>
          </a:p>
        </p:txBody>
      </p:sp>
    </p:spTree>
    <p:extLst>
      <p:ext uri="{BB962C8B-B14F-4D97-AF65-F5344CB8AC3E}">
        <p14:creationId xmlns:p14="http://schemas.microsoft.com/office/powerpoint/2010/main" val="170592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a:t>VM-level I/O Capping</a:t>
            </a:r>
          </a:p>
        </p:txBody>
      </p:sp>
      <p:pic>
        <p:nvPicPr>
          <p:cNvPr id="5" name="Graphic 4" descr="Database with solid fill">
            <a:extLst>
              <a:ext uri="{FF2B5EF4-FFF2-40B4-BE49-F238E27FC236}">
                <a16:creationId xmlns:a16="http://schemas.microsoft.com/office/drawing/2014/main" id="{BD203B92-CECF-468F-9E4F-D25595729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62983" y="1012773"/>
            <a:ext cx="713910" cy="713910"/>
          </a:xfrm>
          <a:prstGeom prst="rect">
            <a:avLst/>
          </a:prstGeom>
        </p:spPr>
      </p:pic>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Standard_E8ds_v5</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76B531"/>
                </a:solidFill>
                <a:effectLst/>
                <a:uLnTx/>
                <a:uFillTx/>
                <a:latin typeface="Segoe UI"/>
                <a:ea typeface="+mn-ea"/>
                <a:cs typeface="Arial" panose="020B0604020202020204" pitchFamily="34" charset="0"/>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76B531"/>
                </a:solidFill>
                <a:effectLst/>
                <a:uLnTx/>
                <a:uFillTx/>
                <a:latin typeface="Segoe UI"/>
                <a:ea typeface="+mn-ea"/>
                <a:cs typeface="Arial" panose="020B0604020202020204" pitchFamily="34" charset="0"/>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a:ln>
                  <a:noFill/>
                </a:ln>
                <a:solidFill>
                  <a:srgbClr val="FF0000"/>
                </a:solidFill>
                <a:effectLst/>
                <a:uLnTx/>
                <a:uFillTx/>
                <a:latin typeface="Segoe UI"/>
                <a:ea typeface="+mn-ea"/>
                <a:cs typeface="Arial" panose="020B0604020202020204" pitchFamily="34" charset="0"/>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a:solidFill>
                            <a:schemeClr val="bg1"/>
                          </a:solidFill>
                          <a:effectLst/>
                        </a:rPr>
                        <a:t>Size</a:t>
                      </a:r>
                      <a:endParaRPr lang="en-US" sz="1400" b="1"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Standard_E8ds_v5</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err="1">
                          <a:solidFill>
                            <a:schemeClr val="bg1"/>
                          </a:solidFill>
                          <a:effectLst/>
                        </a:rPr>
                        <a:t>Uncached</a:t>
                      </a:r>
                      <a:r>
                        <a:rPr lang="en-US" sz="1400" b="0" u="none" strike="noStrike">
                          <a:solidFill>
                            <a:schemeClr val="bg1"/>
                          </a:solidFill>
                          <a:effectLst/>
                        </a:rPr>
                        <a:t> disk throughput: IOPS/</a:t>
                      </a:r>
                      <a:r>
                        <a:rPr lang="en-US" sz="1400" b="0" u="none" strike="noStrike" err="1">
                          <a:solidFill>
                            <a:schemeClr val="bg1"/>
                          </a:solidFill>
                          <a:effectLst/>
                        </a:rPr>
                        <a:t>MBps</a:t>
                      </a:r>
                      <a:endParaRPr lang="en-US" sz="1400" b="0"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12800/290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a:solidFill>
                            <a:schemeClr val="bg1"/>
                          </a:solidFill>
                          <a:effectLst/>
                        </a:rPr>
                        <a:t>Size</a:t>
                      </a:r>
                      <a:endParaRPr lang="en-US" sz="1400" b="1"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a:solidFill>
                            <a:schemeClr val="bg1"/>
                          </a:solidFill>
                          <a:effectLst/>
                        </a:rPr>
                        <a:t>P30</a:t>
                      </a:r>
                      <a:endParaRPr lang="en-US" sz="1400" b="1" i="0" u="none" strike="noStrike">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a:solidFill>
                            <a:schemeClr val="bg1"/>
                          </a:solidFill>
                          <a:effectLst/>
                        </a:rPr>
                        <a:t>IOPS/</a:t>
                      </a:r>
                      <a:r>
                        <a:rPr lang="en-US" sz="1400" b="0" u="none" strike="noStrike" err="1">
                          <a:solidFill>
                            <a:schemeClr val="bg1"/>
                          </a:solidFill>
                          <a:effectLst/>
                        </a:rPr>
                        <a:t>MBps</a:t>
                      </a:r>
                      <a:endParaRPr lang="en-US" sz="1400" b="0"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a:solidFill>
                            <a:schemeClr val="bg1"/>
                          </a:solidFill>
                          <a:effectLst/>
                        </a:rPr>
                        <a:t>Up to 5000/200</a:t>
                      </a:r>
                      <a:endParaRPr lang="en-US" sz="1400" b="0" i="0" u="none" strike="noStrike">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spTree>
    <p:extLst>
      <p:ext uri="{BB962C8B-B14F-4D97-AF65-F5344CB8AC3E}">
        <p14:creationId xmlns:p14="http://schemas.microsoft.com/office/powerpoint/2010/main" val="39393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nodeType="clickEffect">
                                  <p:stCondLst>
                                    <p:cond delay="0"/>
                                  </p:stCondLst>
                                  <p:childTnLst>
                                    <p:animClr clrSpc="hsl" dir="cw">
                                      <p:cBhvr override="childStyle">
                                        <p:cTn id="36" dur="500" fill="hold"/>
                                        <p:tgtEl>
                                          <p:spTgt spid="28"/>
                                        </p:tgtEl>
                                        <p:attrNameLst>
                                          <p:attrName>style.color</p:attrName>
                                        </p:attrNameLst>
                                      </p:cBhvr>
                                      <p:by>
                                        <p:hsl h="0" s="12549" l="25098"/>
                                      </p:by>
                                    </p:animClr>
                                    <p:animClr clrSpc="hsl" dir="cw">
                                      <p:cBhvr>
                                        <p:cTn id="37" dur="500" fill="hold"/>
                                        <p:tgtEl>
                                          <p:spTgt spid="28"/>
                                        </p:tgtEl>
                                        <p:attrNameLst>
                                          <p:attrName>fillcolor</p:attrName>
                                        </p:attrNameLst>
                                      </p:cBhvr>
                                      <p:by>
                                        <p:hsl h="0" s="12549" l="25098"/>
                                      </p:by>
                                    </p:animClr>
                                    <p:animClr clrSpc="hsl" dir="cw">
                                      <p:cBhvr>
                                        <p:cTn id="38" dur="500" fill="hold"/>
                                        <p:tgtEl>
                                          <p:spTgt spid="28"/>
                                        </p:tgtEl>
                                        <p:attrNameLst>
                                          <p:attrName>stroke.color</p:attrName>
                                        </p:attrNameLst>
                                      </p:cBhvr>
                                      <p:by>
                                        <p:hsl h="0" s="12549" l="25098"/>
                                      </p:by>
                                    </p:animClr>
                                    <p:set>
                                      <p:cBhvr>
                                        <p:cTn id="39" dur="500" fill="hold"/>
                                        <p:tgtEl>
                                          <p:spTgt spid="28"/>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32"/>
                                        </p:tgtEl>
                                        <p:attrNameLst>
                                          <p:attrName>style.color</p:attrName>
                                        </p:attrNameLst>
                                      </p:cBhvr>
                                      <p:by>
                                        <p:hsl h="0" s="12549" l="25098"/>
                                      </p:by>
                                    </p:animClr>
                                    <p:animClr clrSpc="hsl" dir="cw">
                                      <p:cBhvr>
                                        <p:cTn id="42" dur="500" fill="hold"/>
                                        <p:tgtEl>
                                          <p:spTgt spid="32"/>
                                        </p:tgtEl>
                                        <p:attrNameLst>
                                          <p:attrName>fillcolor</p:attrName>
                                        </p:attrNameLst>
                                      </p:cBhvr>
                                      <p:by>
                                        <p:hsl h="0" s="12549" l="25098"/>
                                      </p:by>
                                    </p:animClr>
                                    <p:animClr clrSpc="hsl" dir="cw">
                                      <p:cBhvr>
                                        <p:cTn id="43" dur="500" fill="hold"/>
                                        <p:tgtEl>
                                          <p:spTgt spid="32"/>
                                        </p:tgtEl>
                                        <p:attrNameLst>
                                          <p:attrName>stroke.color</p:attrName>
                                        </p:attrNameLst>
                                      </p:cBhvr>
                                      <p:by>
                                        <p:hsl h="0" s="12549" l="25098"/>
                                      </p:by>
                                    </p:animClr>
                                    <p:set>
                                      <p:cBhvr>
                                        <p:cTn id="44" dur="500" fill="hold"/>
                                        <p:tgtEl>
                                          <p:spTgt spid="32"/>
                                        </p:tgtEl>
                                        <p:attrNameLst>
                                          <p:attrName>fill.type</p:attrName>
                                        </p:attrNameLst>
                                      </p:cBhvr>
                                      <p:to>
                                        <p:strVal val="solid"/>
                                      </p:to>
                                    </p:set>
                                  </p:childTnLst>
                                </p:cTn>
                              </p:par>
                              <p:par>
                                <p:cTn id="45" presetID="30" presetClass="emph" presetSubtype="0" fill="hold" nodeType="withEffect">
                                  <p:stCondLst>
                                    <p:cond delay="0"/>
                                  </p:stCondLst>
                                  <p:childTnLst>
                                    <p:animClr clrSpc="hsl" dir="cw">
                                      <p:cBhvr override="childStyle">
                                        <p:cTn id="46" dur="500" fill="hold"/>
                                        <p:tgtEl>
                                          <p:spTgt spid="33"/>
                                        </p:tgtEl>
                                        <p:attrNameLst>
                                          <p:attrName>style.color</p:attrName>
                                        </p:attrNameLst>
                                      </p:cBhvr>
                                      <p:by>
                                        <p:hsl h="0" s="12549" l="25098"/>
                                      </p:by>
                                    </p:animClr>
                                    <p:animClr clrSpc="hsl" dir="cw">
                                      <p:cBhvr>
                                        <p:cTn id="47" dur="500" fill="hold"/>
                                        <p:tgtEl>
                                          <p:spTgt spid="33"/>
                                        </p:tgtEl>
                                        <p:attrNameLst>
                                          <p:attrName>fillcolor</p:attrName>
                                        </p:attrNameLst>
                                      </p:cBhvr>
                                      <p:by>
                                        <p:hsl h="0" s="12549" l="25098"/>
                                      </p:by>
                                    </p:animClr>
                                    <p:animClr clrSpc="hsl" dir="cw">
                                      <p:cBhvr>
                                        <p:cTn id="48" dur="500" fill="hold"/>
                                        <p:tgtEl>
                                          <p:spTgt spid="33"/>
                                        </p:tgtEl>
                                        <p:attrNameLst>
                                          <p:attrName>stroke.color</p:attrName>
                                        </p:attrNameLst>
                                      </p:cBhvr>
                                      <p:by>
                                        <p:hsl h="0" s="12549" l="25098"/>
                                      </p:by>
                                    </p:animClr>
                                    <p:set>
                                      <p:cBhvr>
                                        <p:cTn id="49" dur="500" fill="hold"/>
                                        <p:tgtEl>
                                          <p:spTgt spid="33"/>
                                        </p:tgtEl>
                                        <p:attrNameLst>
                                          <p:attrName>fill.type</p:attrName>
                                        </p:attrNameLst>
                                      </p:cBhvr>
                                      <p:to>
                                        <p:strVal val="solid"/>
                                      </p:to>
                                    </p:set>
                                  </p:childTnLst>
                                </p:cTn>
                              </p:par>
                              <p:par>
                                <p:cTn id="50" presetID="30" presetClass="emph" presetSubtype="0" fill="hold" grpId="0" nodeType="withEffect">
                                  <p:stCondLst>
                                    <p:cond delay="0"/>
                                  </p:stCondLst>
                                  <p:childTnLst>
                                    <p:animClr clrSpc="hsl" dir="cw">
                                      <p:cBhvr override="childStyle">
                                        <p:cTn id="51" dur="500" fill="hold"/>
                                        <p:tgtEl>
                                          <p:spTgt spid="35"/>
                                        </p:tgtEl>
                                        <p:attrNameLst>
                                          <p:attrName>style.color</p:attrName>
                                        </p:attrNameLst>
                                      </p:cBhvr>
                                      <p:by>
                                        <p:hsl h="0" s="12549" l="25098"/>
                                      </p:by>
                                    </p:animClr>
                                    <p:animClr clrSpc="hsl" dir="cw">
                                      <p:cBhvr>
                                        <p:cTn id="52" dur="500" fill="hold"/>
                                        <p:tgtEl>
                                          <p:spTgt spid="35"/>
                                        </p:tgtEl>
                                        <p:attrNameLst>
                                          <p:attrName>fillcolor</p:attrName>
                                        </p:attrNameLst>
                                      </p:cBhvr>
                                      <p:by>
                                        <p:hsl h="0" s="12549" l="25098"/>
                                      </p:by>
                                    </p:animClr>
                                    <p:animClr clrSpc="hsl" dir="cw">
                                      <p:cBhvr>
                                        <p:cTn id="53" dur="500" fill="hold"/>
                                        <p:tgtEl>
                                          <p:spTgt spid="35"/>
                                        </p:tgtEl>
                                        <p:attrNameLst>
                                          <p:attrName>stroke.color</p:attrName>
                                        </p:attrNameLst>
                                      </p:cBhvr>
                                      <p:by>
                                        <p:hsl h="0" s="12549" l="25098"/>
                                      </p:by>
                                    </p:animClr>
                                    <p:set>
                                      <p:cBhvr>
                                        <p:cTn id="54" dur="500" fill="hold"/>
                                        <p:tgtEl>
                                          <p:spTgt spid="35"/>
                                        </p:tgtEl>
                                        <p:attrNameLst>
                                          <p:attrName>fill.type</p:attrName>
                                        </p:attrNameLst>
                                      </p:cBhvr>
                                      <p:to>
                                        <p:strVal val="solid"/>
                                      </p:to>
                                    </p:set>
                                  </p:childTnLst>
                                </p:cTn>
                              </p:par>
                              <p:par>
                                <p:cTn id="55" presetID="30" presetClass="emph" presetSubtype="0" fill="hold" nodeType="withEffect">
                                  <p:stCondLst>
                                    <p:cond delay="0"/>
                                  </p:stCondLst>
                                  <p:childTnLst>
                                    <p:animClr clrSpc="hsl" dir="cw">
                                      <p:cBhvr override="childStyle">
                                        <p:cTn id="56" dur="500" fill="hold"/>
                                        <p:tgtEl>
                                          <p:spTgt spid="37"/>
                                        </p:tgtEl>
                                        <p:attrNameLst>
                                          <p:attrName>style.color</p:attrName>
                                        </p:attrNameLst>
                                      </p:cBhvr>
                                      <p:by>
                                        <p:hsl h="0" s="12549" l="25098"/>
                                      </p:by>
                                    </p:animClr>
                                    <p:animClr clrSpc="hsl" dir="cw">
                                      <p:cBhvr>
                                        <p:cTn id="57" dur="500" fill="hold"/>
                                        <p:tgtEl>
                                          <p:spTgt spid="37"/>
                                        </p:tgtEl>
                                        <p:attrNameLst>
                                          <p:attrName>fillcolor</p:attrName>
                                        </p:attrNameLst>
                                      </p:cBhvr>
                                      <p:by>
                                        <p:hsl h="0" s="12549" l="25098"/>
                                      </p:by>
                                    </p:animClr>
                                    <p:animClr clrSpc="hsl" dir="cw">
                                      <p:cBhvr>
                                        <p:cTn id="58" dur="500" fill="hold"/>
                                        <p:tgtEl>
                                          <p:spTgt spid="37"/>
                                        </p:tgtEl>
                                        <p:attrNameLst>
                                          <p:attrName>stroke.color</p:attrName>
                                        </p:attrNameLst>
                                      </p:cBhvr>
                                      <p:by>
                                        <p:hsl h="0" s="12549" l="25098"/>
                                      </p:by>
                                    </p:animClr>
                                    <p:set>
                                      <p:cBhvr>
                                        <p:cTn id="59" dur="500" fill="hold"/>
                                        <p:tgtEl>
                                          <p:spTgt spid="37"/>
                                        </p:tgtEl>
                                        <p:attrNameLst>
                                          <p:attrName>fill.type</p:attrName>
                                        </p:attrNameLst>
                                      </p:cBhvr>
                                      <p:to>
                                        <p:strVal val="solid"/>
                                      </p:to>
                                    </p:set>
                                  </p:childTnLst>
                                </p:cTn>
                              </p:par>
                              <p:par>
                                <p:cTn id="60" presetID="30" presetClass="emph" presetSubtype="0" fill="hold" grpId="0" nodeType="withEffect">
                                  <p:stCondLst>
                                    <p:cond delay="0"/>
                                  </p:stCondLst>
                                  <p:childTnLst>
                                    <p:animClr clrSpc="hsl" dir="cw">
                                      <p:cBhvr override="childStyle">
                                        <p:cTn id="61" dur="500" fill="hold"/>
                                        <p:tgtEl>
                                          <p:spTgt spid="43"/>
                                        </p:tgtEl>
                                        <p:attrNameLst>
                                          <p:attrName>style.color</p:attrName>
                                        </p:attrNameLst>
                                      </p:cBhvr>
                                      <p:by>
                                        <p:hsl h="0" s="12549" l="25098"/>
                                      </p:by>
                                    </p:animClr>
                                    <p:animClr clrSpc="hsl" dir="cw">
                                      <p:cBhvr>
                                        <p:cTn id="62" dur="500" fill="hold"/>
                                        <p:tgtEl>
                                          <p:spTgt spid="43"/>
                                        </p:tgtEl>
                                        <p:attrNameLst>
                                          <p:attrName>fillcolor</p:attrName>
                                        </p:attrNameLst>
                                      </p:cBhvr>
                                      <p:by>
                                        <p:hsl h="0" s="12549" l="25098"/>
                                      </p:by>
                                    </p:animClr>
                                    <p:animClr clrSpc="hsl" dir="cw">
                                      <p:cBhvr>
                                        <p:cTn id="63" dur="500" fill="hold"/>
                                        <p:tgtEl>
                                          <p:spTgt spid="43"/>
                                        </p:tgtEl>
                                        <p:attrNameLst>
                                          <p:attrName>stroke.color</p:attrName>
                                        </p:attrNameLst>
                                      </p:cBhvr>
                                      <p:by>
                                        <p:hsl h="0" s="12549" l="25098"/>
                                      </p:by>
                                    </p:animClr>
                                    <p:set>
                                      <p:cBhvr>
                                        <p:cTn id="64" dur="500" fill="hold"/>
                                        <p:tgtEl>
                                          <p:spTgt spid="43"/>
                                        </p:tgtEl>
                                        <p:attrNameLst>
                                          <p:attrName>fill.type</p:attrName>
                                        </p:attrNameLst>
                                      </p:cBhvr>
                                      <p:to>
                                        <p:strVal val="solid"/>
                                      </p:to>
                                    </p:set>
                                  </p:childTnLst>
                                </p:cTn>
                              </p:par>
                              <p:par>
                                <p:cTn id="65" presetID="30" presetClass="emph" presetSubtype="0" fill="hold" grpId="1" nodeType="withEffect">
                                  <p:stCondLst>
                                    <p:cond delay="0"/>
                                  </p:stCondLst>
                                  <p:childTnLst>
                                    <p:animClr clrSpc="hsl" dir="cw">
                                      <p:cBhvr override="childStyle">
                                        <p:cTn id="66" dur="500" fill="hold"/>
                                        <p:tgtEl>
                                          <p:spTgt spid="25"/>
                                        </p:tgtEl>
                                        <p:attrNameLst>
                                          <p:attrName>style.color</p:attrName>
                                        </p:attrNameLst>
                                      </p:cBhvr>
                                      <p:by>
                                        <p:hsl h="0" s="12549" l="25098"/>
                                      </p:by>
                                    </p:animClr>
                                    <p:animClr clrSpc="hsl" dir="cw">
                                      <p:cBhvr>
                                        <p:cTn id="67" dur="500" fill="hold"/>
                                        <p:tgtEl>
                                          <p:spTgt spid="25"/>
                                        </p:tgtEl>
                                        <p:attrNameLst>
                                          <p:attrName>fillcolor</p:attrName>
                                        </p:attrNameLst>
                                      </p:cBhvr>
                                      <p:by>
                                        <p:hsl h="0" s="12549" l="25098"/>
                                      </p:by>
                                    </p:animClr>
                                    <p:animClr clrSpc="hsl" dir="cw">
                                      <p:cBhvr>
                                        <p:cTn id="68" dur="500" fill="hold"/>
                                        <p:tgtEl>
                                          <p:spTgt spid="25"/>
                                        </p:tgtEl>
                                        <p:attrNameLst>
                                          <p:attrName>stroke.color</p:attrName>
                                        </p:attrNameLst>
                                      </p:cBhvr>
                                      <p:by>
                                        <p:hsl h="0" s="12549" l="25098"/>
                                      </p:by>
                                    </p:animClr>
                                    <p:set>
                                      <p:cBhvr>
                                        <p:cTn id="69" dur="500" fill="hold"/>
                                        <p:tgtEl>
                                          <p:spTgt spid="25"/>
                                        </p:tgtEl>
                                        <p:attrNameLst>
                                          <p:attrName>fill.type</p:attrName>
                                        </p:attrNameLst>
                                      </p:cBhvr>
                                      <p:to>
                                        <p:strVal val="solid"/>
                                      </p:to>
                                    </p:set>
                                  </p:childTnLst>
                                </p:cTn>
                              </p:par>
                              <p:par>
                                <p:cTn id="70" presetID="30" presetClass="emph" presetSubtype="0" fill="hold" nodeType="withEffect">
                                  <p:stCondLst>
                                    <p:cond delay="0"/>
                                  </p:stCondLst>
                                  <p:childTnLst>
                                    <p:animClr clrSpc="hsl" dir="cw">
                                      <p:cBhvr override="childStyle">
                                        <p:cTn id="71" dur="500" fill="hold"/>
                                        <p:tgtEl>
                                          <p:spTgt spid="24"/>
                                        </p:tgtEl>
                                        <p:attrNameLst>
                                          <p:attrName>style.color</p:attrName>
                                        </p:attrNameLst>
                                      </p:cBhvr>
                                      <p:by>
                                        <p:hsl h="0" s="12549" l="25098"/>
                                      </p:by>
                                    </p:animClr>
                                    <p:animClr clrSpc="hsl" dir="cw">
                                      <p:cBhvr>
                                        <p:cTn id="72" dur="500" fill="hold"/>
                                        <p:tgtEl>
                                          <p:spTgt spid="24"/>
                                        </p:tgtEl>
                                        <p:attrNameLst>
                                          <p:attrName>fillcolor</p:attrName>
                                        </p:attrNameLst>
                                      </p:cBhvr>
                                      <p:by>
                                        <p:hsl h="0" s="12549" l="25098"/>
                                      </p:by>
                                    </p:animClr>
                                    <p:animClr clrSpc="hsl" dir="cw">
                                      <p:cBhvr>
                                        <p:cTn id="73" dur="500" fill="hold"/>
                                        <p:tgtEl>
                                          <p:spTgt spid="24"/>
                                        </p:tgtEl>
                                        <p:attrNameLst>
                                          <p:attrName>stroke.color</p:attrName>
                                        </p:attrNameLst>
                                      </p:cBhvr>
                                      <p:by>
                                        <p:hsl h="0" s="12549" l="25098"/>
                                      </p:by>
                                    </p:animClr>
                                    <p:set>
                                      <p:cBhvr>
                                        <p:cTn id="74" dur="500" fill="hold"/>
                                        <p:tgtEl>
                                          <p:spTgt spid="24"/>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par>
                                <p:cTn id="102" presetID="10" presetClass="entr" presetSubtype="0"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5" grpId="0"/>
      <p:bldP spid="35" grpId="1"/>
      <p:bldP spid="43" grpId="0"/>
      <p:bldP spid="43" grpId="1"/>
      <p:bldP spid="76" grpId="0"/>
      <p:bldP spid="77" grpId="0"/>
      <p:bldP spid="88" grpId="0"/>
      <p:bldP spid="9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8BC9-6F15-440B-96A1-76DAD154ED41}"/>
              </a:ext>
            </a:extLst>
          </p:cNvPr>
          <p:cNvSpPr>
            <a:spLocks noGrp="1"/>
          </p:cNvSpPr>
          <p:nvPr>
            <p:ph type="title"/>
          </p:nvPr>
        </p:nvSpPr>
        <p:spPr/>
        <p:txBody>
          <a:bodyPr/>
          <a:lstStyle/>
          <a:p>
            <a:r>
              <a:rPr lang="en-US"/>
              <a:t>Monitoring I/O Capping</a:t>
            </a:r>
          </a:p>
        </p:txBody>
      </p:sp>
      <p:graphicFrame>
        <p:nvGraphicFramePr>
          <p:cNvPr id="3" name="Diagram 2">
            <a:extLst>
              <a:ext uri="{FF2B5EF4-FFF2-40B4-BE49-F238E27FC236}">
                <a16:creationId xmlns:a16="http://schemas.microsoft.com/office/drawing/2014/main" id="{461A4601-4F09-45B7-BEDF-1A31BC39647F}"/>
              </a:ext>
            </a:extLst>
          </p:cNvPr>
          <p:cNvGraphicFramePr/>
          <p:nvPr/>
        </p:nvGraphicFramePr>
        <p:xfrm>
          <a:off x="594644" y="1467853"/>
          <a:ext cx="11002712" cy="467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83902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0555D4-D93D-4E47-BEF1-30408511E8F9}"/>
              </a:ext>
            </a:extLst>
          </p:cNvPr>
          <p:cNvSpPr>
            <a:spLocks noGrp="1"/>
          </p:cNvSpPr>
          <p:nvPr>
            <p:ph type="body" sz="quarter" idx="10"/>
          </p:nvPr>
        </p:nvSpPr>
        <p:spPr>
          <a:xfrm>
            <a:off x="588263" y="3213557"/>
            <a:ext cx="11018520" cy="553998"/>
          </a:xfrm>
        </p:spPr>
        <p:txBody>
          <a:bodyPr/>
          <a:lstStyle/>
          <a:p>
            <a:r>
              <a:rPr lang="en-US" sz="3600"/>
              <a:t>Monitor I/O capping with Azure Metrics</a:t>
            </a:r>
          </a:p>
        </p:txBody>
      </p:sp>
    </p:spTree>
    <p:extLst>
      <p:ext uri="{BB962C8B-B14F-4D97-AF65-F5344CB8AC3E}">
        <p14:creationId xmlns:p14="http://schemas.microsoft.com/office/powerpoint/2010/main" val="24713235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6815489" cy="999376"/>
          </a:xfrm>
        </p:spPr>
        <p:txBody>
          <a:bodyPr/>
          <a:lstStyle/>
          <a:p>
            <a:r>
              <a:rPr lang="en-US">
                <a:solidFill>
                  <a:schemeClr val="accent1"/>
                </a:solidFill>
              </a:rPr>
              <a:t>Understanding Host Caching</a:t>
            </a:r>
          </a:p>
        </p:txBody>
      </p:sp>
    </p:spTree>
    <p:extLst>
      <p:ext uri="{BB962C8B-B14F-4D97-AF65-F5344CB8AC3E}">
        <p14:creationId xmlns:p14="http://schemas.microsoft.com/office/powerpoint/2010/main" val="377679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a:t>Enabling VM Host Caching</a:t>
            </a:r>
          </a:p>
        </p:txBody>
      </p:sp>
      <p:pic>
        <p:nvPicPr>
          <p:cNvPr id="6" name="Picture 5">
            <a:extLst>
              <a:ext uri="{FF2B5EF4-FFF2-40B4-BE49-F238E27FC236}">
                <a16:creationId xmlns:a16="http://schemas.microsoft.com/office/drawing/2014/main" id="{D78A96FD-BFE3-4FC5-BE0B-BA862BCBD960}"/>
              </a:ext>
            </a:extLst>
          </p:cNvPr>
          <p:cNvPicPr>
            <a:picLocks noChangeAspect="1"/>
          </p:cNvPicPr>
          <p:nvPr/>
        </p:nvPicPr>
        <p:blipFill>
          <a:blip r:embed="rId3"/>
          <a:stretch>
            <a:fillRect/>
          </a:stretch>
        </p:blipFill>
        <p:spPr>
          <a:xfrm>
            <a:off x="297910" y="1712430"/>
            <a:ext cx="11596183" cy="38571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018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6"/>
            <a:ext cx="11011346" cy="553637"/>
          </a:xfrm>
        </p:spPr>
        <p:txBody>
          <a:bodyPr/>
          <a:lstStyle/>
          <a:p>
            <a:r>
              <a:rPr lang="en-US"/>
              <a:t>How </a:t>
            </a:r>
            <a:r>
              <a:rPr lang="en-US" err="1"/>
              <a:t>ReadOnly</a:t>
            </a:r>
            <a:r>
              <a:rPr lang="en-US"/>
              <a:t> Caching Works (Reads)</a:t>
            </a:r>
            <a:endParaRPr lang="en-US">
              <a:latin typeface="+mn-lt"/>
            </a:endParaRP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850" y="2451778"/>
            <a:ext cx="1827609" cy="1827609"/>
          </a:xfrm>
          <a:prstGeom prst="rect">
            <a:avLst/>
          </a:prstGeom>
        </p:spPr>
      </p:pic>
      <p:pic>
        <p:nvPicPr>
          <p:cNvPr id="4" name="Graphic 3">
            <a:extLst>
              <a:ext uri="{FF2B5EF4-FFF2-40B4-BE49-F238E27FC236}">
                <a16:creationId xmlns:a16="http://schemas.microsoft.com/office/drawing/2014/main" id="{773E22C6-6828-498E-B500-ABAD110C1C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118" y="2680229"/>
            <a:ext cx="1610035" cy="1370707"/>
          </a:xfrm>
          <a:prstGeom prst="rect">
            <a:avLst/>
          </a:prstGeom>
        </p:spPr>
      </p:pic>
      <p:grpSp>
        <p:nvGrpSpPr>
          <p:cNvPr id="19" name="Group 18">
            <a:extLst>
              <a:ext uri="{FF2B5EF4-FFF2-40B4-BE49-F238E27FC236}">
                <a16:creationId xmlns:a16="http://schemas.microsoft.com/office/drawing/2014/main" id="{42AE7D04-4F3B-4909-AB07-F8CF109025B5}"/>
              </a:ext>
            </a:extLst>
          </p:cNvPr>
          <p:cNvGrpSpPr>
            <a:grpSpLocks noChangeAspect="1"/>
          </p:cNvGrpSpPr>
          <p:nvPr/>
        </p:nvGrpSpPr>
        <p:grpSpPr>
          <a:xfrm>
            <a:off x="5290984" y="2451778"/>
            <a:ext cx="1827609" cy="1827609"/>
            <a:chOff x="4968800" y="2451139"/>
            <a:chExt cx="2414586" cy="2414586"/>
          </a:xfrm>
        </p:grpSpPr>
        <p:pic>
          <p:nvPicPr>
            <p:cNvPr id="9" name="Graphic 8">
              <a:extLst>
                <a:ext uri="{FF2B5EF4-FFF2-40B4-BE49-F238E27FC236}">
                  <a16:creationId xmlns:a16="http://schemas.microsoft.com/office/drawing/2014/main" id="{79106E5F-1E04-4279-9F56-E60E5087D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8800" y="2451139"/>
              <a:ext cx="2414586" cy="2414586"/>
            </a:xfrm>
            <a:prstGeom prst="rect">
              <a:avLst/>
            </a:prstGeom>
          </p:spPr>
        </p:pic>
        <p:pic>
          <p:nvPicPr>
            <p:cNvPr id="17" name="Graphic 16" descr="Lightning bolt">
              <a:extLst>
                <a:ext uri="{FF2B5EF4-FFF2-40B4-BE49-F238E27FC236}">
                  <a16:creationId xmlns:a16="http://schemas.microsoft.com/office/drawing/2014/main" id="{4A53A540-B0A2-4277-AC6D-EA0FA9685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8893" y="3668602"/>
              <a:ext cx="914400" cy="914400"/>
            </a:xfrm>
            <a:prstGeom prst="rect">
              <a:avLst/>
            </a:prstGeom>
          </p:spPr>
        </p:pic>
      </p:grpSp>
      <p:cxnSp>
        <p:nvCxnSpPr>
          <p:cNvPr id="23" name="Straight Arrow Connector 22">
            <a:extLst>
              <a:ext uri="{FF2B5EF4-FFF2-40B4-BE49-F238E27FC236}">
                <a16:creationId xmlns:a16="http://schemas.microsoft.com/office/drawing/2014/main" id="{C188B91E-AC13-4DA3-96FD-3B60F7E34CAF}"/>
              </a:ext>
            </a:extLst>
          </p:cNvPr>
          <p:cNvCxnSpPr>
            <a:cxnSpLocks/>
          </p:cNvCxnSpPr>
          <p:nvPr/>
        </p:nvCxnSpPr>
        <p:spPr>
          <a:xfrm>
            <a:off x="2916721" y="2680228"/>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B9135DC-71C2-4512-B570-0757A95FD439}"/>
              </a:ext>
            </a:extLst>
          </p:cNvPr>
          <p:cNvCxnSpPr>
            <a:cxnSpLocks/>
          </p:cNvCxnSpPr>
          <p:nvPr/>
        </p:nvCxnSpPr>
        <p:spPr>
          <a:xfrm flipH="1">
            <a:off x="2916721" y="3373279"/>
            <a:ext cx="2037024" cy="0"/>
          </a:xfrm>
          <a:prstGeom prst="straightConnector1">
            <a:avLst/>
          </a:prstGeom>
          <a:ln w="28575">
            <a:solidFill>
              <a:srgbClr val="C495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978B41-94AD-41DE-B9E5-8A6F39D7C2B0}"/>
              </a:ext>
            </a:extLst>
          </p:cNvPr>
          <p:cNvSpPr txBox="1"/>
          <p:nvPr/>
        </p:nvSpPr>
        <p:spPr>
          <a:xfrm>
            <a:off x="2916722" y="2297988"/>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92D050"/>
                </a:solidFill>
                <a:effectLst>
                  <a:outerShdw blurRad="38100" dist="38100" dir="2700000" algn="tl">
                    <a:srgbClr val="000000">
                      <a:alpha val="43137"/>
                    </a:srgbClr>
                  </a:outerShdw>
                </a:effectLst>
                <a:uLnTx/>
                <a:uFillTx/>
                <a:latin typeface="Segoe UI"/>
                <a:ea typeface="+mn-ea"/>
                <a:cs typeface="+mn-cs"/>
              </a:rPr>
              <a:t>Read Request</a:t>
            </a:r>
          </a:p>
        </p:txBody>
      </p:sp>
      <p:sp>
        <p:nvSpPr>
          <p:cNvPr id="38" name="TextBox 37">
            <a:extLst>
              <a:ext uri="{FF2B5EF4-FFF2-40B4-BE49-F238E27FC236}">
                <a16:creationId xmlns:a16="http://schemas.microsoft.com/office/drawing/2014/main" id="{C38FD434-D37C-4D0F-87CE-A0B0B94625B3}"/>
              </a:ext>
            </a:extLst>
          </p:cNvPr>
          <p:cNvSpPr txBox="1"/>
          <p:nvPr/>
        </p:nvSpPr>
        <p:spPr>
          <a:xfrm>
            <a:off x="2916721" y="298324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C49500"/>
                </a:solidFill>
                <a:effectLst>
                  <a:outerShdw blurRad="38100" dist="38100" dir="2700000" algn="tl">
                    <a:srgbClr val="000000">
                      <a:alpha val="43137"/>
                    </a:srgbClr>
                  </a:outerShdw>
                </a:effectLst>
                <a:uLnTx/>
                <a:uFillTx/>
                <a:latin typeface="Segoe UI"/>
                <a:ea typeface="+mn-ea"/>
                <a:cs typeface="+mn-cs"/>
              </a:rPr>
              <a:t>Read Response</a:t>
            </a:r>
          </a:p>
        </p:txBody>
      </p:sp>
      <p:cxnSp>
        <p:nvCxnSpPr>
          <p:cNvPr id="12" name="Straight Arrow Connector 11">
            <a:extLst>
              <a:ext uri="{FF2B5EF4-FFF2-40B4-BE49-F238E27FC236}">
                <a16:creationId xmlns:a16="http://schemas.microsoft.com/office/drawing/2014/main" id="{7DDFA0FC-EDED-44E3-8EE5-A25862D9300D}"/>
              </a:ext>
            </a:extLst>
          </p:cNvPr>
          <p:cNvCxnSpPr>
            <a:cxnSpLocks/>
          </p:cNvCxnSpPr>
          <p:nvPr/>
        </p:nvCxnSpPr>
        <p:spPr>
          <a:xfrm>
            <a:off x="7787192" y="2680228"/>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9B6340F-406E-4E1E-8914-A85AC581ED5A}"/>
              </a:ext>
            </a:extLst>
          </p:cNvPr>
          <p:cNvSpPr txBox="1"/>
          <p:nvPr/>
        </p:nvSpPr>
        <p:spPr>
          <a:xfrm>
            <a:off x="7787193" y="2297988"/>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92D050"/>
                </a:solidFill>
                <a:effectLst>
                  <a:outerShdw blurRad="38100" dist="38100" dir="2700000" algn="tl">
                    <a:srgbClr val="000000">
                      <a:alpha val="43137"/>
                    </a:srgbClr>
                  </a:outerShdw>
                </a:effectLst>
                <a:uLnTx/>
                <a:uFillTx/>
                <a:latin typeface="Segoe UI"/>
                <a:ea typeface="+mn-ea"/>
                <a:cs typeface="+mn-cs"/>
              </a:rPr>
              <a:t>Read Request</a:t>
            </a:r>
          </a:p>
        </p:txBody>
      </p:sp>
      <p:cxnSp>
        <p:nvCxnSpPr>
          <p:cNvPr id="14" name="Straight Arrow Connector 13">
            <a:extLst>
              <a:ext uri="{FF2B5EF4-FFF2-40B4-BE49-F238E27FC236}">
                <a16:creationId xmlns:a16="http://schemas.microsoft.com/office/drawing/2014/main" id="{E52E9B70-B951-40FA-BC57-CC83FE6B4E4B}"/>
              </a:ext>
            </a:extLst>
          </p:cNvPr>
          <p:cNvCxnSpPr>
            <a:cxnSpLocks/>
          </p:cNvCxnSpPr>
          <p:nvPr/>
        </p:nvCxnSpPr>
        <p:spPr>
          <a:xfrm flipH="1">
            <a:off x="7787192" y="3373279"/>
            <a:ext cx="2037024" cy="0"/>
          </a:xfrm>
          <a:prstGeom prst="straightConnector1">
            <a:avLst/>
          </a:prstGeom>
          <a:ln w="28575">
            <a:solidFill>
              <a:srgbClr val="C495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D1C961-ED0F-4FC3-B3F2-DEACE955CEAE}"/>
              </a:ext>
            </a:extLst>
          </p:cNvPr>
          <p:cNvSpPr txBox="1"/>
          <p:nvPr/>
        </p:nvSpPr>
        <p:spPr>
          <a:xfrm>
            <a:off x="7787192" y="298324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C49500"/>
                </a:solidFill>
                <a:effectLst>
                  <a:outerShdw blurRad="38100" dist="38100" dir="2700000" algn="tl">
                    <a:srgbClr val="000000">
                      <a:alpha val="43137"/>
                    </a:srgbClr>
                  </a:outerShdw>
                </a:effectLst>
                <a:uLnTx/>
                <a:uFillTx/>
                <a:latin typeface="Segoe UI"/>
                <a:ea typeface="+mn-ea"/>
                <a:cs typeface="+mn-cs"/>
              </a:rPr>
              <a:t>Read Response</a:t>
            </a:r>
          </a:p>
        </p:txBody>
      </p:sp>
      <p:sp>
        <p:nvSpPr>
          <p:cNvPr id="16" name="TextBox 15">
            <a:extLst>
              <a:ext uri="{FF2B5EF4-FFF2-40B4-BE49-F238E27FC236}">
                <a16:creationId xmlns:a16="http://schemas.microsoft.com/office/drawing/2014/main" id="{C91D64EB-F91E-48D6-94C9-DE6B61528A62}"/>
              </a:ext>
            </a:extLst>
          </p:cNvPr>
          <p:cNvSpPr txBox="1"/>
          <p:nvPr/>
        </p:nvSpPr>
        <p:spPr>
          <a:xfrm>
            <a:off x="591847" y="4657070"/>
            <a:ext cx="10273070" cy="369204"/>
          </a:xfrm>
          <a:prstGeom prst="rect">
            <a:avLst/>
          </a:prstGeom>
          <a:noFill/>
        </p:spPr>
        <p:txBody>
          <a:bodyPr wrap="square" lIns="0" tIns="0" rIns="0" bIns="0" rtlCol="0">
            <a:spAutoFit/>
          </a:bodyPr>
          <a:lstStyle/>
          <a:p>
            <a:pPr marL="0" marR="0" lvl="0" indent="0" algn="l" defTabSz="1218438"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Reads are counted toward the VM cached limit </a:t>
            </a:r>
            <a:r>
              <a:rPr kumimoji="0" lang="en-US" sz="2399" b="1" i="0" u="sng"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and</a:t>
            </a:r>
            <a:r>
              <a:rPr kumimoji="0" lang="en-US" sz="239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the </a:t>
            </a:r>
            <a:r>
              <a:rPr kumimoji="0" lang="en-US" sz="2399"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uncached</a:t>
            </a:r>
            <a:r>
              <a:rPr kumimoji="0" lang="en-US" sz="239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limit</a:t>
            </a:r>
          </a:p>
        </p:txBody>
      </p:sp>
      <p:sp>
        <p:nvSpPr>
          <p:cNvPr id="3" name="TextBox 2">
            <a:extLst>
              <a:ext uri="{FF2B5EF4-FFF2-40B4-BE49-F238E27FC236}">
                <a16:creationId xmlns:a16="http://schemas.microsoft.com/office/drawing/2014/main" id="{FC5FDC4C-378B-451B-ACDB-D6EE906C2B81}"/>
              </a:ext>
            </a:extLst>
          </p:cNvPr>
          <p:cNvSpPr txBox="1"/>
          <p:nvPr/>
        </p:nvSpPr>
        <p:spPr>
          <a:xfrm>
            <a:off x="449067"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VM Size</a:t>
            </a:r>
          </a:p>
        </p:txBody>
      </p:sp>
      <p:sp>
        <p:nvSpPr>
          <p:cNvPr id="5" name="TextBox 4">
            <a:extLst>
              <a:ext uri="{FF2B5EF4-FFF2-40B4-BE49-F238E27FC236}">
                <a16:creationId xmlns:a16="http://schemas.microsoft.com/office/drawing/2014/main" id="{1BD889DB-578B-4670-AA40-07EC5562CEAE}"/>
              </a:ext>
            </a:extLst>
          </p:cNvPr>
          <p:cNvSpPr txBox="1"/>
          <p:nvPr/>
        </p:nvSpPr>
        <p:spPr>
          <a:xfrm>
            <a:off x="5148201"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Cache</a:t>
            </a:r>
          </a:p>
        </p:txBody>
      </p:sp>
      <p:sp>
        <p:nvSpPr>
          <p:cNvPr id="6" name="TextBox 5">
            <a:extLst>
              <a:ext uri="{FF2B5EF4-FFF2-40B4-BE49-F238E27FC236}">
                <a16:creationId xmlns:a16="http://schemas.microsoft.com/office/drawing/2014/main" id="{DE82B94B-22E5-43A4-BF81-EAC88C9F91A2}"/>
              </a:ext>
            </a:extLst>
          </p:cNvPr>
          <p:cNvSpPr txBox="1"/>
          <p:nvPr/>
        </p:nvSpPr>
        <p:spPr>
          <a:xfrm>
            <a:off x="9738548"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err="1">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Uncached</a:t>
            </a: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 Disk</a:t>
            </a:r>
          </a:p>
        </p:txBody>
      </p:sp>
      <p:sp>
        <p:nvSpPr>
          <p:cNvPr id="8" name="TextBox 7">
            <a:extLst>
              <a:ext uri="{FF2B5EF4-FFF2-40B4-BE49-F238E27FC236}">
                <a16:creationId xmlns:a16="http://schemas.microsoft.com/office/drawing/2014/main" id="{F7775401-24DF-4E5E-B2AE-0A8C528867FE}"/>
              </a:ext>
            </a:extLst>
          </p:cNvPr>
          <p:cNvSpPr txBox="1"/>
          <p:nvPr/>
        </p:nvSpPr>
        <p:spPr>
          <a:xfrm>
            <a:off x="392024" y="903214"/>
            <a:ext cx="9391464" cy="664349"/>
          </a:xfrm>
          <a:prstGeom prst="rect">
            <a:avLst/>
          </a:prstGeom>
          <a:noFill/>
        </p:spPr>
        <p:txBody>
          <a:bodyPr wrap="square" lIns="182761" tIns="146209" rIns="182761" bIns="146209" rtlCol="0">
            <a:spAutoFit/>
          </a:bodyPr>
          <a:lstStyle/>
          <a:p>
            <a:pPr marL="0" marR="0" lvl="0" indent="0" algn="l" defTabSz="913829" rtl="0" eaLnBrk="1" fontAlgn="auto" latinLnBrk="0" hangingPunct="1">
              <a:lnSpc>
                <a:spcPct val="90000"/>
              </a:lnSpc>
              <a:spcBef>
                <a:spcPts val="0"/>
              </a:spcBef>
              <a:spcAft>
                <a:spcPts val="600"/>
              </a:spcAft>
              <a:buClrTx/>
              <a:buSzTx/>
              <a:buFontTx/>
              <a:buNone/>
              <a:tabLst/>
              <a:defRPr/>
            </a:pPr>
            <a:r>
              <a:rPr kumimoji="0" lang="en-US" sz="2665" b="0" i="0" u="none" strike="noStrike" kern="1200" cap="none" spc="0" normalizeH="0" baseline="0" noProof="0">
                <a:ln w="3175">
                  <a:noFill/>
                </a:ln>
                <a:solidFill>
                  <a:srgbClr val="0078D4"/>
                </a:solidFill>
                <a:effectLst/>
                <a:uLnTx/>
                <a:uFillTx/>
                <a:latin typeface="Segoe UI Semibold"/>
                <a:ea typeface="+mn-ea"/>
                <a:cs typeface="Segoe UI" pitchFamily="34" charset="0"/>
              </a:rPr>
              <a:t>If the data is </a:t>
            </a:r>
            <a:r>
              <a:rPr kumimoji="0" lang="en-US" sz="2665" b="0" i="0" u="none" strike="noStrike" kern="1200" cap="none" spc="0" normalizeH="0" baseline="0" noProof="0">
                <a:ln w="3175">
                  <a:noFill/>
                </a:ln>
                <a:solidFill>
                  <a:srgbClr val="FF0000"/>
                </a:solidFill>
                <a:effectLst/>
                <a:uLnTx/>
                <a:uFillTx/>
                <a:latin typeface="Segoe UI Semibold"/>
                <a:ea typeface="+mn-ea"/>
                <a:cs typeface="Segoe UI" pitchFamily="34" charset="0"/>
              </a:rPr>
              <a:t>NOT</a:t>
            </a:r>
            <a:r>
              <a:rPr kumimoji="0" lang="en-US" sz="2665" b="0" i="0" u="none" strike="noStrike" kern="1200" cap="none" spc="0" normalizeH="0" baseline="0" noProof="0">
                <a:ln w="3175">
                  <a:noFill/>
                </a:ln>
                <a:solidFill>
                  <a:srgbClr val="0078D4"/>
                </a:solidFill>
                <a:effectLst/>
                <a:uLnTx/>
                <a:uFillTx/>
                <a:latin typeface="Segoe UI Semibold"/>
                <a:ea typeface="+mn-ea"/>
                <a:cs typeface="Segoe UI" pitchFamily="34" charset="0"/>
              </a:rPr>
              <a:t> available in cache…</a:t>
            </a:r>
          </a:p>
        </p:txBody>
      </p:sp>
    </p:spTree>
    <p:extLst>
      <p:ext uri="{BB962C8B-B14F-4D97-AF65-F5344CB8AC3E}">
        <p14:creationId xmlns:p14="http://schemas.microsoft.com/office/powerpoint/2010/main" val="158763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13"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6"/>
            <a:ext cx="11011346" cy="553637"/>
          </a:xfrm>
        </p:spPr>
        <p:txBody>
          <a:bodyPr/>
          <a:lstStyle/>
          <a:p>
            <a:r>
              <a:rPr lang="en-US"/>
              <a:t>How </a:t>
            </a:r>
            <a:r>
              <a:rPr lang="en-US" err="1"/>
              <a:t>ReadOnly</a:t>
            </a:r>
            <a:r>
              <a:rPr lang="en-US"/>
              <a:t> Caching Works (Reads)</a:t>
            </a:r>
            <a:endParaRPr lang="en-US">
              <a:latin typeface="+mn-lt"/>
            </a:endParaRP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850" y="2451778"/>
            <a:ext cx="1827609" cy="1827609"/>
          </a:xfrm>
          <a:prstGeom prst="rect">
            <a:avLst/>
          </a:prstGeom>
        </p:spPr>
      </p:pic>
      <p:pic>
        <p:nvPicPr>
          <p:cNvPr id="4" name="Graphic 3">
            <a:extLst>
              <a:ext uri="{FF2B5EF4-FFF2-40B4-BE49-F238E27FC236}">
                <a16:creationId xmlns:a16="http://schemas.microsoft.com/office/drawing/2014/main" id="{773E22C6-6828-498E-B500-ABAD110C1C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118" y="2680229"/>
            <a:ext cx="1610035" cy="1370707"/>
          </a:xfrm>
          <a:prstGeom prst="rect">
            <a:avLst/>
          </a:prstGeom>
        </p:spPr>
      </p:pic>
      <p:grpSp>
        <p:nvGrpSpPr>
          <p:cNvPr id="19" name="Group 18">
            <a:extLst>
              <a:ext uri="{FF2B5EF4-FFF2-40B4-BE49-F238E27FC236}">
                <a16:creationId xmlns:a16="http://schemas.microsoft.com/office/drawing/2014/main" id="{42AE7D04-4F3B-4909-AB07-F8CF109025B5}"/>
              </a:ext>
            </a:extLst>
          </p:cNvPr>
          <p:cNvGrpSpPr>
            <a:grpSpLocks noChangeAspect="1"/>
          </p:cNvGrpSpPr>
          <p:nvPr/>
        </p:nvGrpSpPr>
        <p:grpSpPr>
          <a:xfrm>
            <a:off x="5290984" y="2451778"/>
            <a:ext cx="1827609" cy="1827609"/>
            <a:chOff x="4968800" y="2451139"/>
            <a:chExt cx="2414586" cy="2414586"/>
          </a:xfrm>
        </p:grpSpPr>
        <p:pic>
          <p:nvPicPr>
            <p:cNvPr id="9" name="Graphic 8">
              <a:extLst>
                <a:ext uri="{FF2B5EF4-FFF2-40B4-BE49-F238E27FC236}">
                  <a16:creationId xmlns:a16="http://schemas.microsoft.com/office/drawing/2014/main" id="{79106E5F-1E04-4279-9F56-E60E5087D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8800" y="2451139"/>
              <a:ext cx="2414586" cy="2414586"/>
            </a:xfrm>
            <a:prstGeom prst="rect">
              <a:avLst/>
            </a:prstGeom>
          </p:spPr>
        </p:pic>
        <p:pic>
          <p:nvPicPr>
            <p:cNvPr id="17" name="Graphic 16" descr="Lightning bolt">
              <a:extLst>
                <a:ext uri="{FF2B5EF4-FFF2-40B4-BE49-F238E27FC236}">
                  <a16:creationId xmlns:a16="http://schemas.microsoft.com/office/drawing/2014/main" id="{4A53A540-B0A2-4277-AC6D-EA0FA9685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8893" y="3668602"/>
              <a:ext cx="914400" cy="914400"/>
            </a:xfrm>
            <a:prstGeom prst="rect">
              <a:avLst/>
            </a:prstGeom>
          </p:spPr>
        </p:pic>
      </p:grpSp>
      <p:cxnSp>
        <p:nvCxnSpPr>
          <p:cNvPr id="23" name="Straight Arrow Connector 22">
            <a:extLst>
              <a:ext uri="{FF2B5EF4-FFF2-40B4-BE49-F238E27FC236}">
                <a16:creationId xmlns:a16="http://schemas.microsoft.com/office/drawing/2014/main" id="{C188B91E-AC13-4DA3-96FD-3B60F7E34CAF}"/>
              </a:ext>
            </a:extLst>
          </p:cNvPr>
          <p:cNvCxnSpPr>
            <a:cxnSpLocks/>
          </p:cNvCxnSpPr>
          <p:nvPr/>
        </p:nvCxnSpPr>
        <p:spPr>
          <a:xfrm>
            <a:off x="2916721" y="2680228"/>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B9135DC-71C2-4512-B570-0757A95FD439}"/>
              </a:ext>
            </a:extLst>
          </p:cNvPr>
          <p:cNvCxnSpPr>
            <a:cxnSpLocks/>
          </p:cNvCxnSpPr>
          <p:nvPr/>
        </p:nvCxnSpPr>
        <p:spPr>
          <a:xfrm flipH="1">
            <a:off x="2916721" y="3373279"/>
            <a:ext cx="2037024" cy="0"/>
          </a:xfrm>
          <a:prstGeom prst="straightConnector1">
            <a:avLst/>
          </a:prstGeom>
          <a:ln w="28575">
            <a:solidFill>
              <a:srgbClr val="C495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978B41-94AD-41DE-B9E5-8A6F39D7C2B0}"/>
              </a:ext>
            </a:extLst>
          </p:cNvPr>
          <p:cNvSpPr txBox="1"/>
          <p:nvPr/>
        </p:nvSpPr>
        <p:spPr>
          <a:xfrm>
            <a:off x="2916722" y="2297988"/>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92D050"/>
                </a:solidFill>
                <a:effectLst>
                  <a:outerShdw blurRad="38100" dist="38100" dir="2700000" algn="tl">
                    <a:srgbClr val="000000">
                      <a:alpha val="43137"/>
                    </a:srgbClr>
                  </a:outerShdw>
                </a:effectLst>
                <a:uLnTx/>
                <a:uFillTx/>
                <a:latin typeface="Segoe UI"/>
                <a:ea typeface="+mn-ea"/>
                <a:cs typeface="+mn-cs"/>
              </a:rPr>
              <a:t>Read Request</a:t>
            </a:r>
          </a:p>
        </p:txBody>
      </p:sp>
      <p:sp>
        <p:nvSpPr>
          <p:cNvPr id="38" name="TextBox 37">
            <a:extLst>
              <a:ext uri="{FF2B5EF4-FFF2-40B4-BE49-F238E27FC236}">
                <a16:creationId xmlns:a16="http://schemas.microsoft.com/office/drawing/2014/main" id="{C38FD434-D37C-4D0F-87CE-A0B0B94625B3}"/>
              </a:ext>
            </a:extLst>
          </p:cNvPr>
          <p:cNvSpPr txBox="1"/>
          <p:nvPr/>
        </p:nvSpPr>
        <p:spPr>
          <a:xfrm>
            <a:off x="2916721" y="298324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C49500"/>
                </a:solidFill>
                <a:effectLst>
                  <a:outerShdw blurRad="38100" dist="38100" dir="2700000" algn="tl">
                    <a:srgbClr val="000000">
                      <a:alpha val="43137"/>
                    </a:srgbClr>
                  </a:outerShdw>
                </a:effectLst>
                <a:uLnTx/>
                <a:uFillTx/>
                <a:latin typeface="Segoe UI"/>
                <a:ea typeface="+mn-ea"/>
                <a:cs typeface="+mn-cs"/>
              </a:rPr>
              <a:t>Read Response</a:t>
            </a:r>
          </a:p>
        </p:txBody>
      </p:sp>
      <p:sp>
        <p:nvSpPr>
          <p:cNvPr id="39" name="TextBox 38">
            <a:extLst>
              <a:ext uri="{FF2B5EF4-FFF2-40B4-BE49-F238E27FC236}">
                <a16:creationId xmlns:a16="http://schemas.microsoft.com/office/drawing/2014/main" id="{104574BD-587C-424F-A857-50DF1A3242C6}"/>
              </a:ext>
            </a:extLst>
          </p:cNvPr>
          <p:cNvSpPr txBox="1"/>
          <p:nvPr/>
        </p:nvSpPr>
        <p:spPr>
          <a:xfrm>
            <a:off x="591848" y="4657070"/>
            <a:ext cx="11259873" cy="369204"/>
          </a:xfrm>
          <a:prstGeom prst="rect">
            <a:avLst/>
          </a:prstGeom>
          <a:noFill/>
        </p:spPr>
        <p:txBody>
          <a:bodyPr wrap="square" lIns="0" tIns="0" rIns="0" bIns="0" rtlCol="0">
            <a:spAutoFit/>
          </a:bodyPr>
          <a:lstStyle/>
          <a:p>
            <a:pPr marL="0" marR="0" lvl="0" indent="0" algn="l" defTabSz="1218438"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Reads are counted toward the VM cached limit, but </a:t>
            </a:r>
            <a:r>
              <a:rPr kumimoji="0" lang="en-US" sz="2399" b="1" i="0" u="sng"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a:t>
            </a:r>
            <a:r>
              <a:rPr kumimoji="0" lang="en-US" sz="239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the </a:t>
            </a:r>
            <a:r>
              <a:rPr kumimoji="0" lang="en-US" sz="2399"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uncached</a:t>
            </a:r>
            <a:r>
              <a:rPr kumimoji="0" lang="en-US" sz="239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limit</a:t>
            </a:r>
          </a:p>
        </p:txBody>
      </p:sp>
      <p:sp>
        <p:nvSpPr>
          <p:cNvPr id="45" name="TextBox 44">
            <a:extLst>
              <a:ext uri="{FF2B5EF4-FFF2-40B4-BE49-F238E27FC236}">
                <a16:creationId xmlns:a16="http://schemas.microsoft.com/office/drawing/2014/main" id="{2F9D8B96-EE76-4358-B330-92B099E46723}"/>
              </a:ext>
            </a:extLst>
          </p:cNvPr>
          <p:cNvSpPr txBox="1"/>
          <p:nvPr/>
        </p:nvSpPr>
        <p:spPr>
          <a:xfrm>
            <a:off x="449067"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VM Size</a:t>
            </a:r>
          </a:p>
        </p:txBody>
      </p:sp>
      <p:sp>
        <p:nvSpPr>
          <p:cNvPr id="46" name="TextBox 45">
            <a:extLst>
              <a:ext uri="{FF2B5EF4-FFF2-40B4-BE49-F238E27FC236}">
                <a16:creationId xmlns:a16="http://schemas.microsoft.com/office/drawing/2014/main" id="{B85B628F-EA0D-4F53-A79B-7ADDB972EE71}"/>
              </a:ext>
            </a:extLst>
          </p:cNvPr>
          <p:cNvSpPr txBox="1"/>
          <p:nvPr/>
        </p:nvSpPr>
        <p:spPr>
          <a:xfrm>
            <a:off x="5148201"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Cache</a:t>
            </a:r>
          </a:p>
        </p:txBody>
      </p:sp>
      <p:sp>
        <p:nvSpPr>
          <p:cNvPr id="47" name="TextBox 46">
            <a:extLst>
              <a:ext uri="{FF2B5EF4-FFF2-40B4-BE49-F238E27FC236}">
                <a16:creationId xmlns:a16="http://schemas.microsoft.com/office/drawing/2014/main" id="{859CC7F7-56EF-42EB-B1E0-D9DBD9144B7D}"/>
              </a:ext>
            </a:extLst>
          </p:cNvPr>
          <p:cNvSpPr txBox="1"/>
          <p:nvPr/>
        </p:nvSpPr>
        <p:spPr>
          <a:xfrm>
            <a:off x="9738548"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err="1">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Uncached</a:t>
            </a: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 Disk</a:t>
            </a:r>
          </a:p>
        </p:txBody>
      </p:sp>
      <p:sp>
        <p:nvSpPr>
          <p:cNvPr id="5" name="TextBox 4">
            <a:extLst>
              <a:ext uri="{FF2B5EF4-FFF2-40B4-BE49-F238E27FC236}">
                <a16:creationId xmlns:a16="http://schemas.microsoft.com/office/drawing/2014/main" id="{1611097B-EC01-47BB-8015-EBB783D604B7}"/>
              </a:ext>
            </a:extLst>
          </p:cNvPr>
          <p:cNvSpPr txBox="1"/>
          <p:nvPr/>
        </p:nvSpPr>
        <p:spPr>
          <a:xfrm>
            <a:off x="392024" y="903214"/>
            <a:ext cx="9391464" cy="664349"/>
          </a:xfrm>
          <a:prstGeom prst="rect">
            <a:avLst/>
          </a:prstGeom>
          <a:noFill/>
        </p:spPr>
        <p:txBody>
          <a:bodyPr wrap="square" lIns="182761" tIns="146209" rIns="182761" bIns="146209" rtlCol="0">
            <a:spAutoFit/>
          </a:bodyPr>
          <a:lstStyle/>
          <a:p>
            <a:pPr marL="0" marR="0" lvl="0" indent="0" algn="l" defTabSz="913829" rtl="0" eaLnBrk="1" fontAlgn="auto" latinLnBrk="0" hangingPunct="1">
              <a:lnSpc>
                <a:spcPct val="90000"/>
              </a:lnSpc>
              <a:spcBef>
                <a:spcPts val="0"/>
              </a:spcBef>
              <a:spcAft>
                <a:spcPts val="600"/>
              </a:spcAft>
              <a:buClrTx/>
              <a:buSzTx/>
              <a:buFontTx/>
              <a:buNone/>
              <a:tabLst/>
              <a:defRPr/>
            </a:pPr>
            <a:r>
              <a:rPr kumimoji="0" lang="en-US" sz="2665" b="0" i="0" u="none" strike="noStrike" kern="1200" cap="none" spc="0" normalizeH="0" baseline="0" noProof="0">
                <a:ln w="3175">
                  <a:noFill/>
                </a:ln>
                <a:solidFill>
                  <a:srgbClr val="0078D4"/>
                </a:solidFill>
                <a:effectLst/>
                <a:uLnTx/>
                <a:uFillTx/>
                <a:latin typeface="Segoe UI Semibold"/>
                <a:ea typeface="+mn-ea"/>
                <a:cs typeface="Segoe UI" pitchFamily="34" charset="0"/>
              </a:rPr>
              <a:t>If the data is available in cache…</a:t>
            </a:r>
          </a:p>
        </p:txBody>
      </p:sp>
    </p:spTree>
    <p:extLst>
      <p:ext uri="{BB962C8B-B14F-4D97-AF65-F5344CB8AC3E}">
        <p14:creationId xmlns:p14="http://schemas.microsoft.com/office/powerpoint/2010/main" val="25410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78"/>
          </a:xfrm>
        </p:spPr>
        <p:txBody>
          <a:bodyPr/>
          <a:lstStyle/>
          <a:p>
            <a:r>
              <a:rPr lang="en-US"/>
              <a:t>How </a:t>
            </a:r>
            <a:r>
              <a:rPr lang="en-US" err="1"/>
              <a:t>ReadOnly</a:t>
            </a:r>
            <a:r>
              <a:rPr lang="en-US"/>
              <a:t> Caching Works (Writes)</a:t>
            </a:r>
            <a:endParaRPr lang="en-US" sz="2798">
              <a:latin typeface="+mn-lt"/>
            </a:endParaRP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850" y="2451778"/>
            <a:ext cx="1827609" cy="1827609"/>
          </a:xfrm>
          <a:prstGeom prst="rect">
            <a:avLst/>
          </a:prstGeom>
        </p:spPr>
      </p:pic>
      <p:pic>
        <p:nvPicPr>
          <p:cNvPr id="4" name="Graphic 3">
            <a:extLst>
              <a:ext uri="{FF2B5EF4-FFF2-40B4-BE49-F238E27FC236}">
                <a16:creationId xmlns:a16="http://schemas.microsoft.com/office/drawing/2014/main" id="{773E22C6-6828-498E-B500-ABAD110C1C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118" y="2680229"/>
            <a:ext cx="1610035" cy="1370707"/>
          </a:xfrm>
          <a:prstGeom prst="rect">
            <a:avLst/>
          </a:prstGeom>
        </p:spPr>
      </p:pic>
      <p:grpSp>
        <p:nvGrpSpPr>
          <p:cNvPr id="19" name="Group 18">
            <a:extLst>
              <a:ext uri="{FF2B5EF4-FFF2-40B4-BE49-F238E27FC236}">
                <a16:creationId xmlns:a16="http://schemas.microsoft.com/office/drawing/2014/main" id="{42AE7D04-4F3B-4909-AB07-F8CF109025B5}"/>
              </a:ext>
            </a:extLst>
          </p:cNvPr>
          <p:cNvGrpSpPr>
            <a:grpSpLocks noChangeAspect="1"/>
          </p:cNvGrpSpPr>
          <p:nvPr/>
        </p:nvGrpSpPr>
        <p:grpSpPr>
          <a:xfrm>
            <a:off x="5290984" y="2451778"/>
            <a:ext cx="1827609" cy="1827609"/>
            <a:chOff x="4968800" y="2451139"/>
            <a:chExt cx="2414586" cy="2414586"/>
          </a:xfrm>
        </p:grpSpPr>
        <p:pic>
          <p:nvPicPr>
            <p:cNvPr id="9" name="Graphic 8">
              <a:extLst>
                <a:ext uri="{FF2B5EF4-FFF2-40B4-BE49-F238E27FC236}">
                  <a16:creationId xmlns:a16="http://schemas.microsoft.com/office/drawing/2014/main" id="{79106E5F-1E04-4279-9F56-E60E5087D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8800" y="2451139"/>
              <a:ext cx="2414586" cy="2414586"/>
            </a:xfrm>
            <a:prstGeom prst="rect">
              <a:avLst/>
            </a:prstGeom>
          </p:spPr>
        </p:pic>
        <p:pic>
          <p:nvPicPr>
            <p:cNvPr id="17" name="Graphic 16" descr="Lightning bolt">
              <a:extLst>
                <a:ext uri="{FF2B5EF4-FFF2-40B4-BE49-F238E27FC236}">
                  <a16:creationId xmlns:a16="http://schemas.microsoft.com/office/drawing/2014/main" id="{4A53A540-B0A2-4277-AC6D-EA0FA9685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8893" y="3668602"/>
              <a:ext cx="914400" cy="914400"/>
            </a:xfrm>
            <a:prstGeom prst="rect">
              <a:avLst/>
            </a:prstGeom>
          </p:spPr>
        </p:pic>
      </p:grpSp>
      <p:cxnSp>
        <p:nvCxnSpPr>
          <p:cNvPr id="23" name="Straight Arrow Connector 22">
            <a:extLst>
              <a:ext uri="{FF2B5EF4-FFF2-40B4-BE49-F238E27FC236}">
                <a16:creationId xmlns:a16="http://schemas.microsoft.com/office/drawing/2014/main" id="{C188B91E-AC13-4DA3-96FD-3B60F7E34CAF}"/>
              </a:ext>
            </a:extLst>
          </p:cNvPr>
          <p:cNvCxnSpPr>
            <a:cxnSpLocks/>
          </p:cNvCxnSpPr>
          <p:nvPr/>
        </p:nvCxnSpPr>
        <p:spPr>
          <a:xfrm>
            <a:off x="2916721" y="3479807"/>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978B41-94AD-41DE-B9E5-8A6F39D7C2B0}"/>
              </a:ext>
            </a:extLst>
          </p:cNvPr>
          <p:cNvSpPr txBox="1"/>
          <p:nvPr/>
        </p:nvSpPr>
        <p:spPr>
          <a:xfrm>
            <a:off x="2916722" y="309756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92D050"/>
                </a:solidFill>
                <a:effectLst>
                  <a:outerShdw blurRad="38100" dist="38100" dir="2700000" algn="tl">
                    <a:srgbClr val="000000">
                      <a:alpha val="43137"/>
                    </a:srgbClr>
                  </a:outerShdw>
                </a:effectLst>
                <a:uLnTx/>
                <a:uFillTx/>
                <a:latin typeface="Segoe UI"/>
                <a:ea typeface="+mn-ea"/>
                <a:cs typeface="+mn-cs"/>
              </a:rPr>
              <a:t>Write Operation</a:t>
            </a:r>
          </a:p>
        </p:txBody>
      </p:sp>
      <p:cxnSp>
        <p:nvCxnSpPr>
          <p:cNvPr id="12" name="Straight Arrow Connector 11">
            <a:extLst>
              <a:ext uri="{FF2B5EF4-FFF2-40B4-BE49-F238E27FC236}">
                <a16:creationId xmlns:a16="http://schemas.microsoft.com/office/drawing/2014/main" id="{7DDFA0FC-EDED-44E3-8EE5-A25862D9300D}"/>
              </a:ext>
            </a:extLst>
          </p:cNvPr>
          <p:cNvCxnSpPr>
            <a:cxnSpLocks/>
          </p:cNvCxnSpPr>
          <p:nvPr/>
        </p:nvCxnSpPr>
        <p:spPr>
          <a:xfrm>
            <a:off x="7711042" y="3479807"/>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9B6340F-406E-4E1E-8914-A85AC581ED5A}"/>
              </a:ext>
            </a:extLst>
          </p:cNvPr>
          <p:cNvSpPr txBox="1"/>
          <p:nvPr/>
        </p:nvSpPr>
        <p:spPr>
          <a:xfrm>
            <a:off x="7711043" y="309756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92D050"/>
                </a:solidFill>
                <a:effectLst>
                  <a:outerShdw blurRad="38100" dist="38100" dir="2700000" algn="tl">
                    <a:srgbClr val="000000">
                      <a:alpha val="43137"/>
                    </a:srgbClr>
                  </a:outerShdw>
                </a:effectLst>
                <a:uLnTx/>
                <a:uFillTx/>
                <a:latin typeface="Segoe UI"/>
                <a:ea typeface="+mn-ea"/>
                <a:cs typeface="+mn-cs"/>
              </a:rPr>
              <a:t>Write Operation</a:t>
            </a:r>
          </a:p>
        </p:txBody>
      </p:sp>
      <p:sp>
        <p:nvSpPr>
          <p:cNvPr id="16" name="TextBox 15">
            <a:extLst>
              <a:ext uri="{FF2B5EF4-FFF2-40B4-BE49-F238E27FC236}">
                <a16:creationId xmlns:a16="http://schemas.microsoft.com/office/drawing/2014/main" id="{C91D64EB-F91E-48D6-94C9-DE6B61528A62}"/>
              </a:ext>
            </a:extLst>
          </p:cNvPr>
          <p:cNvSpPr txBox="1"/>
          <p:nvPr/>
        </p:nvSpPr>
        <p:spPr>
          <a:xfrm>
            <a:off x="591849" y="4657070"/>
            <a:ext cx="10320664" cy="369204"/>
          </a:xfrm>
          <a:prstGeom prst="rect">
            <a:avLst/>
          </a:prstGeom>
          <a:noFill/>
        </p:spPr>
        <p:txBody>
          <a:bodyPr wrap="square" lIns="0" tIns="0" rIns="0" bIns="0" rtlCol="0">
            <a:spAutoFit/>
          </a:bodyPr>
          <a:lstStyle/>
          <a:p>
            <a:pPr marL="0" marR="0" lvl="0" indent="0" algn="l" defTabSz="1218438"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Writes are counted toward the VM </a:t>
            </a:r>
            <a:r>
              <a:rPr kumimoji="0" lang="en-US" sz="2399"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uncached</a:t>
            </a:r>
            <a:r>
              <a:rPr kumimoji="0" lang="en-US" sz="239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limit </a:t>
            </a:r>
            <a:r>
              <a:rPr kumimoji="0" lang="en-US" sz="2399" b="1" i="0" u="sng"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and</a:t>
            </a:r>
            <a:r>
              <a:rPr kumimoji="0" lang="en-US" sz="239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the cached limit</a:t>
            </a:r>
          </a:p>
        </p:txBody>
      </p:sp>
      <p:sp>
        <p:nvSpPr>
          <p:cNvPr id="3" name="TextBox 2">
            <a:extLst>
              <a:ext uri="{FF2B5EF4-FFF2-40B4-BE49-F238E27FC236}">
                <a16:creationId xmlns:a16="http://schemas.microsoft.com/office/drawing/2014/main" id="{4A55A68F-3436-478B-A33F-F7A5D82FA575}"/>
              </a:ext>
            </a:extLst>
          </p:cNvPr>
          <p:cNvSpPr txBox="1"/>
          <p:nvPr/>
        </p:nvSpPr>
        <p:spPr>
          <a:xfrm>
            <a:off x="449067"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VM Size</a:t>
            </a:r>
          </a:p>
        </p:txBody>
      </p:sp>
      <p:sp>
        <p:nvSpPr>
          <p:cNvPr id="5" name="TextBox 4">
            <a:extLst>
              <a:ext uri="{FF2B5EF4-FFF2-40B4-BE49-F238E27FC236}">
                <a16:creationId xmlns:a16="http://schemas.microsoft.com/office/drawing/2014/main" id="{CBAF4990-5A4E-437C-88CF-65F3804962AA}"/>
              </a:ext>
            </a:extLst>
          </p:cNvPr>
          <p:cNvSpPr txBox="1"/>
          <p:nvPr/>
        </p:nvSpPr>
        <p:spPr>
          <a:xfrm>
            <a:off x="5148201"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Cache</a:t>
            </a:r>
          </a:p>
        </p:txBody>
      </p:sp>
      <p:sp>
        <p:nvSpPr>
          <p:cNvPr id="6" name="TextBox 5">
            <a:extLst>
              <a:ext uri="{FF2B5EF4-FFF2-40B4-BE49-F238E27FC236}">
                <a16:creationId xmlns:a16="http://schemas.microsoft.com/office/drawing/2014/main" id="{20A7D93C-C4C4-4B68-9B24-28DC50368059}"/>
              </a:ext>
            </a:extLst>
          </p:cNvPr>
          <p:cNvSpPr txBox="1"/>
          <p:nvPr/>
        </p:nvSpPr>
        <p:spPr>
          <a:xfrm>
            <a:off x="9738548"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err="1">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Uncached</a:t>
            </a:r>
            <a:r>
              <a:rPr kumimoji="0" lang="en-US" sz="19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 Disk</a:t>
            </a:r>
          </a:p>
        </p:txBody>
      </p:sp>
      <p:sp>
        <p:nvSpPr>
          <p:cNvPr id="8" name="TextBox 7">
            <a:extLst>
              <a:ext uri="{FF2B5EF4-FFF2-40B4-BE49-F238E27FC236}">
                <a16:creationId xmlns:a16="http://schemas.microsoft.com/office/drawing/2014/main" id="{EDC54C68-ADE9-4E26-9319-6746413D7A07}"/>
              </a:ext>
            </a:extLst>
          </p:cNvPr>
          <p:cNvSpPr txBox="1"/>
          <p:nvPr/>
        </p:nvSpPr>
        <p:spPr>
          <a:xfrm>
            <a:off x="392024" y="903214"/>
            <a:ext cx="9391464" cy="664349"/>
          </a:xfrm>
          <a:prstGeom prst="rect">
            <a:avLst/>
          </a:prstGeom>
          <a:noFill/>
        </p:spPr>
        <p:txBody>
          <a:bodyPr wrap="square" lIns="182761" tIns="146209" rIns="182761" bIns="146209" rtlCol="0">
            <a:spAutoFit/>
          </a:bodyPr>
          <a:lstStyle/>
          <a:p>
            <a:pPr marL="0" marR="0" lvl="0" indent="0" algn="l" defTabSz="913829" rtl="0" eaLnBrk="1" fontAlgn="auto" latinLnBrk="0" hangingPunct="1">
              <a:lnSpc>
                <a:spcPct val="90000"/>
              </a:lnSpc>
              <a:spcBef>
                <a:spcPts val="0"/>
              </a:spcBef>
              <a:spcAft>
                <a:spcPts val="600"/>
              </a:spcAft>
              <a:buClrTx/>
              <a:buSzTx/>
              <a:buFontTx/>
              <a:buNone/>
              <a:tabLst/>
              <a:defRPr/>
            </a:pPr>
            <a:r>
              <a:rPr kumimoji="0" lang="en-US" sz="2665" b="0" i="0" u="none" strike="noStrike" kern="1200" cap="none" spc="0" normalizeH="0" baseline="0" noProof="0">
                <a:ln w="3175">
                  <a:noFill/>
                </a:ln>
                <a:solidFill>
                  <a:srgbClr val="0078D4"/>
                </a:solidFill>
                <a:effectLst/>
                <a:uLnTx/>
                <a:uFillTx/>
                <a:latin typeface="Segoe UI Semibold"/>
                <a:ea typeface="+mn-ea"/>
                <a:cs typeface="Segoe UI" pitchFamily="34" charset="0"/>
              </a:rPr>
              <a:t>Completing a write operation…</a:t>
            </a:r>
          </a:p>
        </p:txBody>
      </p:sp>
    </p:spTree>
    <p:extLst>
      <p:ext uri="{BB962C8B-B14F-4D97-AF65-F5344CB8AC3E}">
        <p14:creationId xmlns:p14="http://schemas.microsoft.com/office/powerpoint/2010/main" val="312315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3"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50" y="459135"/>
            <a:ext cx="5171494" cy="553638"/>
          </a:xfrm>
        </p:spPr>
        <p:txBody>
          <a:bodyPr/>
          <a:lstStyle/>
          <a:p>
            <a:r>
              <a:rPr lang="en-US"/>
              <a:t>Benefits of Host Caching</a:t>
            </a:r>
          </a:p>
        </p:txBody>
      </p:sp>
      <p:pic>
        <p:nvPicPr>
          <p:cNvPr id="5" name="Graphic 4" descr="Database with solid fill">
            <a:extLst>
              <a:ext uri="{FF2B5EF4-FFF2-40B4-BE49-F238E27FC236}">
                <a16:creationId xmlns:a16="http://schemas.microsoft.com/office/drawing/2014/main" id="{BD203B92-CECF-468F-9E4F-D25595729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16498" y="364518"/>
            <a:ext cx="713910" cy="713910"/>
          </a:xfrm>
          <a:prstGeom prst="rect">
            <a:avLst/>
          </a:prstGeom>
        </p:spPr>
      </p:pic>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6689" y="2185308"/>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16865" y="76695"/>
            <a:ext cx="2113174" cy="215315"/>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088308" y="1909761"/>
            <a:ext cx="2113174"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Standard_E8ds_v5</a:t>
            </a:r>
          </a:p>
        </p:txBody>
      </p:sp>
      <p:sp>
        <p:nvSpPr>
          <p:cNvPr id="18" name="TextBox 17">
            <a:extLst>
              <a:ext uri="{FF2B5EF4-FFF2-40B4-BE49-F238E27FC236}">
                <a16:creationId xmlns:a16="http://schemas.microsoft.com/office/drawing/2014/main" id="{109FECBF-FDEA-4CE0-91B7-33B7E2D4EDCB}"/>
              </a:ext>
            </a:extLst>
          </p:cNvPr>
          <p:cNvSpPr txBox="1"/>
          <p:nvPr/>
        </p:nvSpPr>
        <p:spPr>
          <a:xfrm>
            <a:off x="4209063" y="6083983"/>
            <a:ext cx="2072836"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P30 (RO)</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348229" y="1078426"/>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7986772" y="1002981"/>
            <a:ext cx="2113174" cy="430631"/>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492159" y="4193330"/>
            <a:ext cx="2018982" cy="1147727"/>
          </a:xfrm>
          <a:prstGeom prst="bentConnector3">
            <a:avLst>
              <a:gd name="adj1" fmla="val 100025"/>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605196" y="425963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3,500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a:off x="8348229" y="4597248"/>
            <a:ext cx="0" cy="74381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500789" y="5187448"/>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3,500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a:off x="8874044" y="4177195"/>
            <a:ext cx="2389146" cy="1093942"/>
          </a:xfrm>
          <a:prstGeom prst="bentConnector3">
            <a:avLst>
              <a:gd name="adj1" fmla="val 99823"/>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10191895" y="4281557"/>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3,500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001882" y="3881445"/>
            <a:ext cx="2638241" cy="1459612"/>
          </a:xfrm>
          <a:prstGeom prst="bentConnector3">
            <a:avLst>
              <a:gd name="adj1" fmla="val -132"/>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V="1">
            <a:off x="7981008" y="4587385"/>
            <a:ext cx="0" cy="726807"/>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593141" y="3373720"/>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3,500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12033" y="4902047"/>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3,500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79259" y="3862617"/>
            <a:ext cx="2836876" cy="1426671"/>
          </a:xfrm>
          <a:prstGeom prst="bentConnector3">
            <a:avLst>
              <a:gd name="adj1" fmla="val -43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611175" y="3373720"/>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3,500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Arial" panose="020B0604020202020204" pitchFamily="34" charset="0"/>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986772" y="1078426"/>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6277841" y="1003310"/>
            <a:ext cx="2113174" cy="430631"/>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grpSp>
        <p:nvGrpSpPr>
          <p:cNvPr id="31" name="Group 30">
            <a:extLst>
              <a:ext uri="{FF2B5EF4-FFF2-40B4-BE49-F238E27FC236}">
                <a16:creationId xmlns:a16="http://schemas.microsoft.com/office/drawing/2014/main" id="{AD654C19-CE46-433D-ACFF-379AE75B39E8}"/>
              </a:ext>
            </a:extLst>
          </p:cNvPr>
          <p:cNvGrpSpPr>
            <a:grpSpLocks noChangeAspect="1"/>
          </p:cNvGrpSpPr>
          <p:nvPr/>
        </p:nvGrpSpPr>
        <p:grpSpPr>
          <a:xfrm>
            <a:off x="7795107" y="3685319"/>
            <a:ext cx="754339" cy="754339"/>
            <a:chOff x="4968800" y="2451139"/>
            <a:chExt cx="2414586" cy="2414586"/>
          </a:xfrm>
        </p:grpSpPr>
        <p:pic>
          <p:nvPicPr>
            <p:cNvPr id="34" name="Graphic 33">
              <a:extLst>
                <a:ext uri="{FF2B5EF4-FFF2-40B4-BE49-F238E27FC236}">
                  <a16:creationId xmlns:a16="http://schemas.microsoft.com/office/drawing/2014/main" id="{43D07A20-3877-4ACC-8BB6-3D9E2A3C8B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8800" y="2451139"/>
              <a:ext cx="2414586" cy="2414586"/>
            </a:xfrm>
            <a:prstGeom prst="rect">
              <a:avLst/>
            </a:prstGeom>
          </p:spPr>
        </p:pic>
        <p:pic>
          <p:nvPicPr>
            <p:cNvPr id="36" name="Graphic 35" descr="Lightning bolt">
              <a:extLst>
                <a:ext uri="{FF2B5EF4-FFF2-40B4-BE49-F238E27FC236}">
                  <a16:creationId xmlns:a16="http://schemas.microsoft.com/office/drawing/2014/main" id="{FF3E709D-0E8E-4337-AA5F-DF3291BE15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8893" y="3668602"/>
              <a:ext cx="914400" cy="914400"/>
            </a:xfrm>
            <a:prstGeom prst="rect">
              <a:avLst/>
            </a:prstGeom>
          </p:spPr>
        </p:pic>
      </p:grpSp>
      <p:sp>
        <p:nvSpPr>
          <p:cNvPr id="29" name="TextBox 28">
            <a:extLst>
              <a:ext uri="{FF2B5EF4-FFF2-40B4-BE49-F238E27FC236}">
                <a16:creationId xmlns:a16="http://schemas.microsoft.com/office/drawing/2014/main" id="{B88C713A-E943-4A7F-A233-164720D1B730}"/>
              </a:ext>
            </a:extLst>
          </p:cNvPr>
          <p:cNvSpPr txBox="1"/>
          <p:nvPr/>
        </p:nvSpPr>
        <p:spPr>
          <a:xfrm>
            <a:off x="7149015" y="6144103"/>
            <a:ext cx="2072836"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P30 (RO)</a:t>
            </a:r>
          </a:p>
        </p:txBody>
      </p:sp>
      <p:sp>
        <p:nvSpPr>
          <p:cNvPr id="39" name="TextBox 38">
            <a:extLst>
              <a:ext uri="{FF2B5EF4-FFF2-40B4-BE49-F238E27FC236}">
                <a16:creationId xmlns:a16="http://schemas.microsoft.com/office/drawing/2014/main" id="{65BD4054-0D59-48AA-A321-87F7F8F805B2}"/>
              </a:ext>
            </a:extLst>
          </p:cNvPr>
          <p:cNvSpPr txBox="1"/>
          <p:nvPr/>
        </p:nvSpPr>
        <p:spPr>
          <a:xfrm>
            <a:off x="10636363" y="6133172"/>
            <a:ext cx="1496911"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Data Disk P30 (RO)</a:t>
            </a:r>
          </a:p>
        </p:txBody>
      </p:sp>
      <p:cxnSp>
        <p:nvCxnSpPr>
          <p:cNvPr id="57" name="Straight Arrow Connector 56">
            <a:extLst>
              <a:ext uri="{FF2B5EF4-FFF2-40B4-BE49-F238E27FC236}">
                <a16:creationId xmlns:a16="http://schemas.microsoft.com/office/drawing/2014/main" id="{178A7FEC-F7B3-406A-8095-A46BEAC25522}"/>
              </a:ext>
            </a:extLst>
          </p:cNvPr>
          <p:cNvCxnSpPr/>
          <p:nvPr/>
        </p:nvCxnSpPr>
        <p:spPr>
          <a:xfrm>
            <a:off x="8348229" y="2946923"/>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B26E7D2-BB51-488F-A1A4-C74DBF200E9F}"/>
              </a:ext>
            </a:extLst>
          </p:cNvPr>
          <p:cNvSpPr txBox="1"/>
          <p:nvPr/>
        </p:nvSpPr>
        <p:spPr>
          <a:xfrm>
            <a:off x="7986772" y="2871478"/>
            <a:ext cx="2113174" cy="430631"/>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cxnSp>
        <p:nvCxnSpPr>
          <p:cNvPr id="59" name="Straight Arrow Connector 58">
            <a:extLst>
              <a:ext uri="{FF2B5EF4-FFF2-40B4-BE49-F238E27FC236}">
                <a16:creationId xmlns:a16="http://schemas.microsoft.com/office/drawing/2014/main" id="{A7F352C9-86D9-4235-800C-1EEB1608CEAD}"/>
              </a:ext>
            </a:extLst>
          </p:cNvPr>
          <p:cNvCxnSpPr>
            <a:cxnSpLocks/>
          </p:cNvCxnSpPr>
          <p:nvPr/>
        </p:nvCxnSpPr>
        <p:spPr>
          <a:xfrm flipV="1">
            <a:off x="7986772" y="2946923"/>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2AAF019-261F-49EE-BCB4-72632C8ACBA6}"/>
              </a:ext>
            </a:extLst>
          </p:cNvPr>
          <p:cNvSpPr txBox="1"/>
          <p:nvPr/>
        </p:nvSpPr>
        <p:spPr>
          <a:xfrm>
            <a:off x="6277841" y="2871807"/>
            <a:ext cx="2113174" cy="430631"/>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92D050"/>
                </a:solidFill>
                <a:effectLst/>
                <a:uLnTx/>
                <a:uFillTx/>
                <a:latin typeface="Segoe UI"/>
                <a:ea typeface="+mn-ea"/>
                <a:cs typeface="Arial" panose="020B0604020202020204" pitchFamily="34" charset="0"/>
              </a:rPr>
              <a:t>Request</a:t>
            </a:r>
          </a:p>
        </p:txBody>
      </p:sp>
      <p:sp>
        <p:nvSpPr>
          <p:cNvPr id="46" name="TextBox 45">
            <a:extLst>
              <a:ext uri="{FF2B5EF4-FFF2-40B4-BE49-F238E27FC236}">
                <a16:creationId xmlns:a16="http://schemas.microsoft.com/office/drawing/2014/main" id="{F92DA6A2-B2FA-42B1-953F-DA1C2940A58D}"/>
              </a:ext>
            </a:extLst>
          </p:cNvPr>
          <p:cNvSpPr txBox="1"/>
          <p:nvPr/>
        </p:nvSpPr>
        <p:spPr>
          <a:xfrm>
            <a:off x="7135857" y="4359441"/>
            <a:ext cx="2072836"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Arial" panose="020B0604020202020204" pitchFamily="34" charset="0"/>
              </a:rPr>
              <a:t>Host Cache</a:t>
            </a:r>
          </a:p>
        </p:txBody>
      </p:sp>
      <p:pic>
        <p:nvPicPr>
          <p:cNvPr id="52" name="Graphic 51" descr="Excellent">
            <a:extLst>
              <a:ext uri="{FF2B5EF4-FFF2-40B4-BE49-F238E27FC236}">
                <a16:creationId xmlns:a16="http://schemas.microsoft.com/office/drawing/2014/main" id="{6377E734-0257-4B05-B7A3-99188542EB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482" y="5485061"/>
            <a:ext cx="913805" cy="913805"/>
          </a:xfrm>
          <a:prstGeom prst="rect">
            <a:avLst/>
          </a:prstGeom>
        </p:spPr>
      </p:pic>
      <p:sp>
        <p:nvSpPr>
          <p:cNvPr id="70" name="TextBox 69">
            <a:extLst>
              <a:ext uri="{FF2B5EF4-FFF2-40B4-BE49-F238E27FC236}">
                <a16:creationId xmlns:a16="http://schemas.microsoft.com/office/drawing/2014/main" id="{23C2C91B-5652-4B3A-B9F0-8D4207C5E5E2}"/>
              </a:ext>
            </a:extLst>
          </p:cNvPr>
          <p:cNvSpPr txBox="1"/>
          <p:nvPr/>
        </p:nvSpPr>
        <p:spPr>
          <a:xfrm>
            <a:off x="1015286" y="5941963"/>
            <a:ext cx="3129108" cy="369204"/>
          </a:xfrm>
          <a:prstGeom prst="rect">
            <a:avLst/>
          </a:prstGeom>
          <a:noFill/>
        </p:spPr>
        <p:txBody>
          <a:bodyPr wrap="square">
            <a:spAutoFit/>
          </a:bodyPr>
          <a:lstStyle/>
          <a:p>
            <a:pPr marL="0" marR="0" lvl="0" indent="0" algn="l" defTabSz="1218438"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No VM or Disk Capping!</a:t>
            </a:r>
          </a:p>
        </p:txBody>
      </p:sp>
      <p:graphicFrame>
        <p:nvGraphicFramePr>
          <p:cNvPr id="4" name="Table 3">
            <a:extLst>
              <a:ext uri="{FF2B5EF4-FFF2-40B4-BE49-F238E27FC236}">
                <a16:creationId xmlns:a16="http://schemas.microsoft.com/office/drawing/2014/main" id="{CFFBFD7F-5395-4D9E-B29A-CDA93AFB3312}"/>
              </a:ext>
            </a:extLst>
          </p:cNvPr>
          <p:cNvGraphicFramePr>
            <a:graphicFrameLocks noGrp="1"/>
          </p:cNvGraphicFramePr>
          <p:nvPr/>
        </p:nvGraphicFramePr>
        <p:xfrm>
          <a:off x="665018" y="1787604"/>
          <a:ext cx="3642287" cy="1136665"/>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565605">
                  <a:extLst>
                    <a:ext uri="{9D8B030D-6E8A-4147-A177-3AD203B41FA5}">
                      <a16:colId xmlns:a16="http://schemas.microsoft.com/office/drawing/2014/main" val="764510428"/>
                    </a:ext>
                  </a:extLst>
                </a:gridCol>
              </a:tblGrid>
              <a:tr h="222740">
                <a:tc>
                  <a:txBody>
                    <a:bodyPr/>
                    <a:lstStyle/>
                    <a:p>
                      <a:pPr algn="l" fontAlgn="b"/>
                      <a:r>
                        <a:rPr lang="en-US" sz="1400" b="1" u="none" strike="noStrike">
                          <a:solidFill>
                            <a:schemeClr val="bg1"/>
                          </a:solidFill>
                          <a:effectLst/>
                        </a:rPr>
                        <a:t>Size</a:t>
                      </a:r>
                      <a:endParaRPr lang="en-US" sz="1400" b="1"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Standard_E8ds_v5</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kern="1200" err="1">
                          <a:solidFill>
                            <a:schemeClr val="bg1"/>
                          </a:solidFill>
                          <a:effectLst/>
                        </a:rPr>
                        <a:t>Uncached</a:t>
                      </a:r>
                      <a:r>
                        <a:rPr lang="en-US" sz="1400" b="0" u="none" strike="noStrike" kern="1200">
                          <a:solidFill>
                            <a:schemeClr val="bg1"/>
                          </a:solidFill>
                          <a:effectLst/>
                        </a:rPr>
                        <a:t> disk throughput: IOPS/</a:t>
                      </a:r>
                      <a:r>
                        <a:rPr lang="en-US" sz="1400" b="0" u="none" strike="noStrike" kern="1200" err="1">
                          <a:solidFill>
                            <a:schemeClr val="bg1"/>
                          </a:solidFill>
                          <a:effectLst/>
                        </a:rPr>
                        <a:t>MBps</a:t>
                      </a:r>
                      <a:endParaRPr lang="en-US" sz="1400" b="0" u="none" strike="noStrike" kern="1200">
                        <a:solidFill>
                          <a:schemeClr val="bg1"/>
                        </a:solidFill>
                        <a:effectLst/>
                        <a:latin typeface="+mn-lt"/>
                        <a:ea typeface="+mn-ea"/>
                        <a:cs typeface="+mn-cs"/>
                      </a:endParaRPr>
                    </a:p>
                  </a:txBody>
                  <a:tcPr marL="9519" marR="9519" marT="9519" marB="0" anchor="b">
                    <a:lnL w="57150" cap="flat" cmpd="sng" algn="ctr">
                      <a:solidFill>
                        <a:schemeClr val="accent1"/>
                      </a:solidFill>
                      <a:prstDash val="solid"/>
                      <a:round/>
                      <a:headEnd type="none" w="med" len="med"/>
                      <a:tailEnd type="none" w="med" len="med"/>
                    </a:lnL>
                  </a:tcPr>
                </a:tc>
                <a:tc>
                  <a:txBody>
                    <a:bodyPr/>
                    <a:lstStyle/>
                    <a:p>
                      <a:pPr algn="l" fontAlgn="b"/>
                      <a:r>
                        <a:rPr lang="en-US" sz="1400" b="0" u="none" strike="noStrike" kern="1200" dirty="0">
                          <a:solidFill>
                            <a:schemeClr val="bg1"/>
                          </a:solidFill>
                          <a:effectLst/>
                        </a:rPr>
                        <a:t>12800/290</a:t>
                      </a:r>
                      <a:endParaRPr lang="en-US" sz="1400" b="0" u="none" strike="noStrike" kern="1200" dirty="0">
                        <a:solidFill>
                          <a:schemeClr val="bg1"/>
                        </a:solidFill>
                        <a:effectLst/>
                        <a:latin typeface="+mn-lt"/>
                        <a:ea typeface="+mn-ea"/>
                        <a:cs typeface="+mn-cs"/>
                      </a:endParaRPr>
                    </a:p>
                  </a:txBody>
                  <a:tcPr marL="9519" marR="9519" marT="9519" marB="0" anchor="b">
                    <a:lnR w="571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973677542"/>
                  </a:ext>
                </a:extLst>
              </a:tr>
              <a:tr h="477547">
                <a:tc>
                  <a:txBody>
                    <a:bodyPr/>
                    <a:lstStyle/>
                    <a:p>
                      <a:pPr algn="l" fontAlgn="b"/>
                      <a:r>
                        <a:rPr lang="en-US" sz="1400" b="0" u="none" strike="noStrike" kern="1200" dirty="0">
                          <a:solidFill>
                            <a:schemeClr val="bg1"/>
                          </a:solidFill>
                          <a:effectLst/>
                        </a:rPr>
                        <a:t>Temp storage throughput: IOPS/</a:t>
                      </a:r>
                      <a:r>
                        <a:rPr lang="en-US" sz="1400" b="0" u="none" strike="noStrike" kern="1200" dirty="0" err="1">
                          <a:solidFill>
                            <a:schemeClr val="bg1"/>
                          </a:solidFill>
                          <a:effectLst/>
                        </a:rPr>
                        <a:t>MBps</a:t>
                      </a:r>
                      <a:r>
                        <a:rPr lang="en-US" sz="1400" b="0" u="none" strike="noStrike" kern="1200" dirty="0">
                          <a:solidFill>
                            <a:schemeClr val="bg1"/>
                          </a:solidFill>
                          <a:effectLst/>
                        </a:rPr>
                        <a:t> </a:t>
                      </a:r>
                      <a:endParaRPr lang="en-US" sz="1400" b="0" u="none" strike="noStrike" kern="1200" dirty="0">
                        <a:solidFill>
                          <a:schemeClr val="bg1"/>
                        </a:solidFill>
                        <a:effectLst/>
                        <a:latin typeface="+mn-lt"/>
                        <a:ea typeface="+mn-ea"/>
                        <a:cs typeface="+mn-cs"/>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b="0" u="none" strike="noStrike" kern="1200" dirty="0">
                          <a:solidFill>
                            <a:schemeClr val="bg1"/>
                          </a:solidFill>
                          <a:effectLst/>
                        </a:rPr>
                        <a:t>38000/500</a:t>
                      </a:r>
                      <a:endParaRPr lang="en-US" sz="1400" b="0" u="none" strike="noStrike" kern="1200" dirty="0">
                        <a:solidFill>
                          <a:schemeClr val="bg1"/>
                        </a:solidFill>
                        <a:effectLst/>
                        <a:latin typeface="+mn-lt"/>
                        <a:ea typeface="+mn-ea"/>
                        <a:cs typeface="+mn-cs"/>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940400613"/>
                  </a:ext>
                </a:extLst>
              </a:tr>
            </a:tbl>
          </a:graphicData>
        </a:graphic>
      </p:graphicFrame>
      <p:graphicFrame>
        <p:nvGraphicFramePr>
          <p:cNvPr id="9" name="Table 8">
            <a:extLst>
              <a:ext uri="{FF2B5EF4-FFF2-40B4-BE49-F238E27FC236}">
                <a16:creationId xmlns:a16="http://schemas.microsoft.com/office/drawing/2014/main" id="{F4E2BC21-0721-47FE-933E-D2376B14493E}"/>
              </a:ext>
            </a:extLst>
          </p:cNvPr>
          <p:cNvGraphicFramePr>
            <a:graphicFrameLocks noGrp="1"/>
          </p:cNvGraphicFramePr>
          <p:nvPr/>
        </p:nvGraphicFramePr>
        <p:xfrm>
          <a:off x="665017" y="3428530"/>
          <a:ext cx="3642287" cy="597920"/>
        </p:xfrm>
        <a:graphic>
          <a:graphicData uri="http://schemas.openxmlformats.org/drawingml/2006/table">
            <a:tbl>
              <a:tblPr>
                <a:tableStyleId>{125E5076-3810-47DD-B79F-674D7AD40C01}</a:tableStyleId>
              </a:tblPr>
              <a:tblGrid>
                <a:gridCol w="2141796">
                  <a:extLst>
                    <a:ext uri="{9D8B030D-6E8A-4147-A177-3AD203B41FA5}">
                      <a16:colId xmlns:a16="http://schemas.microsoft.com/office/drawing/2014/main" val="2925655186"/>
                    </a:ext>
                  </a:extLst>
                </a:gridCol>
                <a:gridCol w="1500491">
                  <a:extLst>
                    <a:ext uri="{9D8B030D-6E8A-4147-A177-3AD203B41FA5}">
                      <a16:colId xmlns:a16="http://schemas.microsoft.com/office/drawing/2014/main" val="764510428"/>
                    </a:ext>
                  </a:extLst>
                </a:gridCol>
              </a:tblGrid>
              <a:tr h="222740">
                <a:tc>
                  <a:txBody>
                    <a:bodyPr/>
                    <a:lstStyle/>
                    <a:p>
                      <a:pPr algn="l" fontAlgn="b"/>
                      <a:r>
                        <a:rPr lang="en-US" sz="1400" b="1" u="none" strike="noStrike">
                          <a:solidFill>
                            <a:schemeClr val="bg1"/>
                          </a:solidFill>
                          <a:effectLst/>
                        </a:rPr>
                        <a:t>Size</a:t>
                      </a:r>
                      <a:endParaRPr lang="en-US" sz="1400" b="1"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a:solidFill>
                            <a:schemeClr val="bg1"/>
                          </a:solidFill>
                          <a:effectLst/>
                        </a:rPr>
                        <a:t>P30</a:t>
                      </a:r>
                      <a:endParaRPr lang="en-US" sz="1400" b="1" i="0" u="none" strike="noStrike">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a:solidFill>
                            <a:schemeClr val="bg1"/>
                          </a:solidFill>
                          <a:effectLst/>
                        </a:rPr>
                        <a:t>IOPS/</a:t>
                      </a:r>
                      <a:r>
                        <a:rPr lang="en-US" sz="1400" b="0" u="none" strike="noStrike" err="1">
                          <a:solidFill>
                            <a:schemeClr val="bg1"/>
                          </a:solidFill>
                          <a:effectLst/>
                        </a:rPr>
                        <a:t>MBps</a:t>
                      </a:r>
                      <a:endParaRPr lang="en-US" sz="1400" b="0" i="0" u="none" strike="noStrike">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a:solidFill>
                            <a:schemeClr val="bg1"/>
                          </a:solidFill>
                          <a:effectLst/>
                        </a:rPr>
                        <a:t>Up to 5000/200</a:t>
                      </a:r>
                      <a:endParaRPr lang="en-US" sz="1400" b="0" i="0" u="none" strike="noStrike">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11" name="Graphic 10">
            <a:extLst>
              <a:ext uri="{FF2B5EF4-FFF2-40B4-BE49-F238E27FC236}">
                <a16:creationId xmlns:a16="http://schemas.microsoft.com/office/drawing/2014/main" id="{C046D3DC-F10C-410D-8BC9-15CD24AD6D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26201" y="5355564"/>
            <a:ext cx="838559" cy="713910"/>
          </a:xfrm>
          <a:prstGeom prst="rect">
            <a:avLst/>
          </a:prstGeom>
        </p:spPr>
      </p:pic>
      <p:pic>
        <p:nvPicPr>
          <p:cNvPr id="13" name="Graphic 12">
            <a:extLst>
              <a:ext uri="{FF2B5EF4-FFF2-40B4-BE49-F238E27FC236}">
                <a16:creationId xmlns:a16="http://schemas.microsoft.com/office/drawing/2014/main" id="{606BB5F8-935B-48DF-AF41-122CCB6F1E5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25615" y="5358759"/>
            <a:ext cx="838559" cy="713910"/>
          </a:xfrm>
          <a:prstGeom prst="rect">
            <a:avLst/>
          </a:prstGeom>
        </p:spPr>
      </p:pic>
      <p:pic>
        <p:nvPicPr>
          <p:cNvPr id="14" name="Graphic 13">
            <a:extLst>
              <a:ext uri="{FF2B5EF4-FFF2-40B4-BE49-F238E27FC236}">
                <a16:creationId xmlns:a16="http://schemas.microsoft.com/office/drawing/2014/main" id="{3FC8A0CF-62A9-4F2A-B771-396092D582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65538" y="5351347"/>
            <a:ext cx="838559" cy="713910"/>
          </a:xfrm>
          <a:prstGeom prst="rect">
            <a:avLst/>
          </a:prstGeom>
        </p:spPr>
      </p:pic>
    </p:spTree>
    <p:extLst>
      <p:ext uri="{BB962C8B-B14F-4D97-AF65-F5344CB8AC3E}">
        <p14:creationId xmlns:p14="http://schemas.microsoft.com/office/powerpoint/2010/main" val="308268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30" presetClass="emph" presetSubtype="0" fill="hold" nodeType="clickEffect">
                                  <p:stCondLst>
                                    <p:cond delay="0"/>
                                  </p:stCondLst>
                                  <p:childTnLst>
                                    <p:animClr clrSpc="hsl" dir="cw">
                                      <p:cBhvr override="childStyle">
                                        <p:cTn id="42" dur="500" fill="hold"/>
                                        <p:tgtEl>
                                          <p:spTgt spid="28"/>
                                        </p:tgtEl>
                                        <p:attrNameLst>
                                          <p:attrName>style.color</p:attrName>
                                        </p:attrNameLst>
                                      </p:cBhvr>
                                      <p:by>
                                        <p:hsl h="0" s="12549" l="25098"/>
                                      </p:by>
                                    </p:animClr>
                                    <p:animClr clrSpc="hsl" dir="cw">
                                      <p:cBhvr>
                                        <p:cTn id="43" dur="500" fill="hold"/>
                                        <p:tgtEl>
                                          <p:spTgt spid="28"/>
                                        </p:tgtEl>
                                        <p:attrNameLst>
                                          <p:attrName>fillcolor</p:attrName>
                                        </p:attrNameLst>
                                      </p:cBhvr>
                                      <p:by>
                                        <p:hsl h="0" s="12549" l="25098"/>
                                      </p:by>
                                    </p:animClr>
                                    <p:animClr clrSpc="hsl" dir="cw">
                                      <p:cBhvr>
                                        <p:cTn id="44" dur="500" fill="hold"/>
                                        <p:tgtEl>
                                          <p:spTgt spid="28"/>
                                        </p:tgtEl>
                                        <p:attrNameLst>
                                          <p:attrName>stroke.color</p:attrName>
                                        </p:attrNameLst>
                                      </p:cBhvr>
                                      <p:by>
                                        <p:hsl h="0" s="12549" l="25098"/>
                                      </p:by>
                                    </p:animClr>
                                    <p:set>
                                      <p:cBhvr>
                                        <p:cTn id="45" dur="500" fill="hold"/>
                                        <p:tgtEl>
                                          <p:spTgt spid="28"/>
                                        </p:tgtEl>
                                        <p:attrNameLst>
                                          <p:attrName>fill.type</p:attrName>
                                        </p:attrNameLst>
                                      </p:cBhvr>
                                      <p:to>
                                        <p:strVal val="solid"/>
                                      </p:to>
                                    </p:set>
                                  </p:childTnLst>
                                </p:cTn>
                              </p:par>
                              <p:par>
                                <p:cTn id="46" presetID="30" presetClass="emph" presetSubtype="0" fill="hold" grpId="0" nodeType="withEffect">
                                  <p:stCondLst>
                                    <p:cond delay="0"/>
                                  </p:stCondLst>
                                  <p:childTnLst>
                                    <p:animClr clrSpc="hsl" dir="cw">
                                      <p:cBhvr override="childStyle">
                                        <p:cTn id="47" dur="500" fill="hold"/>
                                        <p:tgtEl>
                                          <p:spTgt spid="32"/>
                                        </p:tgtEl>
                                        <p:attrNameLst>
                                          <p:attrName>style.color</p:attrName>
                                        </p:attrNameLst>
                                      </p:cBhvr>
                                      <p:by>
                                        <p:hsl h="0" s="12549" l="25098"/>
                                      </p:by>
                                    </p:animClr>
                                    <p:animClr clrSpc="hsl" dir="cw">
                                      <p:cBhvr>
                                        <p:cTn id="48" dur="500" fill="hold"/>
                                        <p:tgtEl>
                                          <p:spTgt spid="32"/>
                                        </p:tgtEl>
                                        <p:attrNameLst>
                                          <p:attrName>fillcolor</p:attrName>
                                        </p:attrNameLst>
                                      </p:cBhvr>
                                      <p:by>
                                        <p:hsl h="0" s="12549" l="25098"/>
                                      </p:by>
                                    </p:animClr>
                                    <p:animClr clrSpc="hsl" dir="cw">
                                      <p:cBhvr>
                                        <p:cTn id="49" dur="500" fill="hold"/>
                                        <p:tgtEl>
                                          <p:spTgt spid="32"/>
                                        </p:tgtEl>
                                        <p:attrNameLst>
                                          <p:attrName>stroke.color</p:attrName>
                                        </p:attrNameLst>
                                      </p:cBhvr>
                                      <p:by>
                                        <p:hsl h="0" s="12549" l="25098"/>
                                      </p:by>
                                    </p:animClr>
                                    <p:set>
                                      <p:cBhvr>
                                        <p:cTn id="50" dur="500" fill="hold"/>
                                        <p:tgtEl>
                                          <p:spTgt spid="32"/>
                                        </p:tgtEl>
                                        <p:attrNameLst>
                                          <p:attrName>fill.type</p:attrName>
                                        </p:attrNameLst>
                                      </p:cBhvr>
                                      <p:to>
                                        <p:strVal val="solid"/>
                                      </p:to>
                                    </p:set>
                                  </p:childTnLst>
                                </p:cTn>
                              </p:par>
                              <p:par>
                                <p:cTn id="51" presetID="30" presetClass="emph" presetSubtype="0" fill="hold" nodeType="withEffect">
                                  <p:stCondLst>
                                    <p:cond delay="0"/>
                                  </p:stCondLst>
                                  <p:childTnLst>
                                    <p:animClr clrSpc="hsl" dir="cw">
                                      <p:cBhvr override="childStyle">
                                        <p:cTn id="52" dur="500" fill="hold"/>
                                        <p:tgtEl>
                                          <p:spTgt spid="33"/>
                                        </p:tgtEl>
                                        <p:attrNameLst>
                                          <p:attrName>style.color</p:attrName>
                                        </p:attrNameLst>
                                      </p:cBhvr>
                                      <p:by>
                                        <p:hsl h="0" s="12549" l="25098"/>
                                      </p:by>
                                    </p:animClr>
                                    <p:animClr clrSpc="hsl" dir="cw">
                                      <p:cBhvr>
                                        <p:cTn id="53" dur="500" fill="hold"/>
                                        <p:tgtEl>
                                          <p:spTgt spid="33"/>
                                        </p:tgtEl>
                                        <p:attrNameLst>
                                          <p:attrName>fillcolor</p:attrName>
                                        </p:attrNameLst>
                                      </p:cBhvr>
                                      <p:by>
                                        <p:hsl h="0" s="12549" l="25098"/>
                                      </p:by>
                                    </p:animClr>
                                    <p:animClr clrSpc="hsl" dir="cw">
                                      <p:cBhvr>
                                        <p:cTn id="54" dur="500" fill="hold"/>
                                        <p:tgtEl>
                                          <p:spTgt spid="33"/>
                                        </p:tgtEl>
                                        <p:attrNameLst>
                                          <p:attrName>stroke.color</p:attrName>
                                        </p:attrNameLst>
                                      </p:cBhvr>
                                      <p:by>
                                        <p:hsl h="0" s="12549" l="25098"/>
                                      </p:by>
                                    </p:animClr>
                                    <p:set>
                                      <p:cBhvr>
                                        <p:cTn id="55" dur="500" fill="hold"/>
                                        <p:tgtEl>
                                          <p:spTgt spid="33"/>
                                        </p:tgtEl>
                                        <p:attrNameLst>
                                          <p:attrName>fill.type</p:attrName>
                                        </p:attrNameLst>
                                      </p:cBhvr>
                                      <p:to>
                                        <p:strVal val="solid"/>
                                      </p:to>
                                    </p:set>
                                  </p:childTnLst>
                                </p:cTn>
                              </p:par>
                              <p:par>
                                <p:cTn id="56" presetID="30" presetClass="emph" presetSubtype="0" fill="hold" grpId="0" nodeType="withEffect">
                                  <p:stCondLst>
                                    <p:cond delay="0"/>
                                  </p:stCondLst>
                                  <p:childTnLst>
                                    <p:animClr clrSpc="hsl" dir="cw">
                                      <p:cBhvr override="childStyle">
                                        <p:cTn id="57" dur="500" fill="hold"/>
                                        <p:tgtEl>
                                          <p:spTgt spid="35"/>
                                        </p:tgtEl>
                                        <p:attrNameLst>
                                          <p:attrName>style.color</p:attrName>
                                        </p:attrNameLst>
                                      </p:cBhvr>
                                      <p:by>
                                        <p:hsl h="0" s="12549" l="25098"/>
                                      </p:by>
                                    </p:animClr>
                                    <p:animClr clrSpc="hsl" dir="cw">
                                      <p:cBhvr>
                                        <p:cTn id="58" dur="500" fill="hold"/>
                                        <p:tgtEl>
                                          <p:spTgt spid="35"/>
                                        </p:tgtEl>
                                        <p:attrNameLst>
                                          <p:attrName>fillcolor</p:attrName>
                                        </p:attrNameLst>
                                      </p:cBhvr>
                                      <p:by>
                                        <p:hsl h="0" s="12549" l="25098"/>
                                      </p:by>
                                    </p:animClr>
                                    <p:animClr clrSpc="hsl" dir="cw">
                                      <p:cBhvr>
                                        <p:cTn id="59" dur="500" fill="hold"/>
                                        <p:tgtEl>
                                          <p:spTgt spid="35"/>
                                        </p:tgtEl>
                                        <p:attrNameLst>
                                          <p:attrName>stroke.color</p:attrName>
                                        </p:attrNameLst>
                                      </p:cBhvr>
                                      <p:by>
                                        <p:hsl h="0" s="12549" l="25098"/>
                                      </p:by>
                                    </p:animClr>
                                    <p:set>
                                      <p:cBhvr>
                                        <p:cTn id="60" dur="500" fill="hold"/>
                                        <p:tgtEl>
                                          <p:spTgt spid="35"/>
                                        </p:tgtEl>
                                        <p:attrNameLst>
                                          <p:attrName>fill.type</p:attrName>
                                        </p:attrNameLst>
                                      </p:cBhvr>
                                      <p:to>
                                        <p:strVal val="solid"/>
                                      </p:to>
                                    </p:set>
                                  </p:childTnLst>
                                </p:cTn>
                              </p:par>
                              <p:par>
                                <p:cTn id="61" presetID="30" presetClass="emph" presetSubtype="0" fill="hold" nodeType="withEffect">
                                  <p:stCondLst>
                                    <p:cond delay="0"/>
                                  </p:stCondLst>
                                  <p:childTnLst>
                                    <p:animClr clrSpc="hsl" dir="cw">
                                      <p:cBhvr override="childStyle">
                                        <p:cTn id="62" dur="500" fill="hold"/>
                                        <p:tgtEl>
                                          <p:spTgt spid="37"/>
                                        </p:tgtEl>
                                        <p:attrNameLst>
                                          <p:attrName>style.color</p:attrName>
                                        </p:attrNameLst>
                                      </p:cBhvr>
                                      <p:by>
                                        <p:hsl h="0" s="12549" l="25098"/>
                                      </p:by>
                                    </p:animClr>
                                    <p:animClr clrSpc="hsl" dir="cw">
                                      <p:cBhvr>
                                        <p:cTn id="63" dur="500" fill="hold"/>
                                        <p:tgtEl>
                                          <p:spTgt spid="37"/>
                                        </p:tgtEl>
                                        <p:attrNameLst>
                                          <p:attrName>fillcolor</p:attrName>
                                        </p:attrNameLst>
                                      </p:cBhvr>
                                      <p:by>
                                        <p:hsl h="0" s="12549" l="25098"/>
                                      </p:by>
                                    </p:animClr>
                                    <p:animClr clrSpc="hsl" dir="cw">
                                      <p:cBhvr>
                                        <p:cTn id="64" dur="500" fill="hold"/>
                                        <p:tgtEl>
                                          <p:spTgt spid="37"/>
                                        </p:tgtEl>
                                        <p:attrNameLst>
                                          <p:attrName>stroke.color</p:attrName>
                                        </p:attrNameLst>
                                      </p:cBhvr>
                                      <p:by>
                                        <p:hsl h="0" s="12549" l="25098"/>
                                      </p:by>
                                    </p:animClr>
                                    <p:set>
                                      <p:cBhvr>
                                        <p:cTn id="65" dur="500" fill="hold"/>
                                        <p:tgtEl>
                                          <p:spTgt spid="37"/>
                                        </p:tgtEl>
                                        <p:attrNameLst>
                                          <p:attrName>fill.type</p:attrName>
                                        </p:attrNameLst>
                                      </p:cBhvr>
                                      <p:to>
                                        <p:strVal val="solid"/>
                                      </p:to>
                                    </p:set>
                                  </p:childTnLst>
                                </p:cTn>
                              </p:par>
                              <p:par>
                                <p:cTn id="66" presetID="30" presetClass="emph" presetSubtype="0" fill="hold" grpId="0" nodeType="withEffect">
                                  <p:stCondLst>
                                    <p:cond delay="0"/>
                                  </p:stCondLst>
                                  <p:childTnLst>
                                    <p:animClr clrSpc="hsl" dir="cw">
                                      <p:cBhvr override="childStyle">
                                        <p:cTn id="67" dur="500" fill="hold"/>
                                        <p:tgtEl>
                                          <p:spTgt spid="43"/>
                                        </p:tgtEl>
                                        <p:attrNameLst>
                                          <p:attrName>style.color</p:attrName>
                                        </p:attrNameLst>
                                      </p:cBhvr>
                                      <p:by>
                                        <p:hsl h="0" s="12549" l="25098"/>
                                      </p:by>
                                    </p:animClr>
                                    <p:animClr clrSpc="hsl" dir="cw">
                                      <p:cBhvr>
                                        <p:cTn id="68" dur="500" fill="hold"/>
                                        <p:tgtEl>
                                          <p:spTgt spid="43"/>
                                        </p:tgtEl>
                                        <p:attrNameLst>
                                          <p:attrName>fillcolor</p:attrName>
                                        </p:attrNameLst>
                                      </p:cBhvr>
                                      <p:by>
                                        <p:hsl h="0" s="12549" l="25098"/>
                                      </p:by>
                                    </p:animClr>
                                    <p:animClr clrSpc="hsl" dir="cw">
                                      <p:cBhvr>
                                        <p:cTn id="69" dur="500" fill="hold"/>
                                        <p:tgtEl>
                                          <p:spTgt spid="43"/>
                                        </p:tgtEl>
                                        <p:attrNameLst>
                                          <p:attrName>stroke.color</p:attrName>
                                        </p:attrNameLst>
                                      </p:cBhvr>
                                      <p:by>
                                        <p:hsl h="0" s="12549" l="25098"/>
                                      </p:by>
                                    </p:animClr>
                                    <p:set>
                                      <p:cBhvr>
                                        <p:cTn id="70" dur="500" fill="hold"/>
                                        <p:tgtEl>
                                          <p:spTgt spid="43"/>
                                        </p:tgtEl>
                                        <p:attrNameLst>
                                          <p:attrName>fill.type</p:attrName>
                                        </p:attrNameLst>
                                      </p:cBhvr>
                                      <p:to>
                                        <p:strVal val="solid"/>
                                      </p:to>
                                    </p:set>
                                  </p:childTnLst>
                                </p:cTn>
                              </p:par>
                              <p:par>
                                <p:cTn id="71" presetID="30" presetClass="emph" presetSubtype="0" fill="hold" grpId="1" nodeType="withEffect">
                                  <p:stCondLst>
                                    <p:cond delay="0"/>
                                  </p:stCondLst>
                                  <p:childTnLst>
                                    <p:animClr clrSpc="hsl" dir="cw">
                                      <p:cBhvr override="childStyle">
                                        <p:cTn id="72" dur="500" fill="hold"/>
                                        <p:tgtEl>
                                          <p:spTgt spid="25"/>
                                        </p:tgtEl>
                                        <p:attrNameLst>
                                          <p:attrName>style.color</p:attrName>
                                        </p:attrNameLst>
                                      </p:cBhvr>
                                      <p:by>
                                        <p:hsl h="0" s="12549" l="25098"/>
                                      </p:by>
                                    </p:animClr>
                                    <p:animClr clrSpc="hsl" dir="cw">
                                      <p:cBhvr>
                                        <p:cTn id="73" dur="500" fill="hold"/>
                                        <p:tgtEl>
                                          <p:spTgt spid="25"/>
                                        </p:tgtEl>
                                        <p:attrNameLst>
                                          <p:attrName>fillcolor</p:attrName>
                                        </p:attrNameLst>
                                      </p:cBhvr>
                                      <p:by>
                                        <p:hsl h="0" s="12549" l="25098"/>
                                      </p:by>
                                    </p:animClr>
                                    <p:animClr clrSpc="hsl" dir="cw">
                                      <p:cBhvr>
                                        <p:cTn id="74" dur="500" fill="hold"/>
                                        <p:tgtEl>
                                          <p:spTgt spid="25"/>
                                        </p:tgtEl>
                                        <p:attrNameLst>
                                          <p:attrName>stroke.color</p:attrName>
                                        </p:attrNameLst>
                                      </p:cBhvr>
                                      <p:by>
                                        <p:hsl h="0" s="12549" l="25098"/>
                                      </p:by>
                                    </p:animClr>
                                    <p:set>
                                      <p:cBhvr>
                                        <p:cTn id="75" dur="500" fill="hold"/>
                                        <p:tgtEl>
                                          <p:spTgt spid="25"/>
                                        </p:tgtEl>
                                        <p:attrNameLst>
                                          <p:attrName>fill.type</p:attrName>
                                        </p:attrNameLst>
                                      </p:cBhvr>
                                      <p:to>
                                        <p:strVal val="solid"/>
                                      </p:to>
                                    </p:set>
                                  </p:childTnLst>
                                </p:cTn>
                              </p:par>
                              <p:par>
                                <p:cTn id="76" presetID="30" presetClass="emph" presetSubtype="0" fill="hold" nodeType="withEffect">
                                  <p:stCondLst>
                                    <p:cond delay="0"/>
                                  </p:stCondLst>
                                  <p:childTnLst>
                                    <p:animClr clrSpc="hsl" dir="cw">
                                      <p:cBhvr override="childStyle">
                                        <p:cTn id="77" dur="500" fill="hold"/>
                                        <p:tgtEl>
                                          <p:spTgt spid="24"/>
                                        </p:tgtEl>
                                        <p:attrNameLst>
                                          <p:attrName>style.color</p:attrName>
                                        </p:attrNameLst>
                                      </p:cBhvr>
                                      <p:by>
                                        <p:hsl h="0" s="12549" l="25098"/>
                                      </p:by>
                                    </p:animClr>
                                    <p:animClr clrSpc="hsl" dir="cw">
                                      <p:cBhvr>
                                        <p:cTn id="78" dur="500" fill="hold"/>
                                        <p:tgtEl>
                                          <p:spTgt spid="24"/>
                                        </p:tgtEl>
                                        <p:attrNameLst>
                                          <p:attrName>fillcolor</p:attrName>
                                        </p:attrNameLst>
                                      </p:cBhvr>
                                      <p:by>
                                        <p:hsl h="0" s="12549" l="25098"/>
                                      </p:by>
                                    </p:animClr>
                                    <p:animClr clrSpc="hsl" dir="cw">
                                      <p:cBhvr>
                                        <p:cTn id="79" dur="500" fill="hold"/>
                                        <p:tgtEl>
                                          <p:spTgt spid="24"/>
                                        </p:tgtEl>
                                        <p:attrNameLst>
                                          <p:attrName>stroke.color</p:attrName>
                                        </p:attrNameLst>
                                      </p:cBhvr>
                                      <p:by>
                                        <p:hsl h="0" s="12549" l="25098"/>
                                      </p:by>
                                    </p:animClr>
                                    <p:set>
                                      <p:cBhvr>
                                        <p:cTn id="80" dur="500" fill="hold"/>
                                        <p:tgtEl>
                                          <p:spTgt spid="24"/>
                                        </p:tgtEl>
                                        <p:attrNameLst>
                                          <p:attrName>fill.type</p:attrName>
                                        </p:attrNameLst>
                                      </p:cBhvr>
                                      <p:to>
                                        <p:strVal val="solid"/>
                                      </p:to>
                                    </p:set>
                                  </p:childTnLst>
                                </p:cTn>
                              </p:par>
                              <p:par>
                                <p:cTn id="81" presetID="30" presetClass="emph" presetSubtype="0" fill="hold" grpId="1" nodeType="withEffect">
                                  <p:stCondLst>
                                    <p:cond delay="0"/>
                                  </p:stCondLst>
                                  <p:childTnLst>
                                    <p:animClr clrSpc="hsl" dir="cw">
                                      <p:cBhvr override="childStyle">
                                        <p:cTn id="82" dur="500" fill="hold"/>
                                        <p:tgtEl>
                                          <p:spTgt spid="58"/>
                                        </p:tgtEl>
                                        <p:attrNameLst>
                                          <p:attrName>style.color</p:attrName>
                                        </p:attrNameLst>
                                      </p:cBhvr>
                                      <p:by>
                                        <p:hsl h="0" s="12549" l="25098"/>
                                      </p:by>
                                    </p:animClr>
                                    <p:animClr clrSpc="hsl" dir="cw">
                                      <p:cBhvr>
                                        <p:cTn id="83" dur="500" fill="hold"/>
                                        <p:tgtEl>
                                          <p:spTgt spid="58"/>
                                        </p:tgtEl>
                                        <p:attrNameLst>
                                          <p:attrName>fillcolor</p:attrName>
                                        </p:attrNameLst>
                                      </p:cBhvr>
                                      <p:by>
                                        <p:hsl h="0" s="12549" l="25098"/>
                                      </p:by>
                                    </p:animClr>
                                    <p:animClr clrSpc="hsl" dir="cw">
                                      <p:cBhvr>
                                        <p:cTn id="84" dur="500" fill="hold"/>
                                        <p:tgtEl>
                                          <p:spTgt spid="58"/>
                                        </p:tgtEl>
                                        <p:attrNameLst>
                                          <p:attrName>stroke.color</p:attrName>
                                        </p:attrNameLst>
                                      </p:cBhvr>
                                      <p:by>
                                        <p:hsl h="0" s="12549" l="25098"/>
                                      </p:by>
                                    </p:animClr>
                                    <p:set>
                                      <p:cBhvr>
                                        <p:cTn id="85" dur="500" fill="hold"/>
                                        <p:tgtEl>
                                          <p:spTgt spid="58"/>
                                        </p:tgtEl>
                                        <p:attrNameLst>
                                          <p:attrName>fill.type</p:attrName>
                                        </p:attrNameLst>
                                      </p:cBhvr>
                                      <p:to>
                                        <p:strVal val="solid"/>
                                      </p:to>
                                    </p:set>
                                  </p:childTnLst>
                                </p:cTn>
                              </p:par>
                              <p:par>
                                <p:cTn id="86" presetID="30" presetClass="emph" presetSubtype="0" fill="hold" nodeType="withEffect">
                                  <p:stCondLst>
                                    <p:cond delay="0"/>
                                  </p:stCondLst>
                                  <p:childTnLst>
                                    <p:animClr clrSpc="hsl" dir="cw">
                                      <p:cBhvr override="childStyle">
                                        <p:cTn id="87" dur="500" fill="hold"/>
                                        <p:tgtEl>
                                          <p:spTgt spid="57"/>
                                        </p:tgtEl>
                                        <p:attrNameLst>
                                          <p:attrName>style.color</p:attrName>
                                        </p:attrNameLst>
                                      </p:cBhvr>
                                      <p:by>
                                        <p:hsl h="0" s="12549" l="25098"/>
                                      </p:by>
                                    </p:animClr>
                                    <p:animClr clrSpc="hsl" dir="cw">
                                      <p:cBhvr>
                                        <p:cTn id="88" dur="500" fill="hold"/>
                                        <p:tgtEl>
                                          <p:spTgt spid="57"/>
                                        </p:tgtEl>
                                        <p:attrNameLst>
                                          <p:attrName>fillcolor</p:attrName>
                                        </p:attrNameLst>
                                      </p:cBhvr>
                                      <p:by>
                                        <p:hsl h="0" s="12549" l="25098"/>
                                      </p:by>
                                    </p:animClr>
                                    <p:animClr clrSpc="hsl" dir="cw">
                                      <p:cBhvr>
                                        <p:cTn id="89" dur="500" fill="hold"/>
                                        <p:tgtEl>
                                          <p:spTgt spid="57"/>
                                        </p:tgtEl>
                                        <p:attrNameLst>
                                          <p:attrName>stroke.color</p:attrName>
                                        </p:attrNameLst>
                                      </p:cBhvr>
                                      <p:by>
                                        <p:hsl h="0" s="12549" l="25098"/>
                                      </p:by>
                                    </p:animClr>
                                    <p:set>
                                      <p:cBhvr>
                                        <p:cTn id="90" dur="500" fill="hold"/>
                                        <p:tgtEl>
                                          <p:spTgt spid="57"/>
                                        </p:tgtEl>
                                        <p:attrNameLst>
                                          <p:attrName>fill.type</p:attrName>
                                        </p:attrNameLst>
                                      </p:cBhvr>
                                      <p:to>
                                        <p:strVal val="solid"/>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childTnLst>
                          </p:cTn>
                        </p:par>
                        <p:par>
                          <p:cTn id="98" fill="hold">
                            <p:stCondLst>
                              <p:cond delay="1000"/>
                            </p:stCondLst>
                            <p:childTnLst>
                              <p:par>
                                <p:cTn id="99" presetID="10" presetClass="entr" presetSubtype="0" fill="hold" nodeType="after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fade">
                                      <p:cBhvr>
                                        <p:cTn id="101" dur="500"/>
                                        <p:tgtEl>
                                          <p:spTgt spid="7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500"/>
                                        <p:tgtEl>
                                          <p:spTgt spid="77"/>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fade">
                                      <p:cBhvr>
                                        <p:cTn id="108" dur="500"/>
                                        <p:tgtEl>
                                          <p:spTgt spid="7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8"/>
                                        </p:tgtEl>
                                        <p:attrNameLst>
                                          <p:attrName>style.visibility</p:attrName>
                                        </p:attrNameLst>
                                      </p:cBhvr>
                                      <p:to>
                                        <p:strVal val="visible"/>
                                      </p:to>
                                    </p:set>
                                    <p:animEffect transition="in" filter="fade">
                                      <p:cBhvr>
                                        <p:cTn id="111" dur="500"/>
                                        <p:tgtEl>
                                          <p:spTgt spid="88"/>
                                        </p:tgtEl>
                                      </p:cBhvr>
                                    </p:animEffect>
                                  </p:childTnLst>
                                </p:cTn>
                              </p:par>
                            </p:childTnLst>
                          </p:cTn>
                        </p:par>
                        <p:par>
                          <p:cTn id="112" fill="hold">
                            <p:stCondLst>
                              <p:cond delay="2000"/>
                            </p:stCondLst>
                            <p:childTnLst>
                              <p:par>
                                <p:cTn id="113" presetID="10" presetClass="entr" presetSubtype="0" fill="hold" grpId="0" nodeType="after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fade">
                                      <p:cBhvr>
                                        <p:cTn id="115" dur="500"/>
                                        <p:tgtEl>
                                          <p:spTgt spid="60"/>
                                        </p:tgtEl>
                                      </p:cBhvr>
                                    </p:animEffect>
                                  </p:childTnLst>
                                </p:cTn>
                              </p:par>
                              <p:par>
                                <p:cTn id="116" presetID="10" presetClass="entr" presetSubtype="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500"/>
                                        <p:tgtEl>
                                          <p:spTgt spid="59"/>
                                        </p:tgtEl>
                                      </p:cBhvr>
                                    </p:animEffect>
                                  </p:childTnLst>
                                </p:cTn>
                              </p:par>
                            </p:childTnLst>
                          </p:cTn>
                        </p:par>
                        <p:par>
                          <p:cTn id="119" fill="hold">
                            <p:stCondLst>
                              <p:cond delay="2500"/>
                            </p:stCondLst>
                            <p:childTnLst>
                              <p:par>
                                <p:cTn id="120" presetID="10" presetClass="entr" presetSubtype="0" fill="hold" grpId="0" nodeType="afterEffect">
                                  <p:stCondLst>
                                    <p:cond delay="0"/>
                                  </p:stCondLst>
                                  <p:childTnLst>
                                    <p:set>
                                      <p:cBhvr>
                                        <p:cTn id="121" dur="1" fill="hold">
                                          <p:stCondLst>
                                            <p:cond delay="0"/>
                                          </p:stCondLst>
                                        </p:cTn>
                                        <p:tgtEl>
                                          <p:spTgt spid="93"/>
                                        </p:tgtEl>
                                        <p:attrNameLst>
                                          <p:attrName>style.visibility</p:attrName>
                                        </p:attrNameLst>
                                      </p:cBhvr>
                                      <p:to>
                                        <p:strVal val="visible"/>
                                      </p:to>
                                    </p:set>
                                    <p:animEffect transition="in" filter="fade">
                                      <p:cBhvr>
                                        <p:cTn id="122" dur="500"/>
                                        <p:tgtEl>
                                          <p:spTgt spid="93"/>
                                        </p:tgtEl>
                                      </p:cBhvr>
                                    </p:animEffect>
                                  </p:childTnLst>
                                </p:cTn>
                              </p:par>
                              <p:par>
                                <p:cTn id="123" presetID="10" presetClass="entr" presetSubtype="0" fill="hold" nodeType="withEffect">
                                  <p:stCondLst>
                                    <p:cond delay="0"/>
                                  </p:stCondLst>
                                  <p:childTnLst>
                                    <p:set>
                                      <p:cBhvr>
                                        <p:cTn id="124" dur="1" fill="hold">
                                          <p:stCondLst>
                                            <p:cond delay="0"/>
                                          </p:stCondLst>
                                        </p:cTn>
                                        <p:tgtEl>
                                          <p:spTgt spid="90"/>
                                        </p:tgtEl>
                                        <p:attrNameLst>
                                          <p:attrName>style.visibility</p:attrName>
                                        </p:attrNameLst>
                                      </p:cBhvr>
                                      <p:to>
                                        <p:strVal val="visible"/>
                                      </p:to>
                                    </p:set>
                                    <p:animEffect transition="in" filter="fade">
                                      <p:cBhvr>
                                        <p:cTn id="125" dur="500"/>
                                        <p:tgtEl>
                                          <p:spTgt spid="90"/>
                                        </p:tgtEl>
                                      </p:cBhvr>
                                    </p:animEffect>
                                  </p:childTnLst>
                                </p:cTn>
                              </p:par>
                              <p:par>
                                <p:cTn id="126" presetID="42" presetClass="entr" presetSubtype="0" fill="hold" nodeType="withEffect">
                                  <p:stCondLst>
                                    <p:cond delay="0"/>
                                  </p:stCondLst>
                                  <p:childTnLst>
                                    <p:set>
                                      <p:cBhvr>
                                        <p:cTn id="127" dur="1" fill="hold">
                                          <p:stCondLst>
                                            <p:cond delay="0"/>
                                          </p:stCondLst>
                                        </p:cTn>
                                        <p:tgtEl>
                                          <p:spTgt spid="52"/>
                                        </p:tgtEl>
                                        <p:attrNameLst>
                                          <p:attrName>style.visibility</p:attrName>
                                        </p:attrNameLst>
                                      </p:cBhvr>
                                      <p:to>
                                        <p:strVal val="visible"/>
                                      </p:to>
                                    </p:set>
                                    <p:animEffect transition="in" filter="fade">
                                      <p:cBhvr>
                                        <p:cTn id="128" dur="1000"/>
                                        <p:tgtEl>
                                          <p:spTgt spid="52"/>
                                        </p:tgtEl>
                                      </p:cBhvr>
                                    </p:animEffect>
                                    <p:anim calcmode="lin" valueType="num">
                                      <p:cBhvr>
                                        <p:cTn id="129" dur="1000" fill="hold"/>
                                        <p:tgtEl>
                                          <p:spTgt spid="52"/>
                                        </p:tgtEl>
                                        <p:attrNameLst>
                                          <p:attrName>ppt_x</p:attrName>
                                        </p:attrNameLst>
                                      </p:cBhvr>
                                      <p:tavLst>
                                        <p:tav tm="0">
                                          <p:val>
                                            <p:strVal val="#ppt_x"/>
                                          </p:val>
                                        </p:tav>
                                        <p:tav tm="100000">
                                          <p:val>
                                            <p:strVal val="#ppt_x"/>
                                          </p:val>
                                        </p:tav>
                                      </p:tavLst>
                                    </p:anim>
                                    <p:anim calcmode="lin" valueType="num">
                                      <p:cBhvr>
                                        <p:cTn id="130" dur="1000" fill="hold"/>
                                        <p:tgtEl>
                                          <p:spTgt spid="5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fade">
                                      <p:cBhvr>
                                        <p:cTn id="133" dur="1000"/>
                                        <p:tgtEl>
                                          <p:spTgt spid="70"/>
                                        </p:tgtEl>
                                      </p:cBhvr>
                                    </p:animEffect>
                                    <p:anim calcmode="lin" valueType="num">
                                      <p:cBhvr>
                                        <p:cTn id="134" dur="1000" fill="hold"/>
                                        <p:tgtEl>
                                          <p:spTgt spid="70"/>
                                        </p:tgtEl>
                                        <p:attrNameLst>
                                          <p:attrName>ppt_x</p:attrName>
                                        </p:attrNameLst>
                                      </p:cBhvr>
                                      <p:tavLst>
                                        <p:tav tm="0">
                                          <p:val>
                                            <p:strVal val="#ppt_x"/>
                                          </p:val>
                                        </p:tav>
                                        <p:tav tm="100000">
                                          <p:val>
                                            <p:strVal val="#ppt_x"/>
                                          </p:val>
                                        </p:tav>
                                      </p:tavLst>
                                    </p:anim>
                                    <p:anim calcmode="lin" valueType="num">
                                      <p:cBhvr>
                                        <p:cTn id="135"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5" grpId="0"/>
      <p:bldP spid="35" grpId="1"/>
      <p:bldP spid="43" grpId="0"/>
      <p:bldP spid="43" grpId="1"/>
      <p:bldP spid="76" grpId="0"/>
      <p:bldP spid="77" grpId="0"/>
      <p:bldP spid="88" grpId="0"/>
      <p:bldP spid="93" grpId="0"/>
      <p:bldP spid="58" grpId="0"/>
      <p:bldP spid="58" grpId="1"/>
      <p:bldP spid="60" grpId="0"/>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4236"/>
            <a:ext cx="9401560" cy="998863"/>
          </a:xfrm>
        </p:spPr>
        <p:txBody>
          <a:bodyPr/>
          <a:lstStyle/>
          <a:p>
            <a:r>
              <a:rPr lang="en-US">
                <a:solidFill>
                  <a:schemeClr val="accent1"/>
                </a:solidFill>
              </a:rPr>
              <a:t>Azure SQL VM Best Practices</a:t>
            </a:r>
          </a:p>
        </p:txBody>
      </p:sp>
    </p:spTree>
    <p:extLst>
      <p:ext uri="{BB962C8B-B14F-4D97-AF65-F5344CB8AC3E}">
        <p14:creationId xmlns:p14="http://schemas.microsoft.com/office/powerpoint/2010/main" val="124006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59666" y="302039"/>
            <a:ext cx="11299110" cy="553638"/>
          </a:xfrm>
        </p:spPr>
        <p:txBody>
          <a:bodyPr/>
          <a:lstStyle/>
          <a:p>
            <a:r>
              <a:rPr lang="en-US"/>
              <a:t>Azure Compute Options</a:t>
            </a:r>
          </a:p>
        </p:txBody>
      </p:sp>
      <p:grpSp>
        <p:nvGrpSpPr>
          <p:cNvPr id="162" name="Group 161">
            <a:extLst>
              <a:ext uri="{FF2B5EF4-FFF2-40B4-BE49-F238E27FC236}">
                <a16:creationId xmlns:a16="http://schemas.microsoft.com/office/drawing/2014/main" id="{31F0A37F-72E2-40BC-A197-07739A83C0D0}"/>
              </a:ext>
            </a:extLst>
          </p:cNvPr>
          <p:cNvGrpSpPr/>
          <p:nvPr/>
        </p:nvGrpSpPr>
        <p:grpSpPr>
          <a:xfrm>
            <a:off x="1938766" y="1167431"/>
            <a:ext cx="9685812" cy="5011622"/>
            <a:chOff x="1938766" y="1167431"/>
            <a:chExt cx="9685812" cy="5011622"/>
          </a:xfrm>
        </p:grpSpPr>
        <p:sp>
          <p:nvSpPr>
            <p:cNvPr id="160" name="TextBox 159">
              <a:extLst>
                <a:ext uri="{FF2B5EF4-FFF2-40B4-BE49-F238E27FC236}">
                  <a16:creationId xmlns:a16="http://schemas.microsoft.com/office/drawing/2014/main" id="{3E4C2698-168F-47BE-B4CB-FB627CA4EE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Arial" panose="020B0604020202020204" pitchFamily="34" charset="0"/>
              </a:endParaRPr>
            </a:p>
          </p:txBody>
        </p:sp>
        <p:grpSp>
          <p:nvGrpSpPr>
            <p:cNvPr id="20" name="Group 19">
              <a:extLst>
                <a:ext uri="{FF2B5EF4-FFF2-40B4-BE49-F238E27FC236}">
                  <a16:creationId xmlns:a16="http://schemas.microsoft.com/office/drawing/2014/main" id="{70EE7EEE-44B2-4C0B-B1DB-932C969899D1}"/>
                </a:ext>
              </a:extLst>
            </p:cNvPr>
            <p:cNvGrpSpPr/>
            <p:nvPr/>
          </p:nvGrpSpPr>
          <p:grpSpPr>
            <a:xfrm>
              <a:off x="1938766" y="1167431"/>
              <a:ext cx="8495440" cy="5011622"/>
              <a:chOff x="457200" y="1323150"/>
              <a:chExt cx="8280400" cy="4940490"/>
            </a:xfrm>
          </p:grpSpPr>
          <p:grpSp>
            <p:nvGrpSpPr>
              <p:cNvPr id="18" name="Group 17">
                <a:extLst>
                  <a:ext uri="{FF2B5EF4-FFF2-40B4-BE49-F238E27FC236}">
                    <a16:creationId xmlns:a16="http://schemas.microsoft.com/office/drawing/2014/main" id="{3347E699-8475-4293-84EF-66A688F7F900}"/>
                  </a:ext>
                </a:extLst>
              </p:cNvPr>
              <p:cNvGrpSpPr/>
              <p:nvPr/>
            </p:nvGrpSpPr>
            <p:grpSpPr>
              <a:xfrm>
                <a:off x="457200" y="1323150"/>
                <a:ext cx="8280400" cy="4940490"/>
                <a:chOff x="457200" y="1323150"/>
                <a:chExt cx="8280400" cy="4940490"/>
              </a:xfrm>
            </p:grpSpPr>
            <p:sp>
              <p:nvSpPr>
                <p:cNvPr id="4" name="Rectangle 3">
                  <a:extLst>
                    <a:ext uri="{FF2B5EF4-FFF2-40B4-BE49-F238E27FC236}">
                      <a16:creationId xmlns:a16="http://schemas.microsoft.com/office/drawing/2014/main" id="{2FD717F8-5CB3-4C43-87F3-9C5D50DA0654}"/>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168FD3-FEB6-4668-8929-3FCF747FE14B}"/>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19" name="Group 18">
                <a:extLst>
                  <a:ext uri="{FF2B5EF4-FFF2-40B4-BE49-F238E27FC236}">
                    <a16:creationId xmlns:a16="http://schemas.microsoft.com/office/drawing/2014/main" id="{479BBB9C-3A2B-45F9-BBEB-92F7F955A715}"/>
                  </a:ext>
                </a:extLst>
              </p:cNvPr>
              <p:cNvGrpSpPr/>
              <p:nvPr/>
            </p:nvGrpSpPr>
            <p:grpSpPr>
              <a:xfrm>
                <a:off x="579278" y="2107392"/>
                <a:ext cx="8043263" cy="3931567"/>
                <a:chOff x="579278" y="2107392"/>
                <a:chExt cx="8043263" cy="3931567"/>
              </a:xfrm>
            </p:grpSpPr>
            <p:sp>
              <p:nvSpPr>
                <p:cNvPr id="33" name="Oval 32">
                  <a:extLst>
                    <a:ext uri="{FF2B5EF4-FFF2-40B4-BE49-F238E27FC236}">
                      <a16:creationId xmlns:a16="http://schemas.microsoft.com/office/drawing/2014/main" id="{DBAD3150-C5EC-420B-9F13-58AC5BEFE956}"/>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Arial" panose="020B0604020202020204" pitchFamily="34" charset="0"/>
                  </a:endParaRPr>
                </a:p>
              </p:txBody>
            </p:sp>
            <p:sp>
              <p:nvSpPr>
                <p:cNvPr id="8" name="Rectangle 7">
                  <a:extLst>
                    <a:ext uri="{FF2B5EF4-FFF2-40B4-BE49-F238E27FC236}">
                      <a16:creationId xmlns:a16="http://schemas.microsoft.com/office/drawing/2014/main" id="{75CC4DA4-4CCC-4C91-8DAB-9EF308DF7D67}"/>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12" name="Rectangle 11">
                  <a:extLst>
                    <a:ext uri="{FF2B5EF4-FFF2-40B4-BE49-F238E27FC236}">
                      <a16:creationId xmlns:a16="http://schemas.microsoft.com/office/drawing/2014/main" id="{8D9E93E3-BEC5-4D50-9DCA-B4355EC38B81}"/>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17" name="Oval 16">
                  <a:extLst>
                    <a:ext uri="{FF2B5EF4-FFF2-40B4-BE49-F238E27FC236}">
                      <a16:creationId xmlns:a16="http://schemas.microsoft.com/office/drawing/2014/main" id="{0C09327C-CA98-4C6F-97BC-FD3899959755}"/>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Oval 44">
                  <a:extLst>
                    <a:ext uri="{FF2B5EF4-FFF2-40B4-BE49-F238E27FC236}">
                      <a16:creationId xmlns:a16="http://schemas.microsoft.com/office/drawing/2014/main" id="{94F8E7FF-FE2C-4B34-822C-FDB12AC0A165}"/>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3756E6FE-AB7A-4A36-B05A-28218C1427F9}"/>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13" name="Rectangle 12">
                  <a:extLst>
                    <a:ext uri="{FF2B5EF4-FFF2-40B4-BE49-F238E27FC236}">
                      <a16:creationId xmlns:a16="http://schemas.microsoft.com/office/drawing/2014/main" id="{34399AB0-534C-4544-8DBC-8C1336EFD172}"/>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55" name="Oval 54">
                  <a:extLst>
                    <a:ext uri="{FF2B5EF4-FFF2-40B4-BE49-F238E27FC236}">
                      <a16:creationId xmlns:a16="http://schemas.microsoft.com/office/drawing/2014/main" id="{5ED9E63C-8E97-4B2A-A2C0-81A6D09FAA21}"/>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B8191329-6A0D-4262-83A6-EC64B4FF3FC4}"/>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14" name="Rectangle 13">
                  <a:extLst>
                    <a:ext uri="{FF2B5EF4-FFF2-40B4-BE49-F238E27FC236}">
                      <a16:creationId xmlns:a16="http://schemas.microsoft.com/office/drawing/2014/main" id="{19C6B38F-FFB4-4CE9-A4D6-2031C321E47E}"/>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41" name="Group 40">
                  <a:extLst>
                    <a:ext uri="{FF2B5EF4-FFF2-40B4-BE49-F238E27FC236}">
                      <a16:creationId xmlns:a16="http://schemas.microsoft.com/office/drawing/2014/main" id="{75DD0CF4-0852-4056-8128-A2CD68349A30}"/>
                    </a:ext>
                  </a:extLst>
                </p:cNvPr>
                <p:cNvGrpSpPr/>
                <p:nvPr/>
              </p:nvGrpSpPr>
              <p:grpSpPr>
                <a:xfrm>
                  <a:off x="5228628" y="4489778"/>
                  <a:ext cx="864768" cy="873970"/>
                  <a:chOff x="4709872" y="4929161"/>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grpSp>
            <p:sp>
              <p:nvSpPr>
                <p:cNvPr id="61" name="Oval 60">
                  <a:extLst>
                    <a:ext uri="{FF2B5EF4-FFF2-40B4-BE49-F238E27FC236}">
                      <a16:creationId xmlns:a16="http://schemas.microsoft.com/office/drawing/2014/main" id="{E94D4F3C-2B43-40BE-ABEB-2FDCEA67C751}"/>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B0082000-1982-4FA2-99B5-2C2E12861F45}"/>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15" name="Rectangle 14">
                  <a:extLst>
                    <a:ext uri="{FF2B5EF4-FFF2-40B4-BE49-F238E27FC236}">
                      <a16:creationId xmlns:a16="http://schemas.microsoft.com/office/drawing/2014/main" id="{2C9C461A-02F4-4667-987A-44F5A9C4B83E}"/>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68" name="Oval 67">
                  <a:extLst>
                    <a:ext uri="{FF2B5EF4-FFF2-40B4-BE49-F238E27FC236}">
                      <a16:creationId xmlns:a16="http://schemas.microsoft.com/office/drawing/2014/main" id="{4DF20BE8-AE44-47B7-BBC4-C93A8E5BBAA9}"/>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2" name="Group 71">
                  <a:extLst>
                    <a:ext uri="{FF2B5EF4-FFF2-40B4-BE49-F238E27FC236}">
                      <a16:creationId xmlns:a16="http://schemas.microsoft.com/office/drawing/2014/main" id="{E7F78D77-040E-471A-B9DF-B12F306D21AC}"/>
                    </a:ext>
                  </a:extLst>
                </p:cNvPr>
                <p:cNvGrpSpPr/>
                <p:nvPr/>
              </p:nvGrpSpPr>
              <p:grpSpPr>
                <a:xfrm>
                  <a:off x="7250303" y="2117876"/>
                  <a:ext cx="875080" cy="849308"/>
                  <a:chOff x="6440166" y="2807053"/>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6692591" y="3050655"/>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69" name="Group 168">
                  <a:extLst>
                    <a:ext uri="{FF2B5EF4-FFF2-40B4-BE49-F238E27FC236}">
                      <a16:creationId xmlns:a16="http://schemas.microsoft.com/office/drawing/2014/main" id="{32A284BF-B68F-4C55-BE6E-6E160E204666}"/>
                    </a:ext>
                  </a:extLst>
                </p:cNvPr>
                <p:cNvGrpSpPr/>
                <p:nvPr/>
              </p:nvGrpSpPr>
              <p:grpSpPr>
                <a:xfrm>
                  <a:off x="825266" y="2302925"/>
                  <a:ext cx="483673" cy="458242"/>
                  <a:chOff x="851936" y="2302925"/>
                  <a:chExt cx="483673" cy="458242"/>
                </a:xfrm>
              </p:grpSpPr>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Arial" panose="020B0604020202020204" pitchFamily="34" charset="0"/>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47047" y="2428226"/>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Arial" panose="020B0604020202020204" pitchFamily="34" charset="0"/>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Arial" panose="020B0604020202020204" pitchFamily="34" charset="0"/>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Arial" panose="020B0604020202020204" pitchFamily="34" charset="0"/>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Arial" panose="020B0604020202020204" pitchFamily="34" charset="0"/>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Arial" panose="020B0604020202020204" pitchFamily="34" charset="0"/>
                    </a:endParaRPr>
                  </a:p>
                </p:txBody>
              </p:sp>
            </p:grpSp>
            <p:grpSp>
              <p:nvGrpSpPr>
                <p:cNvPr id="177" name="Group 176">
                  <a:extLst>
                    <a:ext uri="{FF2B5EF4-FFF2-40B4-BE49-F238E27FC236}">
                      <a16:creationId xmlns:a16="http://schemas.microsoft.com/office/drawing/2014/main" id="{0C682D71-EC74-448E-B475-A1CD9D647657}"/>
                    </a:ext>
                  </a:extLst>
                </p:cNvPr>
                <p:cNvGrpSpPr/>
                <p:nvPr/>
              </p:nvGrpSpPr>
              <p:grpSpPr>
                <a:xfrm>
                  <a:off x="2820189" y="2307648"/>
                  <a:ext cx="400521" cy="406878"/>
                  <a:chOff x="2152650" y="1756410"/>
                  <a:chExt cx="240029" cy="243840"/>
                </a:xfrm>
              </p:grpSpPr>
              <p:sp>
                <p:nvSpPr>
                  <p:cNvPr id="173" name="Freeform: Shape 172">
                    <a:extLst>
                      <a:ext uri="{FF2B5EF4-FFF2-40B4-BE49-F238E27FC236}">
                        <a16:creationId xmlns:a16="http://schemas.microsoft.com/office/drawing/2014/main" id="{B214222B-4141-44E5-A2AF-9005652CAD20}"/>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Arial" panose="020B0604020202020204" pitchFamily="34" charset="0"/>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Arial" panose="020B0604020202020204" pitchFamily="34" charset="0"/>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Arial" panose="020B0604020202020204" pitchFamily="34" charset="0"/>
                    </a:endParaRPr>
                  </a:p>
                </p:txBody>
              </p:sp>
            </p:grpSp>
            <p:sp>
              <p:nvSpPr>
                <p:cNvPr id="178" name="server" title="Icon of a server tower">
                  <a:extLst>
                    <a:ext uri="{FF2B5EF4-FFF2-40B4-BE49-F238E27FC236}">
                      <a16:creationId xmlns:a16="http://schemas.microsoft.com/office/drawing/2014/main" id="{CB32955B-C27B-45E3-AB46-B3442CAB7AB7}"/>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Arial" panose="020B0604020202020204" pitchFamily="34" charset="0"/>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Arial" panose="020B0604020202020204" pitchFamily="34" charset="0"/>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grpSp>
        </p:grpSp>
        <p:grpSp>
          <p:nvGrpSpPr>
            <p:cNvPr id="21" name="Group 20">
              <a:extLst>
                <a:ext uri="{FF2B5EF4-FFF2-40B4-BE49-F238E27FC236}">
                  <a16:creationId xmlns:a16="http://schemas.microsoft.com/office/drawing/2014/main" id="{A875DD7A-7131-40A8-8790-E9D6121A34AE}"/>
                </a:ext>
              </a:extLst>
            </p:cNvPr>
            <p:cNvGrpSpPr/>
            <p:nvPr/>
          </p:nvGrpSpPr>
          <p:grpSpPr>
            <a:xfrm>
              <a:off x="2691543" y="1885388"/>
              <a:ext cx="7031512" cy="2957992"/>
              <a:chOff x="1590197" y="2152241"/>
              <a:chExt cx="7036096" cy="2959920"/>
            </a:xfrm>
          </p:grpSpPr>
          <p:grpSp>
            <p:nvGrpSpPr>
              <p:cNvPr id="99" name="Group 98">
                <a:extLst>
                  <a:ext uri="{FF2B5EF4-FFF2-40B4-BE49-F238E27FC236}">
                    <a16:creationId xmlns:a16="http://schemas.microsoft.com/office/drawing/2014/main" id="{ABD9E7D7-C16C-4F48-B53A-03B1E522EA33}"/>
                  </a:ext>
                </a:extLst>
              </p:cNvPr>
              <p:cNvGrpSpPr/>
              <p:nvPr/>
            </p:nvGrpSpPr>
            <p:grpSpPr>
              <a:xfrm>
                <a:off x="1590197" y="2301908"/>
                <a:ext cx="411480" cy="411480"/>
                <a:chOff x="1525319" y="1976899"/>
                <a:chExt cx="865583" cy="665954"/>
              </a:xfrm>
            </p:grpSpPr>
            <p:sp>
              <p:nvSpPr>
                <p:cNvPr id="100" name="monitor">
                  <a:extLst>
                    <a:ext uri="{FF2B5EF4-FFF2-40B4-BE49-F238E27FC236}">
                      <a16:creationId xmlns:a16="http://schemas.microsoft.com/office/drawing/2014/main" id="{914866A8-C4AA-4ABD-8197-69102842D0AD}"/>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101" name="TextBox 100">
                  <a:extLst>
                    <a:ext uri="{FF2B5EF4-FFF2-40B4-BE49-F238E27FC236}">
                      <a16:creationId xmlns:a16="http://schemas.microsoft.com/office/drawing/2014/main" id="{5E9DB2EE-C297-42EC-9DE3-70ACAA39F7AB}"/>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96" name="Group 95">
                <a:extLst>
                  <a:ext uri="{FF2B5EF4-FFF2-40B4-BE49-F238E27FC236}">
                    <a16:creationId xmlns:a16="http://schemas.microsoft.com/office/drawing/2014/main" id="{51A4A30D-5878-4DE8-B18C-CF19AA72D9B3}"/>
                  </a:ext>
                </a:extLst>
              </p:cNvPr>
              <p:cNvGrpSpPr/>
              <p:nvPr/>
            </p:nvGrpSpPr>
            <p:grpSpPr>
              <a:xfrm>
                <a:off x="3547737" y="2352723"/>
                <a:ext cx="411480" cy="411480"/>
                <a:chOff x="3533647" y="2411267"/>
                <a:chExt cx="932004" cy="714281"/>
              </a:xfrm>
            </p:grpSpPr>
            <p:sp>
              <p:nvSpPr>
                <p:cNvPr id="97" name="monitor">
                  <a:extLst>
                    <a:ext uri="{FF2B5EF4-FFF2-40B4-BE49-F238E27FC236}">
                      <a16:creationId xmlns:a16="http://schemas.microsoft.com/office/drawing/2014/main" id="{6ADE9B05-2201-48BF-B039-9CCA1D8F53DF}"/>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98" name="TextBox 97">
                  <a:extLst>
                    <a:ext uri="{FF2B5EF4-FFF2-40B4-BE49-F238E27FC236}">
                      <a16:creationId xmlns:a16="http://schemas.microsoft.com/office/drawing/2014/main" id="{9316D93F-47F2-4EC6-AF2C-0F16B20BCAAD}"/>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20" name="Group 119">
                <a:extLst>
                  <a:ext uri="{FF2B5EF4-FFF2-40B4-BE49-F238E27FC236}">
                    <a16:creationId xmlns:a16="http://schemas.microsoft.com/office/drawing/2014/main" id="{60BD9417-8E4A-43AF-8BDD-E495333DF3C4}"/>
                  </a:ext>
                </a:extLst>
              </p:cNvPr>
              <p:cNvGrpSpPr/>
              <p:nvPr/>
            </p:nvGrpSpPr>
            <p:grpSpPr>
              <a:xfrm>
                <a:off x="4422350" y="4700681"/>
                <a:ext cx="411480" cy="411480"/>
                <a:chOff x="3156018" y="5427374"/>
                <a:chExt cx="666131" cy="510520"/>
              </a:xfrm>
            </p:grpSpPr>
            <p:sp>
              <p:nvSpPr>
                <p:cNvPr id="121" name="monitor">
                  <a:extLst>
                    <a:ext uri="{FF2B5EF4-FFF2-40B4-BE49-F238E27FC236}">
                      <a16:creationId xmlns:a16="http://schemas.microsoft.com/office/drawing/2014/main" id="{8389A431-316B-49D4-9E05-E6250A23DB20}"/>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2" name="TextBox 121">
                  <a:extLst>
                    <a:ext uri="{FF2B5EF4-FFF2-40B4-BE49-F238E27FC236}">
                      <a16:creationId xmlns:a16="http://schemas.microsoft.com/office/drawing/2014/main" id="{D20E95C0-2D8A-4D3A-97F8-F25F6983CF9B}"/>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26" name="Group 125">
                <a:extLst>
                  <a:ext uri="{FF2B5EF4-FFF2-40B4-BE49-F238E27FC236}">
                    <a16:creationId xmlns:a16="http://schemas.microsoft.com/office/drawing/2014/main" id="{6D4E07EC-D6EE-485E-8D2F-BC8965FA6BDB}"/>
                  </a:ext>
                </a:extLst>
              </p:cNvPr>
              <p:cNvGrpSpPr/>
              <p:nvPr/>
            </p:nvGrpSpPr>
            <p:grpSpPr>
              <a:xfrm>
                <a:off x="4427341" y="4245087"/>
                <a:ext cx="411480" cy="411480"/>
                <a:chOff x="4718017" y="4787449"/>
                <a:chExt cx="666131" cy="510520"/>
              </a:xfrm>
            </p:grpSpPr>
            <p:sp>
              <p:nvSpPr>
                <p:cNvPr id="127" name="monitor">
                  <a:extLst>
                    <a:ext uri="{FF2B5EF4-FFF2-40B4-BE49-F238E27FC236}">
                      <a16:creationId xmlns:a16="http://schemas.microsoft.com/office/drawing/2014/main" id="{06CFA133-1A94-49D7-BBEA-C8DD7916F3F9}"/>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8" name="TextBox 127">
                  <a:extLst>
                    <a:ext uri="{FF2B5EF4-FFF2-40B4-BE49-F238E27FC236}">
                      <a16:creationId xmlns:a16="http://schemas.microsoft.com/office/drawing/2014/main" id="{F1377DF9-7CDC-4335-8DAD-F18D5560B8A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29" name="Group 128">
                <a:extLst>
                  <a:ext uri="{FF2B5EF4-FFF2-40B4-BE49-F238E27FC236}">
                    <a16:creationId xmlns:a16="http://schemas.microsoft.com/office/drawing/2014/main" id="{2B220850-34FA-4106-A6F9-47547C5E770D}"/>
                  </a:ext>
                </a:extLst>
              </p:cNvPr>
              <p:cNvGrpSpPr/>
              <p:nvPr/>
            </p:nvGrpSpPr>
            <p:grpSpPr>
              <a:xfrm>
                <a:off x="3969640" y="4245087"/>
                <a:ext cx="411480" cy="411480"/>
                <a:chOff x="2942248" y="4787449"/>
                <a:chExt cx="666131" cy="510520"/>
              </a:xfrm>
            </p:grpSpPr>
            <p:sp>
              <p:nvSpPr>
                <p:cNvPr id="130" name="monitor">
                  <a:extLst>
                    <a:ext uri="{FF2B5EF4-FFF2-40B4-BE49-F238E27FC236}">
                      <a16:creationId xmlns:a16="http://schemas.microsoft.com/office/drawing/2014/main" id="{33D0E83B-8739-4AA9-9779-907577A8D75E}"/>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1" name="TextBox 130">
                  <a:extLst>
                    <a:ext uri="{FF2B5EF4-FFF2-40B4-BE49-F238E27FC236}">
                      <a16:creationId xmlns:a16="http://schemas.microsoft.com/office/drawing/2014/main" id="{E2830557-03BF-4B88-AD34-BE3F2C66EB9C}"/>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35" name="Group 134">
                <a:extLst>
                  <a:ext uri="{FF2B5EF4-FFF2-40B4-BE49-F238E27FC236}">
                    <a16:creationId xmlns:a16="http://schemas.microsoft.com/office/drawing/2014/main" id="{59AA7A0F-074F-49A0-9D21-9B6F6C58DB43}"/>
                  </a:ext>
                </a:extLst>
              </p:cNvPr>
              <p:cNvGrpSpPr/>
              <p:nvPr/>
            </p:nvGrpSpPr>
            <p:grpSpPr>
              <a:xfrm>
                <a:off x="3517286" y="4700681"/>
                <a:ext cx="411480" cy="411480"/>
                <a:chOff x="2201635" y="5432510"/>
                <a:chExt cx="666131" cy="510520"/>
              </a:xfrm>
            </p:grpSpPr>
            <p:sp>
              <p:nvSpPr>
                <p:cNvPr id="136" name="monitor">
                  <a:extLst>
                    <a:ext uri="{FF2B5EF4-FFF2-40B4-BE49-F238E27FC236}">
                      <a16:creationId xmlns:a16="http://schemas.microsoft.com/office/drawing/2014/main" id="{D235DA6F-F517-4438-9E1C-3824930086EF}"/>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7" name="TextBox 136">
                  <a:extLst>
                    <a:ext uri="{FF2B5EF4-FFF2-40B4-BE49-F238E27FC236}">
                      <a16:creationId xmlns:a16="http://schemas.microsoft.com/office/drawing/2014/main" id="{B2478242-1D51-470A-9D32-00892A319793}"/>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02" name="Group 101">
                <a:extLst>
                  <a:ext uri="{FF2B5EF4-FFF2-40B4-BE49-F238E27FC236}">
                    <a16:creationId xmlns:a16="http://schemas.microsoft.com/office/drawing/2014/main" id="{DBCEFC72-1BA4-4141-B4D5-62E632776F2F}"/>
                  </a:ext>
                </a:extLst>
              </p:cNvPr>
              <p:cNvGrpSpPr/>
              <p:nvPr/>
            </p:nvGrpSpPr>
            <p:grpSpPr>
              <a:xfrm>
                <a:off x="6349572" y="2152241"/>
                <a:ext cx="411480" cy="411480"/>
                <a:chOff x="5858507" y="2580337"/>
                <a:chExt cx="865582" cy="663377"/>
              </a:xfrm>
            </p:grpSpPr>
            <p:sp>
              <p:nvSpPr>
                <p:cNvPr id="103" name="monitor">
                  <a:extLst>
                    <a:ext uri="{FF2B5EF4-FFF2-40B4-BE49-F238E27FC236}">
                      <a16:creationId xmlns:a16="http://schemas.microsoft.com/office/drawing/2014/main" id="{AD629FD5-5800-4469-8616-B56F62D623C7}"/>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19972034-B035-49BC-B621-3EC4FE62C2D2}"/>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32" name="Group 131">
                <a:extLst>
                  <a:ext uri="{FF2B5EF4-FFF2-40B4-BE49-F238E27FC236}">
                    <a16:creationId xmlns:a16="http://schemas.microsoft.com/office/drawing/2014/main" id="{F1287EE7-E5CF-4A1E-9685-364DC7872B64}"/>
                  </a:ext>
                </a:extLst>
              </p:cNvPr>
              <p:cNvGrpSpPr/>
              <p:nvPr/>
            </p:nvGrpSpPr>
            <p:grpSpPr>
              <a:xfrm>
                <a:off x="6149143" y="4629104"/>
                <a:ext cx="411480" cy="411480"/>
                <a:chOff x="5227177" y="5461615"/>
                <a:chExt cx="666131" cy="510520"/>
              </a:xfrm>
            </p:grpSpPr>
            <p:sp>
              <p:nvSpPr>
                <p:cNvPr id="133" name="monitor">
                  <a:extLst>
                    <a:ext uri="{FF2B5EF4-FFF2-40B4-BE49-F238E27FC236}">
                      <a16:creationId xmlns:a16="http://schemas.microsoft.com/office/drawing/2014/main" id="{608A6BF4-C322-494F-8206-A016BBA03FE1}"/>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4" name="TextBox 133">
                  <a:extLst>
                    <a:ext uri="{FF2B5EF4-FFF2-40B4-BE49-F238E27FC236}">
                      <a16:creationId xmlns:a16="http://schemas.microsoft.com/office/drawing/2014/main" id="{0E657495-7ED5-4BE6-95D5-5B205EF88E3B}"/>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38" name="Group 137">
                <a:extLst>
                  <a:ext uri="{FF2B5EF4-FFF2-40B4-BE49-F238E27FC236}">
                    <a16:creationId xmlns:a16="http://schemas.microsoft.com/office/drawing/2014/main" id="{31332CB9-3785-402D-9DBE-2B78EAF3C40D}"/>
                  </a:ext>
                </a:extLst>
              </p:cNvPr>
              <p:cNvGrpSpPr/>
              <p:nvPr/>
            </p:nvGrpSpPr>
            <p:grpSpPr>
              <a:xfrm>
                <a:off x="6348746" y="2636151"/>
                <a:ext cx="411480" cy="411480"/>
                <a:chOff x="6207028" y="3846339"/>
                <a:chExt cx="679504" cy="520766"/>
              </a:xfrm>
            </p:grpSpPr>
            <p:sp>
              <p:nvSpPr>
                <p:cNvPr id="139" name="monitor">
                  <a:extLst>
                    <a:ext uri="{FF2B5EF4-FFF2-40B4-BE49-F238E27FC236}">
                      <a16:creationId xmlns:a16="http://schemas.microsoft.com/office/drawing/2014/main" id="{A3223CE2-6C1E-4265-B474-9C2946A84DF1}"/>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140" name="TextBox 139">
                  <a:extLst>
                    <a:ext uri="{FF2B5EF4-FFF2-40B4-BE49-F238E27FC236}">
                      <a16:creationId xmlns:a16="http://schemas.microsoft.com/office/drawing/2014/main" id="{88BCF1D9-B073-4D32-AD8A-158AA5B7C53A}"/>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47" name="Group 146">
                <a:extLst>
                  <a:ext uri="{FF2B5EF4-FFF2-40B4-BE49-F238E27FC236}">
                    <a16:creationId xmlns:a16="http://schemas.microsoft.com/office/drawing/2014/main" id="{D944CFB7-FA71-432F-BE02-47FD0C8E947F}"/>
                  </a:ext>
                </a:extLst>
              </p:cNvPr>
              <p:cNvGrpSpPr/>
              <p:nvPr/>
            </p:nvGrpSpPr>
            <p:grpSpPr>
              <a:xfrm>
                <a:off x="6600072" y="4629104"/>
                <a:ext cx="411480" cy="411480"/>
                <a:chOff x="5239289" y="6140148"/>
                <a:chExt cx="666131" cy="510520"/>
              </a:xfrm>
            </p:grpSpPr>
            <p:sp>
              <p:nvSpPr>
                <p:cNvPr id="148" name="monitor">
                  <a:extLst>
                    <a:ext uri="{FF2B5EF4-FFF2-40B4-BE49-F238E27FC236}">
                      <a16:creationId xmlns:a16="http://schemas.microsoft.com/office/drawing/2014/main" id="{0D4B408D-F077-4452-B5B7-F0A172EAE40C}"/>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9" name="TextBox 148">
                  <a:extLst>
                    <a:ext uri="{FF2B5EF4-FFF2-40B4-BE49-F238E27FC236}">
                      <a16:creationId xmlns:a16="http://schemas.microsoft.com/office/drawing/2014/main" id="{9050DD7D-6D92-4A31-AF2B-F1ACDD55557E}"/>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11" name="Group 110">
                <a:extLst>
                  <a:ext uri="{FF2B5EF4-FFF2-40B4-BE49-F238E27FC236}">
                    <a16:creationId xmlns:a16="http://schemas.microsoft.com/office/drawing/2014/main" id="{D6B571A7-6722-4807-97DB-114229061F19}"/>
                  </a:ext>
                </a:extLst>
              </p:cNvPr>
              <p:cNvGrpSpPr/>
              <p:nvPr/>
            </p:nvGrpSpPr>
            <p:grpSpPr>
              <a:xfrm>
                <a:off x="8214813" y="2617918"/>
                <a:ext cx="411480" cy="411480"/>
                <a:chOff x="7916038" y="3973181"/>
                <a:chExt cx="666133" cy="510519"/>
              </a:xfrm>
            </p:grpSpPr>
            <p:sp>
              <p:nvSpPr>
                <p:cNvPr id="112" name="monitor">
                  <a:extLst>
                    <a:ext uri="{FF2B5EF4-FFF2-40B4-BE49-F238E27FC236}">
                      <a16:creationId xmlns:a16="http://schemas.microsoft.com/office/drawing/2014/main" id="{C134A56D-CC82-4652-9017-CB8507FAB8A3}"/>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113" name="TextBox 112">
                  <a:extLst>
                    <a:ext uri="{FF2B5EF4-FFF2-40B4-BE49-F238E27FC236}">
                      <a16:creationId xmlns:a16="http://schemas.microsoft.com/office/drawing/2014/main" id="{6388A050-2384-43DA-A737-86376B738214}"/>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72" name="Group 171">
                <a:extLst>
                  <a:ext uri="{FF2B5EF4-FFF2-40B4-BE49-F238E27FC236}">
                    <a16:creationId xmlns:a16="http://schemas.microsoft.com/office/drawing/2014/main" id="{CB4BBB49-60CA-4486-8ACB-2F5E3055E5CD}"/>
                  </a:ext>
                </a:extLst>
              </p:cNvPr>
              <p:cNvGrpSpPr/>
              <p:nvPr/>
            </p:nvGrpSpPr>
            <p:grpSpPr>
              <a:xfrm>
                <a:off x="3969848" y="4700681"/>
                <a:ext cx="411480" cy="411480"/>
                <a:chOff x="3977404" y="4787449"/>
                <a:chExt cx="666131" cy="510520"/>
              </a:xfrm>
            </p:grpSpPr>
            <p:sp>
              <p:nvSpPr>
                <p:cNvPr id="192" name="monitor">
                  <a:extLst>
                    <a:ext uri="{FF2B5EF4-FFF2-40B4-BE49-F238E27FC236}">
                      <a16:creationId xmlns:a16="http://schemas.microsoft.com/office/drawing/2014/main" id="{2352EDEA-D4C7-4990-85DD-77508C35A42F}"/>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3" name="TextBox 192">
                  <a:extLst>
                    <a:ext uri="{FF2B5EF4-FFF2-40B4-BE49-F238E27FC236}">
                      <a16:creationId xmlns:a16="http://schemas.microsoft.com/office/drawing/2014/main" id="{C0647838-6627-4AB3-A44C-A3276BF6E443}"/>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27" name="Group 26">
              <a:extLst>
                <a:ext uri="{FF2B5EF4-FFF2-40B4-BE49-F238E27FC236}">
                  <a16:creationId xmlns:a16="http://schemas.microsoft.com/office/drawing/2014/main" id="{1B042901-813B-47CD-B22A-3F5FAE3AA32A}"/>
                </a:ext>
              </a:extLst>
            </p:cNvPr>
            <p:cNvGrpSpPr/>
            <p:nvPr/>
          </p:nvGrpSpPr>
          <p:grpSpPr>
            <a:xfrm>
              <a:off x="5070565" y="1885388"/>
              <a:ext cx="4642365" cy="3407740"/>
              <a:chOff x="3970770" y="2152238"/>
              <a:chExt cx="4645391" cy="3409961"/>
            </a:xfrm>
          </p:grpSpPr>
          <p:grpSp>
            <p:nvGrpSpPr>
              <p:cNvPr id="22" name="Group 21">
                <a:extLst>
                  <a:ext uri="{FF2B5EF4-FFF2-40B4-BE49-F238E27FC236}">
                    <a16:creationId xmlns:a16="http://schemas.microsoft.com/office/drawing/2014/main" id="{7CA29C77-AC6C-4B88-B7AD-0648087F9DE9}"/>
                  </a:ext>
                </a:extLst>
              </p:cNvPr>
              <p:cNvGrpSpPr/>
              <p:nvPr/>
            </p:nvGrpSpPr>
            <p:grpSpPr>
              <a:xfrm>
                <a:off x="6831808" y="2152238"/>
                <a:ext cx="469230" cy="411480"/>
                <a:chOff x="6831808" y="2152238"/>
                <a:chExt cx="469230" cy="411480"/>
              </a:xfrm>
            </p:grpSpPr>
            <p:sp>
              <p:nvSpPr>
                <p:cNvPr id="187" name="monitor">
                  <a:extLst>
                    <a:ext uri="{FF2B5EF4-FFF2-40B4-BE49-F238E27FC236}">
                      <a16:creationId xmlns:a16="http://schemas.microsoft.com/office/drawing/2014/main" id="{0B33433B-0FCD-4717-B970-129A804D35E0}"/>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4" name="TextBox 193">
                  <a:extLst>
                    <a:ext uri="{FF2B5EF4-FFF2-40B4-BE49-F238E27FC236}">
                      <a16:creationId xmlns:a16="http://schemas.microsoft.com/office/drawing/2014/main" id="{CA516AA1-D76F-4B07-97CA-57A8BF203A0B}"/>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4" name="Group 23">
                <a:extLst>
                  <a:ext uri="{FF2B5EF4-FFF2-40B4-BE49-F238E27FC236}">
                    <a16:creationId xmlns:a16="http://schemas.microsoft.com/office/drawing/2014/main" id="{5D377B9B-FE4D-4572-AB03-43444925AA55}"/>
                  </a:ext>
                </a:extLst>
              </p:cNvPr>
              <p:cNvGrpSpPr/>
              <p:nvPr/>
            </p:nvGrpSpPr>
            <p:grpSpPr>
              <a:xfrm>
                <a:off x="3970770" y="5150719"/>
                <a:ext cx="411480" cy="411480"/>
                <a:chOff x="3970770" y="5150719"/>
                <a:chExt cx="411480" cy="411480"/>
              </a:xfrm>
            </p:grpSpPr>
            <p:sp>
              <p:nvSpPr>
                <p:cNvPr id="199" name="monitor">
                  <a:extLst>
                    <a:ext uri="{FF2B5EF4-FFF2-40B4-BE49-F238E27FC236}">
                      <a16:creationId xmlns:a16="http://schemas.microsoft.com/office/drawing/2014/main" id="{5F2A7D0B-1DC3-44F7-BB39-E4A5256864C2}"/>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0" name="TextBox 199">
                  <a:extLst>
                    <a:ext uri="{FF2B5EF4-FFF2-40B4-BE49-F238E27FC236}">
                      <a16:creationId xmlns:a16="http://schemas.microsoft.com/office/drawing/2014/main" id="{BEF22DAF-1FF4-4CF9-B726-62F6FAFB8EC7}"/>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25" name="Group 24">
                <a:extLst>
                  <a:ext uri="{FF2B5EF4-FFF2-40B4-BE49-F238E27FC236}">
                    <a16:creationId xmlns:a16="http://schemas.microsoft.com/office/drawing/2014/main" id="{7ACACA1A-3E17-4C53-95A7-473FD8502A5F}"/>
                  </a:ext>
                </a:extLst>
              </p:cNvPr>
              <p:cNvGrpSpPr/>
              <p:nvPr/>
            </p:nvGrpSpPr>
            <p:grpSpPr>
              <a:xfrm>
                <a:off x="6145831" y="5141154"/>
                <a:ext cx="411480" cy="411480"/>
                <a:chOff x="6145831" y="5141154"/>
                <a:chExt cx="411480" cy="411480"/>
              </a:xfrm>
            </p:grpSpPr>
            <p:sp>
              <p:nvSpPr>
                <p:cNvPr id="202" name="monitor">
                  <a:extLst>
                    <a:ext uri="{FF2B5EF4-FFF2-40B4-BE49-F238E27FC236}">
                      <a16:creationId xmlns:a16="http://schemas.microsoft.com/office/drawing/2014/main" id="{FEBD7BDE-A16D-4FBD-B177-D86F8B76CCEE}"/>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3" name="TextBox 202">
                  <a:extLst>
                    <a:ext uri="{FF2B5EF4-FFF2-40B4-BE49-F238E27FC236}">
                      <a16:creationId xmlns:a16="http://schemas.microsoft.com/office/drawing/2014/main" id="{E7510CFC-B68D-4748-B4DC-882F2BDF5BFE}"/>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6" name="Group 25">
                <a:extLst>
                  <a:ext uri="{FF2B5EF4-FFF2-40B4-BE49-F238E27FC236}">
                    <a16:creationId xmlns:a16="http://schemas.microsoft.com/office/drawing/2014/main" id="{80F6452C-D093-4D3B-8D74-702DD58E38A0}"/>
                  </a:ext>
                </a:extLst>
              </p:cNvPr>
              <p:cNvGrpSpPr/>
              <p:nvPr/>
            </p:nvGrpSpPr>
            <p:grpSpPr>
              <a:xfrm>
                <a:off x="8204681" y="5059500"/>
                <a:ext cx="411480" cy="411480"/>
                <a:chOff x="8204681" y="5059500"/>
                <a:chExt cx="411480" cy="411480"/>
              </a:xfrm>
            </p:grpSpPr>
            <p:sp>
              <p:nvSpPr>
                <p:cNvPr id="205" name="monitor">
                  <a:extLst>
                    <a:ext uri="{FF2B5EF4-FFF2-40B4-BE49-F238E27FC236}">
                      <a16:creationId xmlns:a16="http://schemas.microsoft.com/office/drawing/2014/main" id="{A0B0B455-D2CD-4C8D-AAB2-329E815DE282}"/>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6" name="TextBox 205">
                  <a:extLst>
                    <a:ext uri="{FF2B5EF4-FFF2-40B4-BE49-F238E27FC236}">
                      <a16:creationId xmlns:a16="http://schemas.microsoft.com/office/drawing/2014/main" id="{618C1ACB-47CB-4F1C-BF0F-9AD5E9B5FC5C}"/>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32" name="Group 31">
            <a:extLst>
              <a:ext uri="{FF2B5EF4-FFF2-40B4-BE49-F238E27FC236}">
                <a16:creationId xmlns:a16="http://schemas.microsoft.com/office/drawing/2014/main" id="{1124EC5A-F694-4010-81AE-B9EBA7BB943B}"/>
              </a:ext>
            </a:extLst>
          </p:cNvPr>
          <p:cNvGrpSpPr/>
          <p:nvPr/>
        </p:nvGrpSpPr>
        <p:grpSpPr>
          <a:xfrm>
            <a:off x="1938766" y="3349459"/>
            <a:ext cx="1914968" cy="2735577"/>
            <a:chOff x="1936057" y="3349405"/>
            <a:chExt cx="1916216" cy="2737359"/>
          </a:xfrm>
        </p:grpSpPr>
        <p:sp>
          <p:nvSpPr>
            <p:cNvPr id="7" name="Rectangle: Rounded Corners 6">
              <a:extLst>
                <a:ext uri="{FF2B5EF4-FFF2-40B4-BE49-F238E27FC236}">
                  <a16:creationId xmlns:a16="http://schemas.microsoft.com/office/drawing/2014/main" id="{8241A1A2-A7A7-4744-A88D-AC95D988AF1D}"/>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610075-F961-4415-81C5-393EDEB9CBE3}"/>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34" name="Group 33">
            <a:extLst>
              <a:ext uri="{FF2B5EF4-FFF2-40B4-BE49-F238E27FC236}">
                <a16:creationId xmlns:a16="http://schemas.microsoft.com/office/drawing/2014/main" id="{03CBACE5-0C07-4316-999E-70F71DF85AB0}"/>
              </a:ext>
            </a:extLst>
          </p:cNvPr>
          <p:cNvGrpSpPr/>
          <p:nvPr/>
        </p:nvGrpSpPr>
        <p:grpSpPr>
          <a:xfrm>
            <a:off x="6322284" y="1408908"/>
            <a:ext cx="2166800" cy="2792505"/>
            <a:chOff x="6408543" y="1397586"/>
            <a:chExt cx="2168212" cy="2817379"/>
          </a:xfrm>
        </p:grpSpPr>
        <p:sp>
          <p:nvSpPr>
            <p:cNvPr id="2" name="Rectangle: Rounded Corners 1">
              <a:extLst>
                <a:ext uri="{FF2B5EF4-FFF2-40B4-BE49-F238E27FC236}">
                  <a16:creationId xmlns:a16="http://schemas.microsoft.com/office/drawing/2014/main" id="{270DBF45-A7B6-47E4-A2BB-BCEFA537EDB7}"/>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884D7EA4-34B4-45E5-9B1D-54403143BF72}"/>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156" name="Group 155">
            <a:extLst>
              <a:ext uri="{FF2B5EF4-FFF2-40B4-BE49-F238E27FC236}">
                <a16:creationId xmlns:a16="http://schemas.microsoft.com/office/drawing/2014/main" id="{B75F02D8-5D2D-4085-8636-EF6098D2276C}"/>
              </a:ext>
            </a:extLst>
          </p:cNvPr>
          <p:cNvGrpSpPr/>
          <p:nvPr/>
        </p:nvGrpSpPr>
        <p:grpSpPr>
          <a:xfrm>
            <a:off x="3213670" y="4455293"/>
            <a:ext cx="457200" cy="457200"/>
            <a:chOff x="3213670" y="4455293"/>
            <a:chExt cx="457200" cy="457200"/>
          </a:xfrm>
        </p:grpSpPr>
        <p:sp>
          <p:nvSpPr>
            <p:cNvPr id="40" name="monitor">
              <a:extLst>
                <a:ext uri="{FF2B5EF4-FFF2-40B4-BE49-F238E27FC236}">
                  <a16:creationId xmlns:a16="http://schemas.microsoft.com/office/drawing/2014/main" id="{05DFF586-8FDB-418C-850E-7473C89B3715}"/>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46" name="TextBox 45">
              <a:extLst>
                <a:ext uri="{FF2B5EF4-FFF2-40B4-BE49-F238E27FC236}">
                  <a16:creationId xmlns:a16="http://schemas.microsoft.com/office/drawing/2014/main" id="{492034D8-4676-4E2E-AF7B-FB49B6F8A61F}"/>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157" name="Group 156">
            <a:extLst>
              <a:ext uri="{FF2B5EF4-FFF2-40B4-BE49-F238E27FC236}">
                <a16:creationId xmlns:a16="http://schemas.microsoft.com/office/drawing/2014/main" id="{F6A15AA7-ACA3-411B-98D6-6F950EE50A10}"/>
              </a:ext>
            </a:extLst>
          </p:cNvPr>
          <p:cNvGrpSpPr/>
          <p:nvPr/>
        </p:nvGrpSpPr>
        <p:grpSpPr>
          <a:xfrm>
            <a:off x="3213701" y="4960873"/>
            <a:ext cx="457200" cy="457200"/>
            <a:chOff x="3213670" y="4949560"/>
            <a:chExt cx="457200" cy="457200"/>
          </a:xfrm>
        </p:grpSpPr>
        <p:sp>
          <p:nvSpPr>
            <p:cNvPr id="37" name="monitor">
              <a:extLst>
                <a:ext uri="{FF2B5EF4-FFF2-40B4-BE49-F238E27FC236}">
                  <a16:creationId xmlns:a16="http://schemas.microsoft.com/office/drawing/2014/main" id="{21ECC05B-2409-4D4C-AB7E-8E3532F8AC90}"/>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38" name="TextBox 37">
              <a:extLst>
                <a:ext uri="{FF2B5EF4-FFF2-40B4-BE49-F238E27FC236}">
                  <a16:creationId xmlns:a16="http://schemas.microsoft.com/office/drawing/2014/main" id="{0549BF1E-A3EC-4FDF-A366-1FACB4F571BE}"/>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154" name="Group 153">
            <a:extLst>
              <a:ext uri="{FF2B5EF4-FFF2-40B4-BE49-F238E27FC236}">
                <a16:creationId xmlns:a16="http://schemas.microsoft.com/office/drawing/2014/main" id="{B03FA173-EA2C-4D72-95F2-C459AF8E7B0F}"/>
              </a:ext>
            </a:extLst>
          </p:cNvPr>
          <p:cNvGrpSpPr/>
          <p:nvPr/>
        </p:nvGrpSpPr>
        <p:grpSpPr>
          <a:xfrm>
            <a:off x="2709719" y="4958723"/>
            <a:ext cx="457200" cy="457200"/>
            <a:chOff x="2721114" y="4942998"/>
            <a:chExt cx="457200" cy="457200"/>
          </a:xfrm>
        </p:grpSpPr>
        <p:sp>
          <p:nvSpPr>
            <p:cNvPr id="56" name="monitor">
              <a:extLst>
                <a:ext uri="{FF2B5EF4-FFF2-40B4-BE49-F238E27FC236}">
                  <a16:creationId xmlns:a16="http://schemas.microsoft.com/office/drawing/2014/main" id="{33602875-1C4E-4C33-A39A-BC26914531EB}"/>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57" name="TextBox 56">
              <a:extLst>
                <a:ext uri="{FF2B5EF4-FFF2-40B4-BE49-F238E27FC236}">
                  <a16:creationId xmlns:a16="http://schemas.microsoft.com/office/drawing/2014/main" id="{73B839D9-FE7E-485A-9008-F9FCE45EA5D5}"/>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153" name="Group 152">
            <a:extLst>
              <a:ext uri="{FF2B5EF4-FFF2-40B4-BE49-F238E27FC236}">
                <a16:creationId xmlns:a16="http://schemas.microsoft.com/office/drawing/2014/main" id="{6FC224ED-99B2-4E0C-A8B5-065610083F0F}"/>
              </a:ext>
            </a:extLst>
          </p:cNvPr>
          <p:cNvGrpSpPr/>
          <p:nvPr/>
        </p:nvGrpSpPr>
        <p:grpSpPr>
          <a:xfrm>
            <a:off x="2709719" y="4459719"/>
            <a:ext cx="457200" cy="457200"/>
            <a:chOff x="2721114" y="4448081"/>
            <a:chExt cx="457200" cy="457200"/>
          </a:xfrm>
        </p:grpSpPr>
        <p:sp>
          <p:nvSpPr>
            <p:cNvPr id="63" name="monitor">
              <a:extLst>
                <a:ext uri="{FF2B5EF4-FFF2-40B4-BE49-F238E27FC236}">
                  <a16:creationId xmlns:a16="http://schemas.microsoft.com/office/drawing/2014/main" id="{C69482D1-EDC9-4CFC-B166-4A283A337F4A}"/>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64" name="TextBox 63">
              <a:extLst>
                <a:ext uri="{FF2B5EF4-FFF2-40B4-BE49-F238E27FC236}">
                  <a16:creationId xmlns:a16="http://schemas.microsoft.com/office/drawing/2014/main" id="{9F62C5C4-ACEB-4E69-85D7-0C404E3333AD}"/>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146" name="Group 145">
            <a:extLst>
              <a:ext uri="{FF2B5EF4-FFF2-40B4-BE49-F238E27FC236}">
                <a16:creationId xmlns:a16="http://schemas.microsoft.com/office/drawing/2014/main" id="{53EF9056-B778-4085-AEC0-D1CDC6AC9B05}"/>
              </a:ext>
            </a:extLst>
          </p:cNvPr>
          <p:cNvGrpSpPr/>
          <p:nvPr/>
        </p:nvGrpSpPr>
        <p:grpSpPr>
          <a:xfrm>
            <a:off x="2709911" y="3963450"/>
            <a:ext cx="457200" cy="457200"/>
            <a:chOff x="3035002" y="3965040"/>
            <a:chExt cx="457200" cy="457200"/>
          </a:xfrm>
        </p:grpSpPr>
        <p:sp>
          <p:nvSpPr>
            <p:cNvPr id="67" name="monitor">
              <a:extLst>
                <a:ext uri="{FF2B5EF4-FFF2-40B4-BE49-F238E27FC236}">
                  <a16:creationId xmlns:a16="http://schemas.microsoft.com/office/drawing/2014/main" id="{0594A676-DF2F-4B1B-AE9C-1EEDEDFB2CD0}"/>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69" name="TextBox 68">
              <a:extLst>
                <a:ext uri="{FF2B5EF4-FFF2-40B4-BE49-F238E27FC236}">
                  <a16:creationId xmlns:a16="http://schemas.microsoft.com/office/drawing/2014/main" id="{27639D48-A714-47B4-BD57-6D561362A056}"/>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212" name="Group 211">
            <a:extLst>
              <a:ext uri="{FF2B5EF4-FFF2-40B4-BE49-F238E27FC236}">
                <a16:creationId xmlns:a16="http://schemas.microsoft.com/office/drawing/2014/main" id="{37464EA5-A7F2-440C-BD3D-292E0BA70A9A}"/>
              </a:ext>
            </a:extLst>
          </p:cNvPr>
          <p:cNvGrpSpPr/>
          <p:nvPr/>
        </p:nvGrpSpPr>
        <p:grpSpPr>
          <a:xfrm>
            <a:off x="5538267" y="4883554"/>
            <a:ext cx="457200" cy="457200"/>
            <a:chOff x="3213670" y="4949560"/>
            <a:chExt cx="457200" cy="457200"/>
          </a:xfrm>
        </p:grpSpPr>
        <p:sp>
          <p:nvSpPr>
            <p:cNvPr id="213" name="monitor">
              <a:extLst>
                <a:ext uri="{FF2B5EF4-FFF2-40B4-BE49-F238E27FC236}">
                  <a16:creationId xmlns:a16="http://schemas.microsoft.com/office/drawing/2014/main" id="{D9C7DBB6-0C1C-456B-8F1A-B90B2EB23284}"/>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214" name="TextBox 213">
              <a:extLst>
                <a:ext uri="{FF2B5EF4-FFF2-40B4-BE49-F238E27FC236}">
                  <a16:creationId xmlns:a16="http://schemas.microsoft.com/office/drawing/2014/main" id="{32DC79E0-D39C-4989-8DB0-B12CA85C55D6}"/>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164" name="monitor">
            <a:extLst>
              <a:ext uri="{FF2B5EF4-FFF2-40B4-BE49-F238E27FC236}">
                <a16:creationId xmlns:a16="http://schemas.microsoft.com/office/drawing/2014/main" id="{DC81F6B4-859D-4D35-A201-CA7F3F6CAFAA}"/>
              </a:ext>
            </a:extLst>
          </p:cNvPr>
          <p:cNvSpPr>
            <a:spLocks noChangeAspect="1" noEditPoints="1"/>
          </p:cNvSpPr>
          <p:nvPr/>
        </p:nvSpPr>
        <p:spPr bwMode="auto">
          <a:xfrm>
            <a:off x="7698158" y="487736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8" name="TextBox 217">
            <a:extLst>
              <a:ext uri="{FF2B5EF4-FFF2-40B4-BE49-F238E27FC236}">
                <a16:creationId xmlns:a16="http://schemas.microsoft.com/office/drawing/2014/main" id="{E7B43CF4-DEA5-4361-B652-7E30CFED59F1}"/>
              </a:ext>
            </a:extLst>
          </p:cNvPr>
          <p:cNvSpPr txBox="1"/>
          <p:nvPr/>
        </p:nvSpPr>
        <p:spPr>
          <a:xfrm>
            <a:off x="7807584" y="496047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220" name="Picture 2">
            <a:extLst>
              <a:ext uri="{FF2B5EF4-FFF2-40B4-BE49-F238E27FC236}">
                <a16:creationId xmlns:a16="http://schemas.microsoft.com/office/drawing/2014/main" id="{BA23691B-3A33-42A2-89B9-A2C502476F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0559" y="474331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B8ECFA55-0FE8-490B-BF14-6BA87A33D004}"/>
              </a:ext>
            </a:extLst>
          </p:cNvPr>
          <p:cNvGrpSpPr/>
          <p:nvPr/>
        </p:nvGrpSpPr>
        <p:grpSpPr>
          <a:xfrm>
            <a:off x="5966995" y="4218525"/>
            <a:ext cx="457200" cy="457200"/>
            <a:chOff x="3213670" y="4949560"/>
            <a:chExt cx="457200" cy="457200"/>
          </a:xfrm>
        </p:grpSpPr>
        <p:sp>
          <p:nvSpPr>
            <p:cNvPr id="165" name="monitor">
              <a:extLst>
                <a:ext uri="{FF2B5EF4-FFF2-40B4-BE49-F238E27FC236}">
                  <a16:creationId xmlns:a16="http://schemas.microsoft.com/office/drawing/2014/main" id="{A2843AD3-5277-4D64-9552-98E842BC725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sp>
          <p:nvSpPr>
            <p:cNvPr id="170" name="TextBox 169">
              <a:extLst>
                <a:ext uri="{FF2B5EF4-FFF2-40B4-BE49-F238E27FC236}">
                  <a16:creationId xmlns:a16="http://schemas.microsoft.com/office/drawing/2014/main" id="{DF03DE59-B9CA-4E22-B3D4-D245FC656CE2}"/>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5" name="monitor">
            <a:extLst>
              <a:ext uri="{FF2B5EF4-FFF2-40B4-BE49-F238E27FC236}">
                <a16:creationId xmlns:a16="http://schemas.microsoft.com/office/drawing/2014/main" id="{91CD896D-FC3D-4BBD-825F-D689297AFD1F}"/>
              </a:ext>
            </a:extLst>
          </p:cNvPr>
          <p:cNvSpPr>
            <a:spLocks noChangeAspect="1" noEditPoints="1"/>
          </p:cNvSpPr>
          <p:nvPr/>
        </p:nvSpPr>
        <p:spPr bwMode="auto">
          <a:xfrm>
            <a:off x="4615405" y="397690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48261D9E-EC36-45FB-BA2F-EE74A9D67F4B}"/>
              </a:ext>
            </a:extLst>
          </p:cNvPr>
          <p:cNvSpPr txBox="1"/>
          <p:nvPr/>
        </p:nvSpPr>
        <p:spPr>
          <a:xfrm>
            <a:off x="4723233" y="406002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180" name="TextBox 179">
            <a:extLst>
              <a:ext uri="{FF2B5EF4-FFF2-40B4-BE49-F238E27FC236}">
                <a16:creationId xmlns:a16="http://schemas.microsoft.com/office/drawing/2014/main" id="{F2F6451B-2196-48DD-B64C-6D8E77BDC712}"/>
              </a:ext>
            </a:extLst>
          </p:cNvPr>
          <p:cNvSpPr txBox="1"/>
          <p:nvPr/>
        </p:nvSpPr>
        <p:spPr>
          <a:xfrm>
            <a:off x="4452766" y="6333301"/>
            <a:ext cx="3028457" cy="369332"/>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Arial" panose="020B0604020202020204" pitchFamily="34" charset="0"/>
                <a:hlinkClick r:id="rId4"/>
              </a:rPr>
              <a:t>https://aka.ms/SQLIaaSPerf</a:t>
            </a:r>
            <a:r>
              <a:rPr kumimoji="0" lang="en-US" sz="1800" b="0" i="0" u="none" strike="noStrike" kern="1200" cap="none" spc="0" normalizeH="0" baseline="0" noProof="0">
                <a:ln>
                  <a:noFill/>
                </a:ln>
                <a:solidFill>
                  <a:srgbClr val="000000"/>
                </a:solidFill>
                <a:effectLst/>
                <a:uLnTx/>
                <a:uFillTx/>
                <a:latin typeface="Segoe UI"/>
                <a:ea typeface="+mn-ea"/>
                <a:cs typeface="Arial" panose="020B0604020202020204" pitchFamily="34" charset="0"/>
              </a:rPr>
              <a:t> </a:t>
            </a:r>
          </a:p>
        </p:txBody>
      </p:sp>
      <p:grpSp>
        <p:nvGrpSpPr>
          <p:cNvPr id="39" name="Group 38">
            <a:extLst>
              <a:ext uri="{FF2B5EF4-FFF2-40B4-BE49-F238E27FC236}">
                <a16:creationId xmlns:a16="http://schemas.microsoft.com/office/drawing/2014/main" id="{0ABAE723-AD5B-4490-84F7-A0D4D5758A19}"/>
              </a:ext>
            </a:extLst>
          </p:cNvPr>
          <p:cNvGrpSpPr/>
          <p:nvPr/>
        </p:nvGrpSpPr>
        <p:grpSpPr>
          <a:xfrm>
            <a:off x="3185586" y="3962930"/>
            <a:ext cx="517501" cy="457200"/>
            <a:chOff x="659594" y="3668899"/>
            <a:chExt cx="517501" cy="457200"/>
          </a:xfrm>
        </p:grpSpPr>
        <p:sp>
          <p:nvSpPr>
            <p:cNvPr id="31" name="monitor">
              <a:extLst>
                <a:ext uri="{FF2B5EF4-FFF2-40B4-BE49-F238E27FC236}">
                  <a16:creationId xmlns:a16="http://schemas.microsoft.com/office/drawing/2014/main" id="{6F470CF9-6EC1-49EA-98A1-33C919655500}"/>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gradFill>
                  <a:gsLst>
                    <a:gs pos="0">
                      <a:srgbClr val="505050"/>
                    </a:gs>
                    <a:gs pos="100000">
                      <a:srgbClr val="505050"/>
                    </a:gs>
                  </a:gsLst>
                </a:gradFill>
                <a:effectLst/>
                <a:uLnTx/>
                <a:uFillTx/>
                <a:latin typeface="Segoe UI Semibold"/>
                <a:ea typeface="+mn-ea"/>
                <a:cs typeface="Arial" panose="020B0604020202020204" pitchFamily="34" charset="0"/>
              </a:endParaRPr>
            </a:p>
          </p:txBody>
        </p:sp>
        <p:sp>
          <p:nvSpPr>
            <p:cNvPr id="36" name="TextBox 35">
              <a:extLst>
                <a:ext uri="{FF2B5EF4-FFF2-40B4-BE49-F238E27FC236}">
                  <a16:creationId xmlns:a16="http://schemas.microsoft.com/office/drawing/2014/main" id="{8D5CDD25-C89E-4BCD-9AD4-FEECF3175463}"/>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174" name="Graphic 173" descr="Stars with solid fill">
            <a:extLst>
              <a:ext uri="{FF2B5EF4-FFF2-40B4-BE49-F238E27FC236}">
                <a16:creationId xmlns:a16="http://schemas.microsoft.com/office/drawing/2014/main" id="{4FF50DC9-87D8-4488-B46E-6179486E67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1539" y="3823924"/>
            <a:ext cx="402525" cy="402525"/>
          </a:xfrm>
          <a:prstGeom prst="rect">
            <a:avLst/>
          </a:prstGeom>
        </p:spPr>
      </p:pic>
      <p:pic>
        <p:nvPicPr>
          <p:cNvPr id="181" name="Graphic 180" descr="Stars with solid fill">
            <a:extLst>
              <a:ext uri="{FF2B5EF4-FFF2-40B4-BE49-F238E27FC236}">
                <a16:creationId xmlns:a16="http://schemas.microsoft.com/office/drawing/2014/main" id="{03DAFA16-5DF6-45F7-9288-E9C9425945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3007697" y="3813900"/>
            <a:ext cx="402525" cy="402525"/>
          </a:xfrm>
          <a:prstGeom prst="rect">
            <a:avLst/>
          </a:prstGeom>
        </p:spPr>
      </p:pic>
      <p:pic>
        <p:nvPicPr>
          <p:cNvPr id="281" name="Graphic 280" descr="Stars with solid fill">
            <a:extLst>
              <a:ext uri="{FF2B5EF4-FFF2-40B4-BE49-F238E27FC236}">
                <a16:creationId xmlns:a16="http://schemas.microsoft.com/office/drawing/2014/main" id="{914C13F3-72DC-4297-9851-7B3491F7F6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2568612" y="3798367"/>
            <a:ext cx="402525" cy="402525"/>
          </a:xfrm>
          <a:prstGeom prst="rect">
            <a:avLst/>
          </a:prstGeom>
        </p:spPr>
      </p:pic>
      <p:sp>
        <p:nvSpPr>
          <p:cNvPr id="16" name="TextBox 15">
            <a:extLst>
              <a:ext uri="{FF2B5EF4-FFF2-40B4-BE49-F238E27FC236}">
                <a16:creationId xmlns:a16="http://schemas.microsoft.com/office/drawing/2014/main" id="{E638EA84-9640-79A5-08D7-2929E6158440}"/>
              </a:ext>
            </a:extLst>
          </p:cNvPr>
          <p:cNvSpPr txBox="1"/>
          <p:nvPr/>
        </p:nvSpPr>
        <p:spPr>
          <a:xfrm>
            <a:off x="2722765" y="415737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AEDD3C-BE0C-4312-ADD8-FE6C560732D8}"/>
              </a:ext>
            </a:extLst>
          </p:cNvPr>
          <p:cNvSpPr>
            <a:spLocks noGrp="1"/>
          </p:cNvSpPr>
          <p:nvPr>
            <p:ph type="title"/>
          </p:nvPr>
        </p:nvSpPr>
        <p:spPr/>
        <p:txBody>
          <a:bodyPr/>
          <a:lstStyle/>
          <a:p>
            <a:r>
              <a:rPr lang="en-US">
                <a:cs typeface="Segoe UI"/>
              </a:rPr>
              <a:t>Ebdsv5 and Premium SSD v2 – Better together! </a:t>
            </a:r>
            <a:r>
              <a:rPr lang="en-US">
                <a:solidFill>
                  <a:srgbClr val="FF0000"/>
                </a:solidFill>
                <a:cs typeface="Segoe UI"/>
              </a:rPr>
              <a:t>❤️</a:t>
            </a:r>
            <a:endParaRPr lang="en-US"/>
          </a:p>
        </p:txBody>
      </p:sp>
      <p:sp>
        <p:nvSpPr>
          <p:cNvPr id="3" name="Text Placeholder 2">
            <a:extLst>
              <a:ext uri="{FF2B5EF4-FFF2-40B4-BE49-F238E27FC236}">
                <a16:creationId xmlns:a16="http://schemas.microsoft.com/office/drawing/2014/main" id="{AD160ED1-47D6-4A20-BFF0-8283BC332310}"/>
              </a:ext>
            </a:extLst>
          </p:cNvPr>
          <p:cNvSpPr>
            <a:spLocks noGrp="1"/>
          </p:cNvSpPr>
          <p:nvPr>
            <p:ph type="body" sz="quarter" idx="10"/>
          </p:nvPr>
        </p:nvSpPr>
        <p:spPr>
          <a:xfrm>
            <a:off x="588263" y="1044575"/>
            <a:ext cx="11018520" cy="307777"/>
          </a:xfrm>
        </p:spPr>
        <p:txBody>
          <a:bodyPr/>
          <a:lstStyle/>
          <a:p>
            <a:r>
              <a:rPr lang="en-US"/>
              <a:t>Updated best practices guidance coming soon</a:t>
            </a:r>
          </a:p>
        </p:txBody>
      </p:sp>
      <p:graphicFrame>
        <p:nvGraphicFramePr>
          <p:cNvPr id="6" name="Diagram 5">
            <a:extLst>
              <a:ext uri="{FF2B5EF4-FFF2-40B4-BE49-F238E27FC236}">
                <a16:creationId xmlns:a16="http://schemas.microsoft.com/office/drawing/2014/main" id="{21F10344-CB72-BC59-8874-B8908CFC3EF4}"/>
              </a:ext>
            </a:extLst>
          </p:cNvPr>
          <p:cNvGraphicFramePr/>
          <p:nvPr/>
        </p:nvGraphicFramePr>
        <p:xfrm>
          <a:off x="588262" y="1570182"/>
          <a:ext cx="11018519" cy="4830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77000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DB6861-963F-4CA3-AA62-13A50AAB4F5D}"/>
              </a:ext>
            </a:extLst>
          </p:cNvPr>
          <p:cNvPicPr>
            <a:picLocks noChangeAspect="1"/>
          </p:cNvPicPr>
          <p:nvPr/>
        </p:nvPicPr>
        <p:blipFill>
          <a:blip r:embed="rId3"/>
          <a:stretch>
            <a:fillRect/>
          </a:stretch>
        </p:blipFill>
        <p:spPr>
          <a:xfrm>
            <a:off x="3867522" y="1428630"/>
            <a:ext cx="4838328" cy="5172402"/>
          </a:xfrm>
          <a:prstGeom prst="rect">
            <a:avLst/>
          </a:prstGeom>
        </p:spPr>
      </p:pic>
      <p:sp>
        <p:nvSpPr>
          <p:cNvPr id="2" name="Text Placeholder 1">
            <a:extLst>
              <a:ext uri="{FF2B5EF4-FFF2-40B4-BE49-F238E27FC236}">
                <a16:creationId xmlns:a16="http://schemas.microsoft.com/office/drawing/2014/main" id="{9082FA76-6648-43FF-8FFA-0537010145CF}"/>
              </a:ext>
            </a:extLst>
          </p:cNvPr>
          <p:cNvSpPr>
            <a:spLocks noGrp="1"/>
          </p:cNvSpPr>
          <p:nvPr>
            <p:ph type="body" sz="quarter" idx="10"/>
          </p:nvPr>
        </p:nvSpPr>
        <p:spPr>
          <a:xfrm>
            <a:off x="225576" y="788172"/>
            <a:ext cx="11018520" cy="307648"/>
          </a:xfrm>
        </p:spPr>
        <p:txBody>
          <a:bodyPr/>
          <a:lstStyle/>
          <a:p>
            <a:r>
              <a:rPr lang="en-US" dirty="0"/>
              <a:t>Storage configuration blade guides customers through proper configuration</a:t>
            </a:r>
          </a:p>
        </p:txBody>
      </p:sp>
      <p:sp>
        <p:nvSpPr>
          <p:cNvPr id="8" name="Rectangle 7">
            <a:extLst>
              <a:ext uri="{FF2B5EF4-FFF2-40B4-BE49-F238E27FC236}">
                <a16:creationId xmlns:a16="http://schemas.microsoft.com/office/drawing/2014/main" id="{71BF2983-17DA-4320-8A2C-A1198EA0DD69}"/>
              </a:ext>
            </a:extLst>
          </p:cNvPr>
          <p:cNvSpPr/>
          <p:nvPr/>
        </p:nvSpPr>
        <p:spPr bwMode="auto">
          <a:xfrm>
            <a:off x="3966956" y="5898896"/>
            <a:ext cx="4639459" cy="418523"/>
          </a:xfrm>
          <a:prstGeom prst="rect">
            <a:avLst/>
          </a:prstGeom>
          <a:noFill/>
          <a:ln w="28575">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72440BA8-5A77-4DD7-AAD5-A98778F8CD8E}"/>
              </a:ext>
            </a:extLst>
          </p:cNvPr>
          <p:cNvSpPr txBox="1">
            <a:spLocks/>
          </p:cNvSpPr>
          <p:nvPr/>
        </p:nvSpPr>
        <p:spPr>
          <a:xfrm>
            <a:off x="225576" y="234535"/>
            <a:ext cx="11740848" cy="553637"/>
          </a:xfrm>
          <a:prstGeom prst="rect">
            <a:avLst/>
          </a:prstGeom>
        </p:spPr>
        <p:txBody>
          <a:bodyPr vert="horz" wrap="square" lIns="0" tIns="0" rIns="0" bIns="0" rtlCol="0" anchor="t">
            <a:spAutoFit/>
          </a:bodyPr>
          <a:lstStyle>
            <a:lvl1pPr algn="l" defTabSz="932160" rtl="0" eaLnBrk="1" latinLnBrk="0" hangingPunct="1">
              <a:lnSpc>
                <a:spcPct val="100000"/>
              </a:lnSpc>
              <a:spcBef>
                <a:spcPct val="0"/>
              </a:spcBef>
              <a:buNone/>
              <a:defRPr lang="en-US" sz="3598"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160" rtl="0" eaLnBrk="1" fontAlgn="auto" latinLnBrk="0" hangingPunct="1">
              <a:lnSpc>
                <a:spcPct val="100000"/>
              </a:lnSpc>
              <a:spcBef>
                <a:spcPct val="0"/>
              </a:spcBef>
              <a:spcAft>
                <a:spcPts val="0"/>
              </a:spcAft>
              <a:buClrTx/>
              <a:buSzTx/>
              <a:buFontTx/>
              <a:buNone/>
              <a:tabLst/>
              <a:defRPr/>
            </a:pPr>
            <a:r>
              <a:rPr kumimoji="0" lang="en-US" sz="3598" b="0" i="0" u="none" strike="noStrike" kern="1200" cap="none" spc="-51"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 on Azure VM Marketplace Images</a:t>
            </a:r>
            <a:endParaRPr kumimoji="0" lang="en-US" sz="3598" b="0" i="0" u="none" strike="noStrike" kern="1200" cap="none" spc="-51" normalizeH="0" baseline="0" noProof="0" dirty="0">
              <a:ln w="3175">
                <a:noFill/>
              </a:ln>
              <a:gradFill>
                <a:gsLst>
                  <a:gs pos="1250">
                    <a:prstClr val="black"/>
                  </a:gs>
                  <a:gs pos="10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79812141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F812-33AD-4D44-B116-B89CDBD2CBCE}"/>
              </a:ext>
            </a:extLst>
          </p:cNvPr>
          <p:cNvSpPr>
            <a:spLocks noGrp="1"/>
          </p:cNvSpPr>
          <p:nvPr>
            <p:ph type="title"/>
          </p:nvPr>
        </p:nvSpPr>
        <p:spPr>
          <a:xfrm>
            <a:off x="225576" y="234535"/>
            <a:ext cx="11740848" cy="553637"/>
          </a:xfrm>
        </p:spPr>
        <p:txBody>
          <a:bodyPr vert="horz" wrap="square" lIns="0" tIns="0" rIns="0" bIns="0" rtlCol="0" anchor="t">
            <a:spAutoFit/>
          </a:bodyPr>
          <a:lstStyle/>
          <a:p>
            <a:pPr defTabSz="932160"/>
            <a:r>
              <a:rPr lang="en-US" sz="3598" spc="-51" dirty="0">
                <a:latin typeface="Segoe UI Semibold" panose="020B0702040204020203" pitchFamily="34" charset="0"/>
                <a:cs typeface="Segoe UI Semibold" panose="020B0702040204020203" pitchFamily="34" charset="0"/>
              </a:rPr>
              <a:t>Summary: Azure SQL VM Best Practices</a:t>
            </a:r>
          </a:p>
        </p:txBody>
      </p:sp>
      <p:grpSp>
        <p:nvGrpSpPr>
          <p:cNvPr id="78" name="Group 77">
            <a:extLst>
              <a:ext uri="{FF2B5EF4-FFF2-40B4-BE49-F238E27FC236}">
                <a16:creationId xmlns:a16="http://schemas.microsoft.com/office/drawing/2014/main" id="{299BE1E6-3F5D-491A-9ACC-1D45D6E43F09}"/>
              </a:ext>
            </a:extLst>
          </p:cNvPr>
          <p:cNvGrpSpPr/>
          <p:nvPr/>
        </p:nvGrpSpPr>
        <p:grpSpPr>
          <a:xfrm>
            <a:off x="5810789" y="1201408"/>
            <a:ext cx="2184657" cy="2345980"/>
            <a:chOff x="5261424" y="1241605"/>
            <a:chExt cx="2186080" cy="2347508"/>
          </a:xfrm>
        </p:grpSpPr>
        <p:sp>
          <p:nvSpPr>
            <p:cNvPr id="5" name="Rectangle 4">
              <a:extLst>
                <a:ext uri="{FF2B5EF4-FFF2-40B4-BE49-F238E27FC236}">
                  <a16:creationId xmlns:a16="http://schemas.microsoft.com/office/drawing/2014/main" id="{E7C30876-A0BB-4B79-A84B-686362662EF6}"/>
                </a:ext>
              </a:extLst>
            </p:cNvPr>
            <p:cNvSpPr/>
            <p:nvPr/>
          </p:nvSpPr>
          <p:spPr>
            <a:xfrm>
              <a:off x="5778002" y="3015857"/>
              <a:ext cx="1188146" cy="338554"/>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Isolate files</a:t>
              </a:r>
            </a:p>
          </p:txBody>
        </p:sp>
        <p:sp>
          <p:nvSpPr>
            <p:cNvPr id="6" name="Rectangle 5">
              <a:extLst>
                <a:ext uri="{FF2B5EF4-FFF2-40B4-BE49-F238E27FC236}">
                  <a16:creationId xmlns:a16="http://schemas.microsoft.com/office/drawing/2014/main" id="{974269C3-6235-413B-9CE4-8A993DFF68F5}"/>
                </a:ext>
              </a:extLst>
            </p:cNvPr>
            <p:cNvSpPr/>
            <p:nvPr/>
          </p:nvSpPr>
          <p:spPr>
            <a:xfrm>
              <a:off x="5375537" y="3327503"/>
              <a:ext cx="2071401" cy="261610"/>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to optimize read vs write traffic</a:t>
              </a:r>
            </a:p>
          </p:txBody>
        </p:sp>
        <p:grpSp>
          <p:nvGrpSpPr>
            <p:cNvPr id="11" name="Group 10">
              <a:extLst>
                <a:ext uri="{FF2B5EF4-FFF2-40B4-BE49-F238E27FC236}">
                  <a16:creationId xmlns:a16="http://schemas.microsoft.com/office/drawing/2014/main" id="{0E24C883-8164-4EDD-9C0A-DA0DA223B608}"/>
                </a:ext>
              </a:extLst>
            </p:cNvPr>
            <p:cNvGrpSpPr/>
            <p:nvPr/>
          </p:nvGrpSpPr>
          <p:grpSpPr>
            <a:xfrm>
              <a:off x="5333171" y="1838180"/>
              <a:ext cx="501222" cy="570475"/>
              <a:chOff x="8618441" y="2851722"/>
              <a:chExt cx="511273" cy="581914"/>
            </a:xfrm>
          </p:grpSpPr>
          <p:grpSp>
            <p:nvGrpSpPr>
              <p:cNvPr id="12" name="Group 11">
                <a:extLst>
                  <a:ext uri="{FF2B5EF4-FFF2-40B4-BE49-F238E27FC236}">
                    <a16:creationId xmlns:a16="http://schemas.microsoft.com/office/drawing/2014/main" id="{4C79FAB0-9E64-42D8-84AF-FBD8D41B545A}"/>
                  </a:ext>
                </a:extLst>
              </p:cNvPr>
              <p:cNvGrpSpPr>
                <a:grpSpLocks noChangeAspect="1"/>
              </p:cNvGrpSpPr>
              <p:nvPr/>
            </p:nvGrpSpPr>
            <p:grpSpPr>
              <a:xfrm>
                <a:off x="8618441" y="2851722"/>
                <a:ext cx="365760" cy="435864"/>
                <a:chOff x="5477764" y="5013499"/>
                <a:chExt cx="268565" cy="320040"/>
              </a:xfrm>
            </p:grpSpPr>
            <p:grpSp>
              <p:nvGrpSpPr>
                <p:cNvPr id="16" name="Group 15">
                  <a:extLst>
                    <a:ext uri="{FF2B5EF4-FFF2-40B4-BE49-F238E27FC236}">
                      <a16:creationId xmlns:a16="http://schemas.microsoft.com/office/drawing/2014/main" id="{C7F70C03-6543-4E73-8C45-8EA6E7AAE530}"/>
                    </a:ext>
                  </a:extLst>
                </p:cNvPr>
                <p:cNvGrpSpPr/>
                <p:nvPr/>
              </p:nvGrpSpPr>
              <p:grpSpPr>
                <a:xfrm>
                  <a:off x="5477764" y="5013499"/>
                  <a:ext cx="268565" cy="320040"/>
                  <a:chOff x="5477764" y="5010341"/>
                  <a:chExt cx="268565" cy="320040"/>
                </a:xfrm>
              </p:grpSpPr>
              <p:sp>
                <p:nvSpPr>
                  <p:cNvPr id="21" name="Freeform 5">
                    <a:extLst>
                      <a:ext uri="{FF2B5EF4-FFF2-40B4-BE49-F238E27FC236}">
                        <a16:creationId xmlns:a16="http://schemas.microsoft.com/office/drawing/2014/main" id="{E263B4D8-3D54-4C6A-A2FB-B6E7D09BDC07}"/>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nvGrpSpPr>
                  <p:cNvPr id="22" name="Group 21">
                    <a:extLst>
                      <a:ext uri="{FF2B5EF4-FFF2-40B4-BE49-F238E27FC236}">
                        <a16:creationId xmlns:a16="http://schemas.microsoft.com/office/drawing/2014/main" id="{91E80D31-B0D1-4888-B638-260302F9B8A3}"/>
                      </a:ext>
                    </a:extLst>
                  </p:cNvPr>
                  <p:cNvGrpSpPr/>
                  <p:nvPr/>
                </p:nvGrpSpPr>
                <p:grpSpPr>
                  <a:xfrm>
                    <a:off x="5518161" y="5046557"/>
                    <a:ext cx="187770" cy="208407"/>
                    <a:chOff x="5513643" y="5046557"/>
                    <a:chExt cx="187770" cy="208407"/>
                  </a:xfrm>
                  <a:solidFill>
                    <a:srgbClr val="0078D3"/>
                  </a:solidFill>
                </p:grpSpPr>
                <p:sp>
                  <p:nvSpPr>
                    <p:cNvPr id="23" name="Oval 22">
                      <a:extLst>
                        <a:ext uri="{FF2B5EF4-FFF2-40B4-BE49-F238E27FC236}">
                          <a16:creationId xmlns:a16="http://schemas.microsoft.com/office/drawing/2014/main" id="{4F1BA3F4-8446-4FE9-9F6A-EFC698015844}"/>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4531AA4-4EA7-4CF4-89FB-5E3431E26657}"/>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F6CDB6EC-AF86-4D56-8904-63BB62292CE0}"/>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1AE0CAD6-C9A5-4D53-8633-AB00E3780E6A}"/>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CE17E655-1137-4CBB-A757-3D959FE8F456}"/>
                    </a:ext>
                  </a:extLst>
                </p:cNvPr>
                <p:cNvGrpSpPr/>
                <p:nvPr/>
              </p:nvGrpSpPr>
              <p:grpSpPr>
                <a:xfrm>
                  <a:off x="5571787" y="5284616"/>
                  <a:ext cx="80519" cy="48923"/>
                  <a:chOff x="5884568" y="5297481"/>
                  <a:chExt cx="80519" cy="48923"/>
                </a:xfrm>
              </p:grpSpPr>
              <p:sp>
                <p:nvSpPr>
                  <p:cNvPr id="18" name="Line 7">
                    <a:extLst>
                      <a:ext uri="{FF2B5EF4-FFF2-40B4-BE49-F238E27FC236}">
                        <a16:creationId xmlns:a16="http://schemas.microsoft.com/office/drawing/2014/main" id="{2A5A290A-6FFE-4C96-A7D1-7F0440631FF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19" name="Line 8">
                    <a:extLst>
                      <a:ext uri="{FF2B5EF4-FFF2-40B4-BE49-F238E27FC236}">
                        <a16:creationId xmlns:a16="http://schemas.microsoft.com/office/drawing/2014/main" id="{6F2DA965-9C49-4563-8802-B67FA8BA3268}"/>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20" name="Line 9">
                    <a:extLst>
                      <a:ext uri="{FF2B5EF4-FFF2-40B4-BE49-F238E27FC236}">
                        <a16:creationId xmlns:a16="http://schemas.microsoft.com/office/drawing/2014/main" id="{D9BA19AD-E0E5-4F48-A014-ABF5C3E605CA}"/>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13" name="Group 12">
                <a:extLst>
                  <a:ext uri="{FF2B5EF4-FFF2-40B4-BE49-F238E27FC236}">
                    <a16:creationId xmlns:a16="http://schemas.microsoft.com/office/drawing/2014/main" id="{C5AF77E5-38B0-49A8-9E6E-5E75A31E4081}"/>
                  </a:ext>
                </a:extLst>
              </p:cNvPr>
              <p:cNvGrpSpPr/>
              <p:nvPr/>
            </p:nvGrpSpPr>
            <p:grpSpPr>
              <a:xfrm>
                <a:off x="8837614" y="3141536"/>
                <a:ext cx="292100" cy="292100"/>
                <a:chOff x="9201151" y="3497263"/>
                <a:chExt cx="292100" cy="292100"/>
              </a:xfrm>
            </p:grpSpPr>
            <p:sp>
              <p:nvSpPr>
                <p:cNvPr id="14" name="Oval 13">
                  <a:extLst>
                    <a:ext uri="{FF2B5EF4-FFF2-40B4-BE49-F238E27FC236}">
                      <a16:creationId xmlns:a16="http://schemas.microsoft.com/office/drawing/2014/main" id="{55AEC0B6-0A87-4E92-9A66-04E1FDF27635}"/>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018">
                  <a:extLst>
                    <a:ext uri="{FF2B5EF4-FFF2-40B4-BE49-F238E27FC236}">
                      <a16:creationId xmlns:a16="http://schemas.microsoft.com/office/drawing/2014/main" id="{8327A853-0F77-49D8-9049-46BAC2F5DAD2}"/>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grpSp>
        </p:grpSp>
        <p:grpSp>
          <p:nvGrpSpPr>
            <p:cNvPr id="27" name="Group 26">
              <a:extLst>
                <a:ext uri="{FF2B5EF4-FFF2-40B4-BE49-F238E27FC236}">
                  <a16:creationId xmlns:a16="http://schemas.microsoft.com/office/drawing/2014/main" id="{0652AAAA-0E1D-458D-9C89-6AE5C4D8FAD2}"/>
                </a:ext>
              </a:extLst>
            </p:cNvPr>
            <p:cNvGrpSpPr/>
            <p:nvPr/>
          </p:nvGrpSpPr>
          <p:grpSpPr>
            <a:xfrm>
              <a:off x="6946282" y="1841373"/>
              <a:ext cx="501222" cy="570475"/>
              <a:chOff x="9365707" y="2403475"/>
              <a:chExt cx="511272" cy="581914"/>
            </a:xfrm>
          </p:grpSpPr>
          <p:grpSp>
            <p:nvGrpSpPr>
              <p:cNvPr id="28" name="Group 27">
                <a:extLst>
                  <a:ext uri="{FF2B5EF4-FFF2-40B4-BE49-F238E27FC236}">
                    <a16:creationId xmlns:a16="http://schemas.microsoft.com/office/drawing/2014/main" id="{F13759BD-68FF-4920-94E6-D98AFC348332}"/>
                  </a:ext>
                </a:extLst>
              </p:cNvPr>
              <p:cNvGrpSpPr>
                <a:grpSpLocks noChangeAspect="1"/>
              </p:cNvGrpSpPr>
              <p:nvPr/>
            </p:nvGrpSpPr>
            <p:grpSpPr>
              <a:xfrm>
                <a:off x="9365707" y="2403475"/>
                <a:ext cx="365760" cy="435864"/>
                <a:chOff x="5477764" y="5013499"/>
                <a:chExt cx="268565" cy="320040"/>
              </a:xfrm>
            </p:grpSpPr>
            <p:grpSp>
              <p:nvGrpSpPr>
                <p:cNvPr id="34" name="Group 33">
                  <a:extLst>
                    <a:ext uri="{FF2B5EF4-FFF2-40B4-BE49-F238E27FC236}">
                      <a16:creationId xmlns:a16="http://schemas.microsoft.com/office/drawing/2014/main" id="{0ABD25D7-4E0C-42CA-92A5-2ADA195892D9}"/>
                    </a:ext>
                  </a:extLst>
                </p:cNvPr>
                <p:cNvGrpSpPr/>
                <p:nvPr/>
              </p:nvGrpSpPr>
              <p:grpSpPr>
                <a:xfrm>
                  <a:off x="5477764" y="5013499"/>
                  <a:ext cx="268565" cy="320040"/>
                  <a:chOff x="5477764" y="5010341"/>
                  <a:chExt cx="268565" cy="320040"/>
                </a:xfrm>
              </p:grpSpPr>
              <p:sp>
                <p:nvSpPr>
                  <p:cNvPr id="39" name="Freeform 5">
                    <a:extLst>
                      <a:ext uri="{FF2B5EF4-FFF2-40B4-BE49-F238E27FC236}">
                        <a16:creationId xmlns:a16="http://schemas.microsoft.com/office/drawing/2014/main" id="{007A902F-D69C-45F0-BE41-5DDCF27D2083}"/>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nvGrpSpPr>
                  <p:cNvPr id="40" name="Group 39">
                    <a:extLst>
                      <a:ext uri="{FF2B5EF4-FFF2-40B4-BE49-F238E27FC236}">
                        <a16:creationId xmlns:a16="http://schemas.microsoft.com/office/drawing/2014/main" id="{565EC13B-3485-4E88-A9C2-EA991C3331EA}"/>
                      </a:ext>
                    </a:extLst>
                  </p:cNvPr>
                  <p:cNvGrpSpPr/>
                  <p:nvPr/>
                </p:nvGrpSpPr>
                <p:grpSpPr>
                  <a:xfrm>
                    <a:off x="5518161" y="5046557"/>
                    <a:ext cx="187770" cy="208407"/>
                    <a:chOff x="5513643" y="5046557"/>
                    <a:chExt cx="187770" cy="208407"/>
                  </a:xfrm>
                  <a:solidFill>
                    <a:srgbClr val="0078D3"/>
                  </a:solidFill>
                </p:grpSpPr>
                <p:sp>
                  <p:nvSpPr>
                    <p:cNvPr id="41" name="Oval 40">
                      <a:extLst>
                        <a:ext uri="{FF2B5EF4-FFF2-40B4-BE49-F238E27FC236}">
                          <a16:creationId xmlns:a16="http://schemas.microsoft.com/office/drawing/2014/main" id="{4E91BD07-F7FD-43D5-8B6E-5CE0D8AC212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D6C0F1B6-B197-4BEF-925F-260C849D3A34}"/>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BC84E8D5-2D76-43B8-A995-05229041D19B}"/>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3C836B0-773E-4143-8ACC-A5FD8C808BAD}"/>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5" name="Group 34">
                  <a:extLst>
                    <a:ext uri="{FF2B5EF4-FFF2-40B4-BE49-F238E27FC236}">
                      <a16:creationId xmlns:a16="http://schemas.microsoft.com/office/drawing/2014/main" id="{CBB096DF-CE5C-45A7-BE0B-DCB2A6A78462}"/>
                    </a:ext>
                  </a:extLst>
                </p:cNvPr>
                <p:cNvGrpSpPr/>
                <p:nvPr/>
              </p:nvGrpSpPr>
              <p:grpSpPr>
                <a:xfrm>
                  <a:off x="5571787" y="5284616"/>
                  <a:ext cx="80519" cy="48923"/>
                  <a:chOff x="5884568" y="5297481"/>
                  <a:chExt cx="80519" cy="48923"/>
                </a:xfrm>
              </p:grpSpPr>
              <p:sp>
                <p:nvSpPr>
                  <p:cNvPr id="36" name="Line 7">
                    <a:extLst>
                      <a:ext uri="{FF2B5EF4-FFF2-40B4-BE49-F238E27FC236}">
                        <a16:creationId xmlns:a16="http://schemas.microsoft.com/office/drawing/2014/main" id="{900A52D7-1109-4F11-9CDE-B68D83B9514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37" name="Line 8">
                    <a:extLst>
                      <a:ext uri="{FF2B5EF4-FFF2-40B4-BE49-F238E27FC236}">
                        <a16:creationId xmlns:a16="http://schemas.microsoft.com/office/drawing/2014/main" id="{2A89823B-C1E1-419E-B332-257A8C7835CB}"/>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38" name="Line 9">
                    <a:extLst>
                      <a:ext uri="{FF2B5EF4-FFF2-40B4-BE49-F238E27FC236}">
                        <a16:creationId xmlns:a16="http://schemas.microsoft.com/office/drawing/2014/main" id="{7328087B-AA2B-4643-8282-84FF15C9A75C}"/>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29" name="Group 28">
                <a:extLst>
                  <a:ext uri="{FF2B5EF4-FFF2-40B4-BE49-F238E27FC236}">
                    <a16:creationId xmlns:a16="http://schemas.microsoft.com/office/drawing/2014/main" id="{9D735E9E-22D4-4283-8A95-C79DE7ABF7BD}"/>
                  </a:ext>
                </a:extLst>
              </p:cNvPr>
              <p:cNvGrpSpPr/>
              <p:nvPr/>
            </p:nvGrpSpPr>
            <p:grpSpPr>
              <a:xfrm>
                <a:off x="9483884" y="2693289"/>
                <a:ext cx="393095" cy="292100"/>
                <a:chOff x="9483884" y="2693289"/>
                <a:chExt cx="393095" cy="292100"/>
              </a:xfrm>
            </p:grpSpPr>
            <p:sp>
              <p:nvSpPr>
                <p:cNvPr id="30" name="Rectangle: Rounded Corners 29">
                  <a:extLst>
                    <a:ext uri="{FF2B5EF4-FFF2-40B4-BE49-F238E27FC236}">
                      <a16:creationId xmlns:a16="http://schemas.microsoft.com/office/drawing/2014/main" id="{5FCD2D50-EC04-460D-9C7C-8E64E130BFAB}"/>
                    </a:ext>
                  </a:extLst>
                </p:cNvPr>
                <p:cNvSpPr/>
                <p:nvPr/>
              </p:nvSpPr>
              <p:spPr bwMode="auto">
                <a:xfrm>
                  <a:off x="9483884" y="2693289"/>
                  <a:ext cx="393095" cy="292100"/>
                </a:xfrm>
                <a:prstGeom prst="round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1158D24B-DA61-46A2-A38E-842D5C57F081}"/>
                    </a:ext>
                  </a:extLst>
                </p:cNvPr>
                <p:cNvGrpSpPr/>
                <p:nvPr/>
              </p:nvGrpSpPr>
              <p:grpSpPr>
                <a:xfrm>
                  <a:off x="9544505" y="2756136"/>
                  <a:ext cx="271853" cy="187577"/>
                  <a:chOff x="9525948" y="2756136"/>
                  <a:chExt cx="271853" cy="187577"/>
                </a:xfrm>
              </p:grpSpPr>
              <p:sp>
                <p:nvSpPr>
                  <p:cNvPr id="32" name="Freeform 1018">
                    <a:extLst>
                      <a:ext uri="{FF2B5EF4-FFF2-40B4-BE49-F238E27FC236}">
                        <a16:creationId xmlns:a16="http://schemas.microsoft.com/office/drawing/2014/main" id="{1C4A7D1C-F4FB-4543-B712-D9A224B984A8}"/>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sp>
                <p:nvSpPr>
                  <p:cNvPr id="33" name="Freeform 1018">
                    <a:extLst>
                      <a:ext uri="{FF2B5EF4-FFF2-40B4-BE49-F238E27FC236}">
                        <a16:creationId xmlns:a16="http://schemas.microsoft.com/office/drawing/2014/main" id="{85E289D4-1382-4D3B-833E-553CF4ED36EB}"/>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grpSp>
          </p:grpSp>
        </p:grpSp>
        <p:grpSp>
          <p:nvGrpSpPr>
            <p:cNvPr id="45" name="Group 44">
              <a:extLst>
                <a:ext uri="{FF2B5EF4-FFF2-40B4-BE49-F238E27FC236}">
                  <a16:creationId xmlns:a16="http://schemas.microsoft.com/office/drawing/2014/main" id="{AF37A0E5-2AED-4C2A-A241-2C893374BC17}"/>
                </a:ext>
              </a:extLst>
            </p:cNvPr>
            <p:cNvGrpSpPr/>
            <p:nvPr/>
          </p:nvGrpSpPr>
          <p:grpSpPr>
            <a:xfrm>
              <a:off x="6139038" y="1841373"/>
              <a:ext cx="501222" cy="570475"/>
              <a:chOff x="8618441" y="2851722"/>
              <a:chExt cx="511273" cy="581914"/>
            </a:xfrm>
          </p:grpSpPr>
          <p:grpSp>
            <p:nvGrpSpPr>
              <p:cNvPr id="46" name="Group 45">
                <a:extLst>
                  <a:ext uri="{FF2B5EF4-FFF2-40B4-BE49-F238E27FC236}">
                    <a16:creationId xmlns:a16="http://schemas.microsoft.com/office/drawing/2014/main" id="{E04C8770-7DC3-4044-9CB0-5CEA07A1A52A}"/>
                  </a:ext>
                </a:extLst>
              </p:cNvPr>
              <p:cNvGrpSpPr>
                <a:grpSpLocks noChangeAspect="1"/>
              </p:cNvGrpSpPr>
              <p:nvPr/>
            </p:nvGrpSpPr>
            <p:grpSpPr>
              <a:xfrm>
                <a:off x="8618441" y="2851722"/>
                <a:ext cx="365760" cy="435864"/>
                <a:chOff x="5477764" y="5013499"/>
                <a:chExt cx="268565" cy="320040"/>
              </a:xfrm>
            </p:grpSpPr>
            <p:grpSp>
              <p:nvGrpSpPr>
                <p:cNvPr id="50" name="Group 49">
                  <a:extLst>
                    <a:ext uri="{FF2B5EF4-FFF2-40B4-BE49-F238E27FC236}">
                      <a16:creationId xmlns:a16="http://schemas.microsoft.com/office/drawing/2014/main" id="{54B188B4-E5F9-42F6-8B42-C9C4865C3FE1}"/>
                    </a:ext>
                  </a:extLst>
                </p:cNvPr>
                <p:cNvGrpSpPr/>
                <p:nvPr/>
              </p:nvGrpSpPr>
              <p:grpSpPr>
                <a:xfrm>
                  <a:off x="5477764" y="5013499"/>
                  <a:ext cx="268565" cy="320040"/>
                  <a:chOff x="5477764" y="5010341"/>
                  <a:chExt cx="268565" cy="320040"/>
                </a:xfrm>
              </p:grpSpPr>
              <p:sp>
                <p:nvSpPr>
                  <p:cNvPr id="55" name="Freeform 5">
                    <a:extLst>
                      <a:ext uri="{FF2B5EF4-FFF2-40B4-BE49-F238E27FC236}">
                        <a16:creationId xmlns:a16="http://schemas.microsoft.com/office/drawing/2014/main" id="{2229C4CD-7E29-4E1B-8302-5EEB03BDE181}"/>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nvGrpSpPr>
                  <p:cNvPr id="56" name="Group 55">
                    <a:extLst>
                      <a:ext uri="{FF2B5EF4-FFF2-40B4-BE49-F238E27FC236}">
                        <a16:creationId xmlns:a16="http://schemas.microsoft.com/office/drawing/2014/main" id="{B527DD24-9065-4DEE-90C0-E13BA872DF9B}"/>
                      </a:ext>
                    </a:extLst>
                  </p:cNvPr>
                  <p:cNvGrpSpPr/>
                  <p:nvPr/>
                </p:nvGrpSpPr>
                <p:grpSpPr>
                  <a:xfrm>
                    <a:off x="5518161" y="5046557"/>
                    <a:ext cx="187770" cy="208407"/>
                    <a:chOff x="5513643" y="5046557"/>
                    <a:chExt cx="187770" cy="208407"/>
                  </a:xfrm>
                  <a:solidFill>
                    <a:srgbClr val="0078D3"/>
                  </a:solidFill>
                </p:grpSpPr>
                <p:sp>
                  <p:nvSpPr>
                    <p:cNvPr id="57" name="Oval 56">
                      <a:extLst>
                        <a:ext uri="{FF2B5EF4-FFF2-40B4-BE49-F238E27FC236}">
                          <a16:creationId xmlns:a16="http://schemas.microsoft.com/office/drawing/2014/main" id="{B2F32E3A-37C9-4922-8B78-EFA140DCCF2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BEA36F1A-CE0D-445B-9FDE-D09F9607FFE3}"/>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E7DC23CA-A254-472E-9822-FD4C451B02E8}"/>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4517F5F-7918-42A0-A127-979823DF031D}"/>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1" name="Group 50">
                  <a:extLst>
                    <a:ext uri="{FF2B5EF4-FFF2-40B4-BE49-F238E27FC236}">
                      <a16:creationId xmlns:a16="http://schemas.microsoft.com/office/drawing/2014/main" id="{797645DF-DEA9-43B9-A257-90EDC3CFADB9}"/>
                    </a:ext>
                  </a:extLst>
                </p:cNvPr>
                <p:cNvGrpSpPr/>
                <p:nvPr/>
              </p:nvGrpSpPr>
              <p:grpSpPr>
                <a:xfrm>
                  <a:off x="5571787" y="5284616"/>
                  <a:ext cx="80519" cy="48923"/>
                  <a:chOff x="5884568" y="5297481"/>
                  <a:chExt cx="80519" cy="48923"/>
                </a:xfrm>
              </p:grpSpPr>
              <p:sp>
                <p:nvSpPr>
                  <p:cNvPr id="52" name="Line 7">
                    <a:extLst>
                      <a:ext uri="{FF2B5EF4-FFF2-40B4-BE49-F238E27FC236}">
                        <a16:creationId xmlns:a16="http://schemas.microsoft.com/office/drawing/2014/main" id="{88E4230C-31D4-480D-A593-8D07CF06041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53" name="Line 8">
                    <a:extLst>
                      <a:ext uri="{FF2B5EF4-FFF2-40B4-BE49-F238E27FC236}">
                        <a16:creationId xmlns:a16="http://schemas.microsoft.com/office/drawing/2014/main" id="{C8B7EFF2-F509-4C55-8457-2BB0E2EF390C}"/>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54" name="Line 9">
                    <a:extLst>
                      <a:ext uri="{FF2B5EF4-FFF2-40B4-BE49-F238E27FC236}">
                        <a16:creationId xmlns:a16="http://schemas.microsoft.com/office/drawing/2014/main" id="{BD818459-F78B-4A4D-9830-C0D48B5011FE}"/>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47" name="Group 46">
                <a:extLst>
                  <a:ext uri="{FF2B5EF4-FFF2-40B4-BE49-F238E27FC236}">
                    <a16:creationId xmlns:a16="http://schemas.microsoft.com/office/drawing/2014/main" id="{832DAF61-B0EB-4804-AFC6-65D6CA1A4635}"/>
                  </a:ext>
                </a:extLst>
              </p:cNvPr>
              <p:cNvGrpSpPr/>
              <p:nvPr/>
            </p:nvGrpSpPr>
            <p:grpSpPr>
              <a:xfrm>
                <a:off x="8837614" y="3141536"/>
                <a:ext cx="292100" cy="292100"/>
                <a:chOff x="9201151" y="3497263"/>
                <a:chExt cx="292100" cy="292100"/>
              </a:xfrm>
            </p:grpSpPr>
            <p:sp>
              <p:nvSpPr>
                <p:cNvPr id="48" name="Oval 47">
                  <a:extLst>
                    <a:ext uri="{FF2B5EF4-FFF2-40B4-BE49-F238E27FC236}">
                      <a16:creationId xmlns:a16="http://schemas.microsoft.com/office/drawing/2014/main" id="{E2C44F66-856A-44CC-890A-3C901C89BA65}"/>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1018">
                  <a:extLst>
                    <a:ext uri="{FF2B5EF4-FFF2-40B4-BE49-F238E27FC236}">
                      <a16:creationId xmlns:a16="http://schemas.microsoft.com/office/drawing/2014/main" id="{4F59AF05-9C71-4C40-81B6-D4384E689182}"/>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grpSp>
        </p:grpSp>
        <p:sp>
          <p:nvSpPr>
            <p:cNvPr id="61" name="Rectangle 60">
              <a:extLst>
                <a:ext uri="{FF2B5EF4-FFF2-40B4-BE49-F238E27FC236}">
                  <a16:creationId xmlns:a16="http://schemas.microsoft.com/office/drawing/2014/main" id="{DE9AA68E-719E-4702-B6A8-66F4BB15AA4F}"/>
                </a:ext>
              </a:extLst>
            </p:cNvPr>
            <p:cNvSpPr/>
            <p:nvPr/>
          </p:nvSpPr>
          <p:spPr>
            <a:xfrm>
              <a:off x="5261424" y="2468501"/>
              <a:ext cx="502061" cy="276999"/>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a:t>
              </a:r>
              <a:endPar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sp>
          <p:nvSpPr>
            <p:cNvPr id="62" name="Rectangle 61">
              <a:extLst>
                <a:ext uri="{FF2B5EF4-FFF2-40B4-BE49-F238E27FC236}">
                  <a16:creationId xmlns:a16="http://schemas.microsoft.com/office/drawing/2014/main" id="{1503018A-AAB7-4691-9933-79CA09C58F0C}"/>
                </a:ext>
              </a:extLst>
            </p:cNvPr>
            <p:cNvSpPr/>
            <p:nvPr/>
          </p:nvSpPr>
          <p:spPr>
            <a:xfrm>
              <a:off x="6058795" y="2468501"/>
              <a:ext cx="567784" cy="276871"/>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Temp</a:t>
              </a:r>
              <a:endPar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sp>
          <p:nvSpPr>
            <p:cNvPr id="63" name="Rectangle 62">
              <a:extLst>
                <a:ext uri="{FF2B5EF4-FFF2-40B4-BE49-F238E27FC236}">
                  <a16:creationId xmlns:a16="http://schemas.microsoft.com/office/drawing/2014/main" id="{BE6AC903-AD42-445B-8E42-B42AB9991AA6}"/>
                </a:ext>
              </a:extLst>
            </p:cNvPr>
            <p:cNvSpPr/>
            <p:nvPr/>
          </p:nvSpPr>
          <p:spPr>
            <a:xfrm>
              <a:off x="6906051" y="2468501"/>
              <a:ext cx="437940" cy="276999"/>
            </a:xfrm>
            <a:prstGeom prst="rect">
              <a:avLst/>
            </a:prstGeom>
          </p:spPr>
          <p:txBody>
            <a:bodyPr wrap="squar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Log</a:t>
              </a:r>
              <a:endPar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cxnSp>
          <p:nvCxnSpPr>
            <p:cNvPr id="64" name="Straight Connector 63">
              <a:extLst>
                <a:ext uri="{FF2B5EF4-FFF2-40B4-BE49-F238E27FC236}">
                  <a16:creationId xmlns:a16="http://schemas.microsoft.com/office/drawing/2014/main" id="{D7D2530E-C8F8-481C-9382-C5358182D130}"/>
                </a:ext>
              </a:extLst>
            </p:cNvPr>
            <p:cNvCxnSpPr/>
            <p:nvPr/>
          </p:nvCxnSpPr>
          <p:spPr>
            <a:xfrm>
              <a:off x="5982595" y="1786440"/>
              <a:ext cx="0" cy="534312"/>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9AAF79-2AE8-4BD0-BF67-89052C2E80B9}"/>
                </a:ext>
              </a:extLst>
            </p:cNvPr>
            <p:cNvCxnSpPr/>
            <p:nvPr/>
          </p:nvCxnSpPr>
          <p:spPr>
            <a:xfrm>
              <a:off x="6767053" y="1786440"/>
              <a:ext cx="0" cy="534312"/>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monitor" title="Icon of a monitor">
              <a:extLst>
                <a:ext uri="{FF2B5EF4-FFF2-40B4-BE49-F238E27FC236}">
                  <a16:creationId xmlns:a16="http://schemas.microsoft.com/office/drawing/2014/main" id="{DBB315BB-845E-42B7-BE88-54360BCA1802}"/>
                </a:ext>
              </a:extLst>
            </p:cNvPr>
            <p:cNvSpPr>
              <a:spLocks noChangeAspect="1" noEditPoints="1"/>
            </p:cNvSpPr>
            <p:nvPr/>
          </p:nvSpPr>
          <p:spPr bwMode="auto">
            <a:xfrm>
              <a:off x="6058795" y="1241605"/>
              <a:ext cx="529724" cy="4059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Arial" panose="020B0604020202020204" pitchFamily="34" charset="0"/>
              </a:endParaRPr>
            </a:p>
          </p:txBody>
        </p:sp>
      </p:grpSp>
      <p:grpSp>
        <p:nvGrpSpPr>
          <p:cNvPr id="79" name="Group 78">
            <a:extLst>
              <a:ext uri="{FF2B5EF4-FFF2-40B4-BE49-F238E27FC236}">
                <a16:creationId xmlns:a16="http://schemas.microsoft.com/office/drawing/2014/main" id="{EB917A05-FA0F-429A-BFA2-694E0BA4A1AB}"/>
              </a:ext>
            </a:extLst>
          </p:cNvPr>
          <p:cNvGrpSpPr/>
          <p:nvPr/>
        </p:nvGrpSpPr>
        <p:grpSpPr>
          <a:xfrm>
            <a:off x="8812430" y="1201409"/>
            <a:ext cx="2385011" cy="2342113"/>
            <a:chOff x="1187202" y="1241605"/>
            <a:chExt cx="2386565" cy="2343639"/>
          </a:xfrm>
        </p:grpSpPr>
        <p:sp>
          <p:nvSpPr>
            <p:cNvPr id="3" name="Rectangle 2">
              <a:extLst>
                <a:ext uri="{FF2B5EF4-FFF2-40B4-BE49-F238E27FC236}">
                  <a16:creationId xmlns:a16="http://schemas.microsoft.com/office/drawing/2014/main" id="{267BF0F2-EAA4-41BE-BBD3-0EDF7D14ED66}"/>
                </a:ext>
              </a:extLst>
            </p:cNvPr>
            <p:cNvSpPr/>
            <p:nvPr/>
          </p:nvSpPr>
          <p:spPr>
            <a:xfrm>
              <a:off x="1477833" y="3015857"/>
              <a:ext cx="1805302" cy="338554"/>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Enable host cache</a:t>
              </a:r>
            </a:p>
          </p:txBody>
        </p:sp>
        <p:sp>
          <p:nvSpPr>
            <p:cNvPr id="4" name="Rectangle 3">
              <a:extLst>
                <a:ext uri="{FF2B5EF4-FFF2-40B4-BE49-F238E27FC236}">
                  <a16:creationId xmlns:a16="http://schemas.microsoft.com/office/drawing/2014/main" id="{6C66C458-55BA-427B-8953-1D807379B70B}"/>
                </a:ext>
              </a:extLst>
            </p:cNvPr>
            <p:cNvSpPr/>
            <p:nvPr/>
          </p:nvSpPr>
          <p:spPr>
            <a:xfrm>
              <a:off x="1368103" y="3323634"/>
              <a:ext cx="2040943" cy="261610"/>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for improved IOPS and latency</a:t>
              </a:r>
            </a:p>
          </p:txBody>
        </p:sp>
        <p:sp>
          <p:nvSpPr>
            <p:cNvPr id="67" name="monitor" title="Icon of a monitor">
              <a:extLst>
                <a:ext uri="{FF2B5EF4-FFF2-40B4-BE49-F238E27FC236}">
                  <a16:creationId xmlns:a16="http://schemas.microsoft.com/office/drawing/2014/main" id="{810AE7EA-415A-478A-BE13-039E3E79A458}"/>
                </a:ext>
              </a:extLst>
            </p:cNvPr>
            <p:cNvSpPr>
              <a:spLocks noChangeAspect="1" noEditPoints="1"/>
            </p:cNvSpPr>
            <p:nvPr/>
          </p:nvSpPr>
          <p:spPr bwMode="auto">
            <a:xfrm>
              <a:off x="2099482" y="1241605"/>
              <a:ext cx="529724" cy="4059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Arial" panose="020B0604020202020204" pitchFamily="34" charset="0"/>
              </a:endParaRPr>
            </a:p>
          </p:txBody>
        </p:sp>
        <p:sp>
          <p:nvSpPr>
            <p:cNvPr id="69" name="Down Arrow 7">
              <a:extLst>
                <a:ext uri="{FF2B5EF4-FFF2-40B4-BE49-F238E27FC236}">
                  <a16:creationId xmlns:a16="http://schemas.microsoft.com/office/drawing/2014/main" id="{F61F03AE-62DB-4487-B3B4-BD14A766852D}"/>
                </a:ext>
              </a:extLst>
            </p:cNvPr>
            <p:cNvSpPr/>
            <p:nvPr/>
          </p:nvSpPr>
          <p:spPr bwMode="auto">
            <a:xfrm>
              <a:off x="2233614" y="1646873"/>
              <a:ext cx="274628" cy="804510"/>
            </a:xfrm>
            <a:prstGeom prst="downArrow">
              <a:avLst/>
            </a:prstGeom>
            <a:solidFill>
              <a:srgbClr val="50E6FF"/>
            </a:solidFill>
            <a:ln>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435">
              <a:extLst>
                <a:ext uri="{FF2B5EF4-FFF2-40B4-BE49-F238E27FC236}">
                  <a16:creationId xmlns:a16="http://schemas.microsoft.com/office/drawing/2014/main" id="{FF523E51-39C0-4392-B694-2FDD4BC03E05}"/>
                </a:ext>
              </a:extLst>
            </p:cNvPr>
            <p:cNvSpPr>
              <a:spLocks/>
            </p:cNvSpPr>
            <p:nvPr/>
          </p:nvSpPr>
          <p:spPr bwMode="auto">
            <a:xfrm>
              <a:off x="1289602" y="2551413"/>
              <a:ext cx="585432" cy="264358"/>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chemeClr val="bg1"/>
            </a:solidFill>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vert="horz" wrap="square" lIns="89584" tIns="44792" rIns="89584" bIns="447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Rectangle 70">
              <a:extLst>
                <a:ext uri="{FF2B5EF4-FFF2-40B4-BE49-F238E27FC236}">
                  <a16:creationId xmlns:a16="http://schemas.microsoft.com/office/drawing/2014/main" id="{0E4C3BBB-68B8-4AA1-A0E4-2D1651F0E0DB}"/>
                </a:ext>
              </a:extLst>
            </p:cNvPr>
            <p:cNvSpPr/>
            <p:nvPr/>
          </p:nvSpPr>
          <p:spPr bwMode="auto">
            <a:xfrm>
              <a:off x="2057930" y="1877989"/>
              <a:ext cx="662606" cy="280092"/>
            </a:xfrm>
            <a:prstGeom prst="rect">
              <a:avLst/>
            </a:prstGeom>
            <a:solidFill>
              <a:schemeClr val="bg1"/>
            </a:solidFill>
            <a:ln>
              <a:solidFill>
                <a:srgbClr val="0070C0">
                  <a:alpha val="50000"/>
                </a:srgbClr>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r>
                <a:rPr kumimoji="0" lang="en-US" sz="799"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Host Cache</a:t>
              </a:r>
            </a:p>
          </p:txBody>
        </p:sp>
        <p:sp>
          <p:nvSpPr>
            <p:cNvPr id="72" name="Rectangle 71">
              <a:extLst>
                <a:ext uri="{FF2B5EF4-FFF2-40B4-BE49-F238E27FC236}">
                  <a16:creationId xmlns:a16="http://schemas.microsoft.com/office/drawing/2014/main" id="{9C188807-7430-4985-9F51-1E7A60CE8A41}"/>
                </a:ext>
              </a:extLst>
            </p:cNvPr>
            <p:cNvSpPr/>
            <p:nvPr/>
          </p:nvSpPr>
          <p:spPr bwMode="auto">
            <a:xfrm>
              <a:off x="1328258" y="1887391"/>
              <a:ext cx="662606" cy="270690"/>
            </a:xfrm>
            <a:prstGeom prst="rect">
              <a:avLst/>
            </a:prstGeom>
            <a:solidFill>
              <a:schemeClr val="bg1"/>
            </a:solidFill>
            <a:ln>
              <a:solidFill>
                <a:schemeClr val="accent1">
                  <a:alpha val="50000"/>
                </a:schemeClr>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r>
                <a:rPr kumimoji="0" lang="en-US" sz="799"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Temp Drive</a:t>
              </a:r>
            </a:p>
          </p:txBody>
        </p:sp>
        <p:sp>
          <p:nvSpPr>
            <p:cNvPr id="73" name="Rounded Rectangle 12">
              <a:extLst>
                <a:ext uri="{FF2B5EF4-FFF2-40B4-BE49-F238E27FC236}">
                  <a16:creationId xmlns:a16="http://schemas.microsoft.com/office/drawing/2014/main" id="{D6D4D9E4-16FE-41F6-9046-35A297113D22}"/>
                </a:ext>
              </a:extLst>
            </p:cNvPr>
            <p:cNvSpPr/>
            <p:nvPr/>
          </p:nvSpPr>
          <p:spPr bwMode="auto">
            <a:xfrm>
              <a:off x="1204422" y="1747192"/>
              <a:ext cx="2368306" cy="507986"/>
            </a:xfrm>
            <a:prstGeom prst="roundRect">
              <a:avLst/>
            </a:prstGeom>
            <a:noFill/>
            <a:ln w="12700">
              <a:solidFill>
                <a:srgbClr val="50E6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ounded Rectangle 13">
              <a:extLst>
                <a:ext uri="{FF2B5EF4-FFF2-40B4-BE49-F238E27FC236}">
                  <a16:creationId xmlns:a16="http://schemas.microsoft.com/office/drawing/2014/main" id="{1D8DFB99-A251-4925-991E-7DF8408BE46C}"/>
                </a:ext>
              </a:extLst>
            </p:cNvPr>
            <p:cNvSpPr/>
            <p:nvPr/>
          </p:nvSpPr>
          <p:spPr bwMode="auto">
            <a:xfrm>
              <a:off x="1187202" y="2462844"/>
              <a:ext cx="2386565" cy="477688"/>
            </a:xfrm>
            <a:prstGeom prst="round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91A55C18-32C5-4D44-9133-A435DCD7C748}"/>
              </a:ext>
            </a:extLst>
          </p:cNvPr>
          <p:cNvGrpSpPr/>
          <p:nvPr/>
        </p:nvGrpSpPr>
        <p:grpSpPr>
          <a:xfrm>
            <a:off x="427777" y="1287944"/>
            <a:ext cx="2058838" cy="2267816"/>
            <a:chOff x="6991179" y="1269810"/>
            <a:chExt cx="2060179" cy="2269293"/>
          </a:xfrm>
        </p:grpSpPr>
        <p:sp>
          <p:nvSpPr>
            <p:cNvPr id="7" name="Rectangle 6">
              <a:extLst>
                <a:ext uri="{FF2B5EF4-FFF2-40B4-BE49-F238E27FC236}">
                  <a16:creationId xmlns:a16="http://schemas.microsoft.com/office/drawing/2014/main" id="{83F6A5C1-19F8-465C-88CC-762CF9425BC8}"/>
                </a:ext>
              </a:extLst>
            </p:cNvPr>
            <p:cNvSpPr/>
            <p:nvPr/>
          </p:nvSpPr>
          <p:spPr>
            <a:xfrm>
              <a:off x="6991179" y="2952839"/>
              <a:ext cx="2060179" cy="338554"/>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Choose the right VM</a:t>
              </a:r>
            </a:p>
          </p:txBody>
        </p:sp>
        <p:sp>
          <p:nvSpPr>
            <p:cNvPr id="8" name="Rectangle 7">
              <a:extLst>
                <a:ext uri="{FF2B5EF4-FFF2-40B4-BE49-F238E27FC236}">
                  <a16:creationId xmlns:a16="http://schemas.microsoft.com/office/drawing/2014/main" id="{3B20C997-7186-425E-A09B-39FC6A728E11}"/>
                </a:ext>
              </a:extLst>
            </p:cNvPr>
            <p:cNvSpPr/>
            <p:nvPr/>
          </p:nvSpPr>
          <p:spPr>
            <a:xfrm>
              <a:off x="7228424" y="3277493"/>
              <a:ext cx="1585690" cy="261610"/>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to optimize the storage</a:t>
              </a:r>
            </a:p>
          </p:txBody>
        </p:sp>
        <p:sp>
          <p:nvSpPr>
            <p:cNvPr id="76" name="Oval 75">
              <a:extLst>
                <a:ext uri="{FF2B5EF4-FFF2-40B4-BE49-F238E27FC236}">
                  <a16:creationId xmlns:a16="http://schemas.microsoft.com/office/drawing/2014/main" id="{383C2933-09F2-47C2-9FBD-836FAC4E6933}"/>
                </a:ext>
              </a:extLst>
            </p:cNvPr>
            <p:cNvSpPr/>
            <p:nvPr/>
          </p:nvSpPr>
          <p:spPr bwMode="auto">
            <a:xfrm>
              <a:off x="7591596" y="1269810"/>
              <a:ext cx="706448" cy="683547"/>
            </a:xfrm>
            <a:prstGeom prst="ellipse">
              <a:avLst/>
            </a:prstGeom>
            <a:solidFill>
              <a:srgbClr val="FFFFFF"/>
            </a:solidFill>
            <a:ln w="25400" cap="rnd" cmpd="sng" algn="ctr">
              <a:solidFill>
                <a:schemeClr val="accent1"/>
              </a:solidFill>
              <a:prstDash val="sysDot"/>
              <a:headEnd type="none" w="med" len="med"/>
              <a:tailEnd type="none" w="med" len="med"/>
            </a:ln>
            <a:effectLst/>
          </p:spPr>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marL="0" marR="0" lvl="0" indent="0" algn="ctr" defTabSz="913287" rtl="0" eaLnBrk="1" fontAlgn="base" latinLnBrk="0" hangingPunct="1">
                <a:lnSpc>
                  <a:spcPct val="9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7" name="Oval 76">
              <a:extLst>
                <a:ext uri="{FF2B5EF4-FFF2-40B4-BE49-F238E27FC236}">
                  <a16:creationId xmlns:a16="http://schemas.microsoft.com/office/drawing/2014/main" id="{6F975218-96F8-4B49-A344-554EA6932772}"/>
                </a:ext>
              </a:extLst>
            </p:cNvPr>
            <p:cNvSpPr/>
            <p:nvPr/>
          </p:nvSpPr>
          <p:spPr bwMode="auto">
            <a:xfrm>
              <a:off x="7078610" y="2069614"/>
              <a:ext cx="706448" cy="683547"/>
            </a:xfrm>
            <a:prstGeom prst="ellipse">
              <a:avLst/>
            </a:prstGeom>
            <a:solidFill>
              <a:srgbClr val="FFFFFF"/>
            </a:solidFill>
            <a:ln w="25400" cap="rnd" cmpd="sng" algn="ctr">
              <a:solidFill>
                <a:schemeClr val="accent1"/>
              </a:solidFill>
              <a:prstDash val="sysDot"/>
              <a:headEnd type="none" w="med" len="med"/>
              <a:tailEnd type="none" w="med" len="med"/>
            </a:ln>
            <a:effectLst/>
          </p:spPr>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marL="0" marR="0" lvl="0" indent="0" algn="ctr" defTabSz="91328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81" name="Group 80">
              <a:extLst>
                <a:ext uri="{FF2B5EF4-FFF2-40B4-BE49-F238E27FC236}">
                  <a16:creationId xmlns:a16="http://schemas.microsoft.com/office/drawing/2014/main" id="{265D3DB4-33A3-4530-B90C-D75CF31D1AD4}"/>
                </a:ext>
              </a:extLst>
            </p:cNvPr>
            <p:cNvGrpSpPr/>
            <p:nvPr/>
          </p:nvGrpSpPr>
          <p:grpSpPr>
            <a:xfrm>
              <a:off x="8167656" y="2072659"/>
              <a:ext cx="706448" cy="683547"/>
              <a:chOff x="6551228" y="4140137"/>
              <a:chExt cx="864768" cy="873970"/>
            </a:xfrm>
          </p:grpSpPr>
          <p:sp>
            <p:nvSpPr>
              <p:cNvPr id="82" name="Oval 81">
                <a:extLst>
                  <a:ext uri="{FF2B5EF4-FFF2-40B4-BE49-F238E27FC236}">
                    <a16:creationId xmlns:a16="http://schemas.microsoft.com/office/drawing/2014/main" id="{E90727C2-467D-4C86-8447-A9AAF64FB23D}"/>
                  </a:ext>
                </a:extLst>
              </p:cNvPr>
              <p:cNvSpPr/>
              <p:nvPr/>
            </p:nvSpPr>
            <p:spPr bwMode="auto">
              <a:xfrm>
                <a:off x="6551228" y="4140137"/>
                <a:ext cx="864768" cy="873970"/>
              </a:xfrm>
              <a:prstGeom prst="ellipse">
                <a:avLst/>
              </a:prstGeom>
              <a:solidFill>
                <a:srgbClr val="FFFFFF"/>
              </a:solidFill>
              <a:ln w="25400" cap="rnd" cmpd="sng" algn="ctr">
                <a:solidFill>
                  <a:schemeClr val="accent1"/>
                </a:solidFill>
                <a:prstDash val="sysDot"/>
                <a:headEnd type="none" w="med" len="med"/>
                <a:tailEnd type="none" w="med" len="med"/>
              </a:ln>
              <a:effectLst/>
            </p:spPr>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marL="0" marR="0" lvl="0" indent="0" algn="ctr" defTabSz="91328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3" name="Database_EFC7">
                <a:extLst>
                  <a:ext uri="{FF2B5EF4-FFF2-40B4-BE49-F238E27FC236}">
                    <a16:creationId xmlns:a16="http://schemas.microsoft.com/office/drawing/2014/main" id="{00E87616-F472-4E55-B547-92E5862DBCF2}"/>
                  </a:ext>
                </a:extLst>
              </p:cNvPr>
              <p:cNvSpPr>
                <a:spLocks noChangeAspect="1" noEditPoints="1"/>
              </p:cNvSpPr>
              <p:nvPr/>
            </p:nvSpPr>
            <p:spPr bwMode="auto">
              <a:xfrm>
                <a:off x="6830750" y="4376312"/>
                <a:ext cx="305724" cy="40162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50E6FF"/>
              </a:solidFill>
              <a:ln w="19050" cap="sq">
                <a:solidFill>
                  <a:srgbClr val="0070C0"/>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Arial" panose="020B0604020202020204" pitchFamily="34" charset="0"/>
                </a:endParaRPr>
              </a:p>
            </p:txBody>
          </p:sp>
        </p:grpSp>
        <p:sp>
          <p:nvSpPr>
            <p:cNvPr id="84" name="chip" title="Icon of a computer chip">
              <a:extLst>
                <a:ext uri="{FF2B5EF4-FFF2-40B4-BE49-F238E27FC236}">
                  <a16:creationId xmlns:a16="http://schemas.microsoft.com/office/drawing/2014/main" id="{F33FCB6C-D107-4BCD-8ED6-317639DCD619}"/>
                </a:ext>
              </a:extLst>
            </p:cNvPr>
            <p:cNvSpPr>
              <a:spLocks noChangeAspect="1" noEditPoints="1"/>
            </p:cNvSpPr>
            <p:nvPr/>
          </p:nvSpPr>
          <p:spPr bwMode="auto">
            <a:xfrm>
              <a:off x="7300476" y="2290311"/>
              <a:ext cx="262716" cy="24215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50E6FF"/>
            </a:solidFill>
            <a:ln w="19050" cap="sq">
              <a:solidFill>
                <a:srgbClr val="0070C0"/>
              </a:solidFill>
              <a:prstDash val="solid"/>
              <a:miter lim="800000"/>
              <a:headEnd/>
              <a:tailEnd/>
            </a:ln>
          </p:spPr>
          <p:txBody>
            <a:bodyPr vert="horz" wrap="square" lIns="91367" tIns="45683" rIns="91367" bIns="45683"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Arial" panose="020B0604020202020204" pitchFamily="34" charset="0"/>
              </a:endParaRPr>
            </a:p>
          </p:txBody>
        </p:sp>
        <p:sp>
          <p:nvSpPr>
            <p:cNvPr id="85" name="server" title="Icon of a server tower">
              <a:extLst>
                <a:ext uri="{FF2B5EF4-FFF2-40B4-BE49-F238E27FC236}">
                  <a16:creationId xmlns:a16="http://schemas.microsoft.com/office/drawing/2014/main" id="{30E7F172-6572-4301-A303-56074480B512}"/>
                </a:ext>
              </a:extLst>
            </p:cNvPr>
            <p:cNvSpPr>
              <a:spLocks noChangeAspect="1" noEditPoints="1"/>
            </p:cNvSpPr>
            <p:nvPr/>
          </p:nvSpPr>
          <p:spPr bwMode="auto">
            <a:xfrm>
              <a:off x="7880094" y="1500630"/>
              <a:ext cx="141175" cy="24215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50E6FF"/>
            </a:solidFill>
            <a:ln w="19050" cap="sq">
              <a:solidFill>
                <a:srgbClr val="0070C0"/>
              </a:solidFill>
              <a:prstDash val="solid"/>
              <a:miter lim="800000"/>
              <a:headEnd/>
              <a:tailEnd/>
            </a:ln>
          </p:spPr>
          <p:txBody>
            <a:bodyPr vert="horz" wrap="square" lIns="91367" tIns="45683" rIns="91367" bIns="45683"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Arial" panose="020B0604020202020204" pitchFamily="34" charset="0"/>
              </a:endParaRPr>
            </a:p>
          </p:txBody>
        </p:sp>
      </p:grpSp>
      <p:grpSp>
        <p:nvGrpSpPr>
          <p:cNvPr id="164" name="Group 163">
            <a:extLst>
              <a:ext uri="{FF2B5EF4-FFF2-40B4-BE49-F238E27FC236}">
                <a16:creationId xmlns:a16="http://schemas.microsoft.com/office/drawing/2014/main" id="{8B9C7C0E-57AF-4D09-9329-E2E3BB9AC46C}"/>
              </a:ext>
            </a:extLst>
          </p:cNvPr>
          <p:cNvGrpSpPr/>
          <p:nvPr/>
        </p:nvGrpSpPr>
        <p:grpSpPr>
          <a:xfrm>
            <a:off x="223211" y="4275666"/>
            <a:ext cx="2599874" cy="2344353"/>
            <a:chOff x="9050186" y="3894296"/>
            <a:chExt cx="2601568" cy="2345880"/>
          </a:xfrm>
        </p:grpSpPr>
        <p:sp>
          <p:nvSpPr>
            <p:cNvPr id="86" name="Rectangle 85">
              <a:extLst>
                <a:ext uri="{FF2B5EF4-FFF2-40B4-BE49-F238E27FC236}">
                  <a16:creationId xmlns:a16="http://schemas.microsoft.com/office/drawing/2014/main" id="{286527A0-67E8-4569-89FD-F9C3039CC355}"/>
                </a:ext>
              </a:extLst>
            </p:cNvPr>
            <p:cNvSpPr/>
            <p:nvPr/>
          </p:nvSpPr>
          <p:spPr>
            <a:xfrm>
              <a:off x="9308340" y="5651480"/>
              <a:ext cx="2271776" cy="338554"/>
            </a:xfrm>
            <a:prstGeom prst="rect">
              <a:avLst/>
            </a:prstGeom>
          </p:spPr>
          <p:txBody>
            <a:bodyPr wrap="none">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Optimize configuration</a:t>
              </a:r>
            </a:p>
          </p:txBody>
        </p:sp>
        <p:sp>
          <p:nvSpPr>
            <p:cNvPr id="87" name="Rectangle 86">
              <a:extLst>
                <a:ext uri="{FF2B5EF4-FFF2-40B4-BE49-F238E27FC236}">
                  <a16:creationId xmlns:a16="http://schemas.microsoft.com/office/drawing/2014/main" id="{F4E6FE30-83C2-49E9-AE0B-A891126D8364}"/>
                </a:ext>
              </a:extLst>
            </p:cNvPr>
            <p:cNvSpPr/>
            <p:nvPr/>
          </p:nvSpPr>
          <p:spPr>
            <a:xfrm>
              <a:off x="9517392" y="5978566"/>
              <a:ext cx="1901483" cy="261610"/>
            </a:xfrm>
            <a:prstGeom prst="rect">
              <a:avLst/>
            </a:prstGeom>
          </p:spPr>
          <p:txBody>
            <a:bodyPr wrap="none">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based on workload behavior</a:t>
              </a:r>
            </a:p>
          </p:txBody>
        </p:sp>
        <p:sp>
          <p:nvSpPr>
            <p:cNvPr id="88" name="Rectangle 87">
              <a:extLst>
                <a:ext uri="{FF2B5EF4-FFF2-40B4-BE49-F238E27FC236}">
                  <a16:creationId xmlns:a16="http://schemas.microsoft.com/office/drawing/2014/main" id="{666DB15A-F17E-4FA9-A0E1-60668DA654A7}"/>
                </a:ext>
              </a:extLst>
            </p:cNvPr>
            <p:cNvSpPr/>
            <p:nvPr/>
          </p:nvSpPr>
          <p:spPr>
            <a:xfrm>
              <a:off x="9196421" y="4523123"/>
              <a:ext cx="975460" cy="276999"/>
            </a:xfrm>
            <a:prstGeom prst="rect">
              <a:avLst/>
            </a:prstGeom>
          </p:spPr>
          <p:txBody>
            <a:bodyPr wrap="none">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a:ea typeface="+mn-ea"/>
                  <a:cs typeface="Arial" panose="020B0604020202020204" pitchFamily="34" charset="0"/>
                </a:rPr>
                <a:t>Read-heavy</a:t>
              </a:r>
              <a:endParaRPr kumimoji="0" lang="en-US" sz="10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sp>
          <p:nvSpPr>
            <p:cNvPr id="89" name="Rectangle 88">
              <a:extLst>
                <a:ext uri="{FF2B5EF4-FFF2-40B4-BE49-F238E27FC236}">
                  <a16:creationId xmlns:a16="http://schemas.microsoft.com/office/drawing/2014/main" id="{24912344-9D63-45F8-9DAB-1C7115747029}"/>
                </a:ext>
              </a:extLst>
            </p:cNvPr>
            <p:cNvSpPr/>
            <p:nvPr/>
          </p:nvSpPr>
          <p:spPr>
            <a:xfrm>
              <a:off x="10362619" y="4704554"/>
              <a:ext cx="1289135" cy="276999"/>
            </a:xfrm>
            <a:prstGeom prst="rect">
              <a:avLst/>
            </a:prstGeom>
          </p:spPr>
          <p:txBody>
            <a:bodyPr wrap="none">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a:ea typeface="+mn-ea"/>
                  <a:cs typeface="Arial" panose="020B0604020202020204" pitchFamily="34" charset="0"/>
                </a:rPr>
                <a:t>Random-access</a:t>
              </a:r>
              <a:r>
                <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 </a:t>
              </a:r>
            </a:p>
          </p:txBody>
        </p:sp>
        <p:sp>
          <p:nvSpPr>
            <p:cNvPr id="90" name="Rectangle 89">
              <a:extLst>
                <a:ext uri="{FF2B5EF4-FFF2-40B4-BE49-F238E27FC236}">
                  <a16:creationId xmlns:a16="http://schemas.microsoft.com/office/drawing/2014/main" id="{03985AB1-4A91-47A8-BE87-B19EAB5E1150}"/>
                </a:ext>
              </a:extLst>
            </p:cNvPr>
            <p:cNvSpPr/>
            <p:nvPr/>
          </p:nvSpPr>
          <p:spPr>
            <a:xfrm>
              <a:off x="9050186" y="4931971"/>
              <a:ext cx="1197700" cy="276999"/>
            </a:xfrm>
            <a:prstGeom prst="rect">
              <a:avLst/>
            </a:prstGeom>
          </p:spPr>
          <p:txBody>
            <a:bodyPr wrap="none">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a:ea typeface="+mn-ea"/>
                  <a:cs typeface="Arial" panose="020B0604020202020204" pitchFamily="34" charset="0"/>
                </a:rPr>
                <a:t>Buffered writes</a:t>
              </a:r>
              <a:endPar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sp>
          <p:nvSpPr>
            <p:cNvPr id="91" name="Rectangle 90">
              <a:extLst>
                <a:ext uri="{FF2B5EF4-FFF2-40B4-BE49-F238E27FC236}">
                  <a16:creationId xmlns:a16="http://schemas.microsoft.com/office/drawing/2014/main" id="{8461807F-FE68-4740-AF02-5F72DC7375AE}"/>
                </a:ext>
              </a:extLst>
            </p:cNvPr>
            <p:cNvSpPr/>
            <p:nvPr/>
          </p:nvSpPr>
          <p:spPr>
            <a:xfrm>
              <a:off x="10018005" y="5219772"/>
              <a:ext cx="1366080" cy="276999"/>
            </a:xfrm>
            <a:prstGeom prst="rect">
              <a:avLst/>
            </a:prstGeom>
          </p:spPr>
          <p:txBody>
            <a:bodyPr wrap="none">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a:ea typeface="+mn-ea"/>
                  <a:cs typeface="Arial" panose="020B0604020202020204" pitchFamily="34" charset="0"/>
                </a:rPr>
                <a:t>Low queue depth</a:t>
              </a:r>
              <a:endPar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grpSp>
          <p:nvGrpSpPr>
            <p:cNvPr id="92" name="Group 91">
              <a:extLst>
                <a:ext uri="{FF2B5EF4-FFF2-40B4-BE49-F238E27FC236}">
                  <a16:creationId xmlns:a16="http://schemas.microsoft.com/office/drawing/2014/main" id="{284237C5-D2D4-4D61-B159-9CB293E5185F}"/>
                </a:ext>
              </a:extLst>
            </p:cNvPr>
            <p:cNvGrpSpPr/>
            <p:nvPr/>
          </p:nvGrpSpPr>
          <p:grpSpPr>
            <a:xfrm>
              <a:off x="9455653" y="3894296"/>
              <a:ext cx="562355" cy="530652"/>
              <a:chOff x="2478454" y="3048249"/>
              <a:chExt cx="653963" cy="549290"/>
            </a:xfrm>
            <a:solidFill>
              <a:srgbClr val="50E6FF"/>
            </a:solidFill>
          </p:grpSpPr>
          <p:sp>
            <p:nvSpPr>
              <p:cNvPr id="93" name="Cylinder 513">
                <a:extLst>
                  <a:ext uri="{FF2B5EF4-FFF2-40B4-BE49-F238E27FC236}">
                    <a16:creationId xmlns:a16="http://schemas.microsoft.com/office/drawing/2014/main" id="{F27CFCFD-DDF5-4437-A8C8-5D6EEB24E5AE}"/>
                  </a:ext>
                </a:extLst>
              </p:cNvPr>
              <p:cNvSpPr/>
              <p:nvPr/>
            </p:nvSpPr>
            <p:spPr bwMode="auto">
              <a:xfrm>
                <a:off x="2478454" y="3048252"/>
                <a:ext cx="301436" cy="396014"/>
              </a:xfrm>
              <a:prstGeom prst="can">
                <a:avLst>
                  <a:gd name="adj" fmla="val 39530"/>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94" name="Cylinder 513">
                <a:extLst>
                  <a:ext uri="{FF2B5EF4-FFF2-40B4-BE49-F238E27FC236}">
                    <a16:creationId xmlns:a16="http://schemas.microsoft.com/office/drawing/2014/main" id="{8FE2AAAB-FEBB-47C8-8069-926BB9CFAC8C}"/>
                  </a:ext>
                </a:extLst>
              </p:cNvPr>
              <p:cNvSpPr/>
              <p:nvPr/>
            </p:nvSpPr>
            <p:spPr bwMode="auto">
              <a:xfrm>
                <a:off x="2830981" y="3048249"/>
                <a:ext cx="301436" cy="396014"/>
              </a:xfrm>
              <a:prstGeom prst="can">
                <a:avLst>
                  <a:gd name="adj" fmla="val 39530"/>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95" name="Cylinder 513">
                <a:extLst>
                  <a:ext uri="{FF2B5EF4-FFF2-40B4-BE49-F238E27FC236}">
                    <a16:creationId xmlns:a16="http://schemas.microsoft.com/office/drawing/2014/main" id="{E523DA02-206B-44B7-9ADF-68990029673E}"/>
                  </a:ext>
                </a:extLst>
              </p:cNvPr>
              <p:cNvSpPr/>
              <p:nvPr/>
            </p:nvSpPr>
            <p:spPr bwMode="auto">
              <a:xfrm>
                <a:off x="2645723" y="3166214"/>
                <a:ext cx="328314" cy="431325"/>
              </a:xfrm>
              <a:prstGeom prst="can">
                <a:avLst>
                  <a:gd name="adj" fmla="val 3953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B011900-1714-4D61-B65D-9ED7019C5ECA}"/>
                </a:ext>
              </a:extLst>
            </p:cNvPr>
            <p:cNvGrpSpPr/>
            <p:nvPr/>
          </p:nvGrpSpPr>
          <p:grpSpPr>
            <a:xfrm>
              <a:off x="10232131" y="3968952"/>
              <a:ext cx="464499" cy="323816"/>
              <a:chOff x="2573571" y="3248097"/>
              <a:chExt cx="643747" cy="429525"/>
            </a:xfrm>
            <a:solidFill>
              <a:srgbClr val="50E6FF"/>
            </a:solidFill>
          </p:grpSpPr>
          <p:cxnSp>
            <p:nvCxnSpPr>
              <p:cNvPr id="97" name="Straight Connector 96">
                <a:extLst>
                  <a:ext uri="{FF2B5EF4-FFF2-40B4-BE49-F238E27FC236}">
                    <a16:creationId xmlns:a16="http://schemas.microsoft.com/office/drawing/2014/main" id="{D88A31E5-3ECC-41F5-B832-BF741CF7E6AF}"/>
                  </a:ext>
                </a:extLst>
              </p:cNvPr>
              <p:cNvCxnSpPr>
                <a:cxnSpLocks/>
              </p:cNvCxnSpPr>
              <p:nvPr/>
            </p:nvCxnSpPr>
            <p:spPr>
              <a:xfrm>
                <a:off x="2688435" y="3306372"/>
                <a:ext cx="424424" cy="0"/>
              </a:xfrm>
              <a:prstGeom prst="line">
                <a:avLst/>
              </a:prstGeom>
              <a:grpFill/>
              <a:ln w="19050" cap="flat" cmpd="sng" algn="ctr">
                <a:solidFill>
                  <a:schemeClr val="accent1"/>
                </a:solidFill>
                <a:prstDash val="sysDot"/>
                <a:miter lim="800000"/>
                <a:headEnd type="none"/>
                <a:tailEnd type="none"/>
              </a:ln>
              <a:effectLst/>
            </p:spPr>
          </p:cxnSp>
          <p:sp>
            <p:nvSpPr>
              <p:cNvPr id="98" name="Oval 97">
                <a:extLst>
                  <a:ext uri="{FF2B5EF4-FFF2-40B4-BE49-F238E27FC236}">
                    <a16:creationId xmlns:a16="http://schemas.microsoft.com/office/drawing/2014/main" id="{6C78D0DA-92E4-490D-9E18-C3E29586C170}"/>
                  </a:ext>
                </a:extLst>
              </p:cNvPr>
              <p:cNvSpPr/>
              <p:nvPr/>
            </p:nvSpPr>
            <p:spPr bwMode="auto">
              <a:xfrm>
                <a:off x="2573571" y="3248097"/>
                <a:ext cx="114864" cy="116543"/>
              </a:xfrm>
              <a:prstGeom prst="ellipse">
                <a:avLst/>
              </a:prstGeom>
              <a:grpFill/>
              <a:ln w="19050" cap="flat" cmpd="sng" algn="ctr">
                <a:solidFill>
                  <a:schemeClr val="accent1"/>
                </a:solidFill>
                <a:prstDash val="solid"/>
                <a:miter lim="800000"/>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640"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Arial" panose="020B0604020202020204" pitchFamily="34" charset="0"/>
                </a:endParaRPr>
              </a:p>
            </p:txBody>
          </p:sp>
          <p:sp>
            <p:nvSpPr>
              <p:cNvPr id="99" name="Oval 98">
                <a:extLst>
                  <a:ext uri="{FF2B5EF4-FFF2-40B4-BE49-F238E27FC236}">
                    <a16:creationId xmlns:a16="http://schemas.microsoft.com/office/drawing/2014/main" id="{D268131D-3010-4079-9BC5-49EE1B3ED31B}"/>
                  </a:ext>
                </a:extLst>
              </p:cNvPr>
              <p:cNvSpPr/>
              <p:nvPr/>
            </p:nvSpPr>
            <p:spPr bwMode="auto">
              <a:xfrm>
                <a:off x="3112858" y="3253386"/>
                <a:ext cx="104448" cy="105974"/>
              </a:xfrm>
              <a:prstGeom prst="ellipse">
                <a:avLst/>
              </a:prstGeom>
              <a:grpFill/>
              <a:ln w="19050" cap="flat" cmpd="sng" algn="ctr">
                <a:solidFill>
                  <a:schemeClr val="accent1"/>
                </a:solidFill>
                <a:prstDash val="solid"/>
                <a:miter lim="800000"/>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640"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Arial" panose="020B0604020202020204" pitchFamily="34" charset="0"/>
                </a:endParaRPr>
              </a:p>
            </p:txBody>
          </p:sp>
          <p:cxnSp>
            <p:nvCxnSpPr>
              <p:cNvPr id="100" name="Straight Connector 99">
                <a:extLst>
                  <a:ext uri="{FF2B5EF4-FFF2-40B4-BE49-F238E27FC236}">
                    <a16:creationId xmlns:a16="http://schemas.microsoft.com/office/drawing/2014/main" id="{DABAE588-56B0-44EB-8F8B-A9D4E894692F}"/>
                  </a:ext>
                </a:extLst>
              </p:cNvPr>
              <p:cNvCxnSpPr>
                <a:cxnSpLocks/>
              </p:cNvCxnSpPr>
              <p:nvPr/>
            </p:nvCxnSpPr>
            <p:spPr>
              <a:xfrm>
                <a:off x="2688435" y="3460537"/>
                <a:ext cx="424424" cy="0"/>
              </a:xfrm>
              <a:prstGeom prst="line">
                <a:avLst/>
              </a:prstGeom>
              <a:grpFill/>
              <a:ln w="19050" cap="flat" cmpd="sng" algn="ctr">
                <a:solidFill>
                  <a:schemeClr val="accent1"/>
                </a:solidFill>
                <a:prstDash val="sysDot"/>
                <a:miter lim="800000"/>
                <a:headEnd type="none"/>
                <a:tailEnd type="none"/>
              </a:ln>
              <a:effectLst/>
            </p:spPr>
          </p:cxnSp>
          <p:sp>
            <p:nvSpPr>
              <p:cNvPr id="101" name="Oval 100">
                <a:extLst>
                  <a:ext uri="{FF2B5EF4-FFF2-40B4-BE49-F238E27FC236}">
                    <a16:creationId xmlns:a16="http://schemas.microsoft.com/office/drawing/2014/main" id="{A4F6CF45-5969-4F53-8867-C6844E4C2A14}"/>
                  </a:ext>
                </a:extLst>
              </p:cNvPr>
              <p:cNvSpPr/>
              <p:nvPr/>
            </p:nvSpPr>
            <p:spPr bwMode="auto">
              <a:xfrm>
                <a:off x="2573571" y="3402270"/>
                <a:ext cx="114864" cy="116543"/>
              </a:xfrm>
              <a:prstGeom prst="ellipse">
                <a:avLst/>
              </a:prstGeom>
              <a:grpFill/>
              <a:ln w="19050" cap="flat" cmpd="sng" algn="ctr">
                <a:solidFill>
                  <a:schemeClr val="accent1"/>
                </a:solidFill>
                <a:prstDash val="solid"/>
                <a:miter lim="800000"/>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640"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Arial" panose="020B0604020202020204" pitchFamily="34" charset="0"/>
                </a:endParaRPr>
              </a:p>
            </p:txBody>
          </p:sp>
          <p:sp>
            <p:nvSpPr>
              <p:cNvPr id="102" name="Oval 101">
                <a:extLst>
                  <a:ext uri="{FF2B5EF4-FFF2-40B4-BE49-F238E27FC236}">
                    <a16:creationId xmlns:a16="http://schemas.microsoft.com/office/drawing/2014/main" id="{7D690F6E-1EB6-4415-825B-0E88B122388E}"/>
                  </a:ext>
                </a:extLst>
              </p:cNvPr>
              <p:cNvSpPr/>
              <p:nvPr/>
            </p:nvSpPr>
            <p:spPr bwMode="auto">
              <a:xfrm>
                <a:off x="3112858" y="3407549"/>
                <a:ext cx="104448" cy="105974"/>
              </a:xfrm>
              <a:prstGeom prst="ellipse">
                <a:avLst/>
              </a:prstGeom>
              <a:grpFill/>
              <a:ln w="19050" cap="flat" cmpd="sng" algn="ctr">
                <a:solidFill>
                  <a:schemeClr val="accent1"/>
                </a:solidFill>
                <a:prstDash val="solid"/>
                <a:miter lim="800000"/>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640"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Arial" panose="020B0604020202020204" pitchFamily="34" charset="0"/>
                </a:endParaRPr>
              </a:p>
            </p:txBody>
          </p:sp>
          <p:cxnSp>
            <p:nvCxnSpPr>
              <p:cNvPr id="103" name="Straight Connector 102">
                <a:extLst>
                  <a:ext uri="{FF2B5EF4-FFF2-40B4-BE49-F238E27FC236}">
                    <a16:creationId xmlns:a16="http://schemas.microsoft.com/office/drawing/2014/main" id="{B4684A14-22BB-48EB-898F-4EB0C4409C99}"/>
                  </a:ext>
                </a:extLst>
              </p:cNvPr>
              <p:cNvCxnSpPr>
                <a:cxnSpLocks/>
              </p:cNvCxnSpPr>
              <p:nvPr/>
            </p:nvCxnSpPr>
            <p:spPr>
              <a:xfrm>
                <a:off x="2688435" y="3619345"/>
                <a:ext cx="424424" cy="0"/>
              </a:xfrm>
              <a:prstGeom prst="line">
                <a:avLst/>
              </a:prstGeom>
              <a:grpFill/>
              <a:ln w="19050" cap="flat" cmpd="sng" algn="ctr">
                <a:solidFill>
                  <a:schemeClr val="accent1"/>
                </a:solidFill>
                <a:prstDash val="sysDot"/>
                <a:miter lim="800000"/>
                <a:headEnd type="none"/>
                <a:tailEnd type="none"/>
              </a:ln>
              <a:effectLst/>
            </p:spPr>
          </p:cxnSp>
          <p:sp>
            <p:nvSpPr>
              <p:cNvPr id="104" name="Oval 103">
                <a:extLst>
                  <a:ext uri="{FF2B5EF4-FFF2-40B4-BE49-F238E27FC236}">
                    <a16:creationId xmlns:a16="http://schemas.microsoft.com/office/drawing/2014/main" id="{16D251B7-893A-4519-9EDE-B3304B19D5F2}"/>
                  </a:ext>
                </a:extLst>
              </p:cNvPr>
              <p:cNvSpPr/>
              <p:nvPr/>
            </p:nvSpPr>
            <p:spPr bwMode="auto">
              <a:xfrm>
                <a:off x="2573571" y="3561079"/>
                <a:ext cx="114864" cy="116543"/>
              </a:xfrm>
              <a:prstGeom prst="ellipse">
                <a:avLst/>
              </a:prstGeom>
              <a:grpFill/>
              <a:ln w="19050" cap="flat" cmpd="sng" algn="ctr">
                <a:solidFill>
                  <a:schemeClr val="accent1"/>
                </a:solidFill>
                <a:prstDash val="solid"/>
                <a:miter lim="800000"/>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640"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Arial" panose="020B0604020202020204" pitchFamily="34" charset="0"/>
                </a:endParaRPr>
              </a:p>
            </p:txBody>
          </p:sp>
          <p:sp>
            <p:nvSpPr>
              <p:cNvPr id="105" name="Oval 104">
                <a:extLst>
                  <a:ext uri="{FF2B5EF4-FFF2-40B4-BE49-F238E27FC236}">
                    <a16:creationId xmlns:a16="http://schemas.microsoft.com/office/drawing/2014/main" id="{A9CC7983-44FC-42A3-9736-0ACEDE47ED22}"/>
                  </a:ext>
                </a:extLst>
              </p:cNvPr>
              <p:cNvSpPr/>
              <p:nvPr/>
            </p:nvSpPr>
            <p:spPr bwMode="auto">
              <a:xfrm>
                <a:off x="3112870" y="3566370"/>
                <a:ext cx="104448" cy="105974"/>
              </a:xfrm>
              <a:prstGeom prst="ellipse">
                <a:avLst/>
              </a:prstGeom>
              <a:grpFill/>
              <a:ln w="19050" cap="flat" cmpd="sng" algn="ctr">
                <a:solidFill>
                  <a:schemeClr val="accent1"/>
                </a:solidFill>
                <a:prstDash val="solid"/>
                <a:miter lim="800000"/>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640"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Arial" panose="020B0604020202020204" pitchFamily="34" charset="0"/>
                </a:endParaRPr>
              </a:p>
            </p:txBody>
          </p:sp>
        </p:grpSp>
        <p:sp>
          <p:nvSpPr>
            <p:cNvPr id="106" name="IoT" title="Icon of five circles that all connect to a center circle">
              <a:extLst>
                <a:ext uri="{FF2B5EF4-FFF2-40B4-BE49-F238E27FC236}">
                  <a16:creationId xmlns:a16="http://schemas.microsoft.com/office/drawing/2014/main" id="{3D29A229-E7A1-48E3-A90E-48C8986E701B}"/>
                </a:ext>
              </a:extLst>
            </p:cNvPr>
            <p:cNvSpPr>
              <a:spLocks noChangeAspect="1" noEditPoints="1"/>
            </p:cNvSpPr>
            <p:nvPr/>
          </p:nvSpPr>
          <p:spPr bwMode="auto">
            <a:xfrm>
              <a:off x="10927501" y="3947977"/>
              <a:ext cx="378890" cy="37949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solidFill>
              <a:srgbClr val="50E6FF"/>
            </a:solidFill>
            <a:ln w="19050" cap="sq">
              <a:solidFill>
                <a:schemeClr val="accent1"/>
              </a:solidFill>
              <a:prstDash val="solid"/>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Arial" panose="020B0604020202020204" pitchFamily="34" charset="0"/>
              </a:endParaRPr>
            </a:p>
          </p:txBody>
        </p:sp>
      </p:grpSp>
      <p:grpSp>
        <p:nvGrpSpPr>
          <p:cNvPr id="9" name="Group 8">
            <a:extLst>
              <a:ext uri="{FF2B5EF4-FFF2-40B4-BE49-F238E27FC236}">
                <a16:creationId xmlns:a16="http://schemas.microsoft.com/office/drawing/2014/main" id="{536101D2-53DF-4BE5-85F6-702C88F0AEF3}"/>
              </a:ext>
            </a:extLst>
          </p:cNvPr>
          <p:cNvGrpSpPr/>
          <p:nvPr/>
        </p:nvGrpSpPr>
        <p:grpSpPr>
          <a:xfrm>
            <a:off x="3034205" y="1472457"/>
            <a:ext cx="2198209" cy="2086274"/>
            <a:chOff x="2931902" y="1474651"/>
            <a:chExt cx="2198209" cy="2086274"/>
          </a:xfrm>
        </p:grpSpPr>
        <p:grpSp>
          <p:nvGrpSpPr>
            <p:cNvPr id="107" name="Group 106">
              <a:extLst>
                <a:ext uri="{FF2B5EF4-FFF2-40B4-BE49-F238E27FC236}">
                  <a16:creationId xmlns:a16="http://schemas.microsoft.com/office/drawing/2014/main" id="{41AE1631-915C-4F6A-A2B4-A984B3B8E8A0}"/>
                </a:ext>
              </a:extLst>
            </p:cNvPr>
            <p:cNvGrpSpPr>
              <a:grpSpLocks noChangeAspect="1"/>
            </p:cNvGrpSpPr>
            <p:nvPr/>
          </p:nvGrpSpPr>
          <p:grpSpPr>
            <a:xfrm>
              <a:off x="4081299" y="2186699"/>
              <a:ext cx="358337" cy="427018"/>
              <a:chOff x="5477765" y="5013501"/>
              <a:chExt cx="268565" cy="320040"/>
            </a:xfrm>
          </p:grpSpPr>
          <p:grpSp>
            <p:nvGrpSpPr>
              <p:cNvPr id="108" name="Group 107">
                <a:extLst>
                  <a:ext uri="{FF2B5EF4-FFF2-40B4-BE49-F238E27FC236}">
                    <a16:creationId xmlns:a16="http://schemas.microsoft.com/office/drawing/2014/main" id="{B4411D32-F086-458B-B81A-C3D64BF2811E}"/>
                  </a:ext>
                </a:extLst>
              </p:cNvPr>
              <p:cNvGrpSpPr/>
              <p:nvPr/>
            </p:nvGrpSpPr>
            <p:grpSpPr>
              <a:xfrm>
                <a:off x="5477765" y="5013501"/>
                <a:ext cx="268565" cy="320040"/>
                <a:chOff x="5477765" y="5010343"/>
                <a:chExt cx="268565" cy="320040"/>
              </a:xfrm>
            </p:grpSpPr>
            <p:sp>
              <p:nvSpPr>
                <p:cNvPr id="113" name="Freeform 5">
                  <a:extLst>
                    <a:ext uri="{FF2B5EF4-FFF2-40B4-BE49-F238E27FC236}">
                      <a16:creationId xmlns:a16="http://schemas.microsoft.com/office/drawing/2014/main" id="{B3290073-DFA5-4DC4-9DE5-F7F0C7155386}"/>
                    </a:ext>
                  </a:extLst>
                </p:cNvPr>
                <p:cNvSpPr>
                  <a:spLocks/>
                </p:cNvSpPr>
                <p:nvPr/>
              </p:nvSpPr>
              <p:spPr bwMode="auto">
                <a:xfrm>
                  <a:off x="5477765" y="5010343"/>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nvGrpSpPr>
                <p:cNvPr id="114" name="Group 113">
                  <a:extLst>
                    <a:ext uri="{FF2B5EF4-FFF2-40B4-BE49-F238E27FC236}">
                      <a16:creationId xmlns:a16="http://schemas.microsoft.com/office/drawing/2014/main" id="{AEAD757D-9831-44D8-8AE4-358B0FFF8AD7}"/>
                    </a:ext>
                  </a:extLst>
                </p:cNvPr>
                <p:cNvGrpSpPr/>
                <p:nvPr/>
              </p:nvGrpSpPr>
              <p:grpSpPr>
                <a:xfrm>
                  <a:off x="5518161" y="5046557"/>
                  <a:ext cx="187770" cy="208407"/>
                  <a:chOff x="5513643" y="5046557"/>
                  <a:chExt cx="187770" cy="208407"/>
                </a:xfrm>
                <a:solidFill>
                  <a:srgbClr val="0078D3"/>
                </a:solidFill>
              </p:grpSpPr>
              <p:sp>
                <p:nvSpPr>
                  <p:cNvPr id="115" name="Oval 114">
                    <a:extLst>
                      <a:ext uri="{FF2B5EF4-FFF2-40B4-BE49-F238E27FC236}">
                        <a16:creationId xmlns:a16="http://schemas.microsoft.com/office/drawing/2014/main" id="{2538E014-3AE6-4D37-BC15-D145AC3E1C4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35A562E8-A50C-417E-8176-427B7051F720}"/>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A1F5C458-0999-447E-BF52-870AA52E6AA3}"/>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888B3550-122B-4B52-A084-ED5AB6AE88AF}"/>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9" name="Group 108">
                <a:extLst>
                  <a:ext uri="{FF2B5EF4-FFF2-40B4-BE49-F238E27FC236}">
                    <a16:creationId xmlns:a16="http://schemas.microsoft.com/office/drawing/2014/main" id="{3E563076-547C-49DA-8585-12DBD2BE6F17}"/>
                  </a:ext>
                </a:extLst>
              </p:cNvPr>
              <p:cNvGrpSpPr/>
              <p:nvPr/>
            </p:nvGrpSpPr>
            <p:grpSpPr>
              <a:xfrm>
                <a:off x="5571787" y="5284616"/>
                <a:ext cx="80519" cy="48923"/>
                <a:chOff x="5884568" y="5297481"/>
                <a:chExt cx="80519" cy="48923"/>
              </a:xfrm>
            </p:grpSpPr>
            <p:sp>
              <p:nvSpPr>
                <p:cNvPr id="110" name="Line 7">
                  <a:extLst>
                    <a:ext uri="{FF2B5EF4-FFF2-40B4-BE49-F238E27FC236}">
                      <a16:creationId xmlns:a16="http://schemas.microsoft.com/office/drawing/2014/main" id="{7C833800-5F17-45AC-84EE-9BB3EEEC7D25}"/>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111" name="Line 8">
                  <a:extLst>
                    <a:ext uri="{FF2B5EF4-FFF2-40B4-BE49-F238E27FC236}">
                      <a16:creationId xmlns:a16="http://schemas.microsoft.com/office/drawing/2014/main" id="{104B7CEC-3190-4379-B7DD-0EAD0435C543}"/>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112" name="Line 9">
                  <a:extLst>
                    <a:ext uri="{FF2B5EF4-FFF2-40B4-BE49-F238E27FC236}">
                      <a16:creationId xmlns:a16="http://schemas.microsoft.com/office/drawing/2014/main" id="{16D38D4B-A886-4B14-9BAB-8B8BD5C2041D}"/>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119" name="Group 118">
              <a:extLst>
                <a:ext uri="{FF2B5EF4-FFF2-40B4-BE49-F238E27FC236}">
                  <a16:creationId xmlns:a16="http://schemas.microsoft.com/office/drawing/2014/main" id="{C07ADC4C-057B-48D8-9CD8-7D6016DFAC3B}"/>
                </a:ext>
              </a:extLst>
            </p:cNvPr>
            <p:cNvGrpSpPr/>
            <p:nvPr/>
          </p:nvGrpSpPr>
          <p:grpSpPr>
            <a:xfrm>
              <a:off x="3488102" y="1474651"/>
              <a:ext cx="500896" cy="570104"/>
              <a:chOff x="8618441" y="2851722"/>
              <a:chExt cx="511273" cy="581914"/>
            </a:xfrm>
          </p:grpSpPr>
          <p:grpSp>
            <p:nvGrpSpPr>
              <p:cNvPr id="120" name="Group 119">
                <a:extLst>
                  <a:ext uri="{FF2B5EF4-FFF2-40B4-BE49-F238E27FC236}">
                    <a16:creationId xmlns:a16="http://schemas.microsoft.com/office/drawing/2014/main" id="{B1B4F9FB-BEE3-44EC-A38E-9D02C40102C4}"/>
                  </a:ext>
                </a:extLst>
              </p:cNvPr>
              <p:cNvGrpSpPr>
                <a:grpSpLocks noChangeAspect="1"/>
              </p:cNvGrpSpPr>
              <p:nvPr/>
            </p:nvGrpSpPr>
            <p:grpSpPr>
              <a:xfrm>
                <a:off x="8618441" y="2851722"/>
                <a:ext cx="365760" cy="435864"/>
                <a:chOff x="5477764" y="5013499"/>
                <a:chExt cx="268565" cy="320040"/>
              </a:xfrm>
            </p:grpSpPr>
            <p:grpSp>
              <p:nvGrpSpPr>
                <p:cNvPr id="124" name="Group 123">
                  <a:extLst>
                    <a:ext uri="{FF2B5EF4-FFF2-40B4-BE49-F238E27FC236}">
                      <a16:creationId xmlns:a16="http://schemas.microsoft.com/office/drawing/2014/main" id="{9B38079F-243E-4FC7-A2AC-0EF12CA59143}"/>
                    </a:ext>
                  </a:extLst>
                </p:cNvPr>
                <p:cNvGrpSpPr/>
                <p:nvPr/>
              </p:nvGrpSpPr>
              <p:grpSpPr>
                <a:xfrm>
                  <a:off x="5477764" y="5013499"/>
                  <a:ext cx="268565" cy="320040"/>
                  <a:chOff x="5477764" y="5010341"/>
                  <a:chExt cx="268565" cy="320040"/>
                </a:xfrm>
              </p:grpSpPr>
              <p:sp>
                <p:nvSpPr>
                  <p:cNvPr id="129" name="Freeform 5">
                    <a:extLst>
                      <a:ext uri="{FF2B5EF4-FFF2-40B4-BE49-F238E27FC236}">
                        <a16:creationId xmlns:a16="http://schemas.microsoft.com/office/drawing/2014/main" id="{2EBBAF53-FA9D-45A3-A77F-169535AE7954}"/>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nvGrpSpPr>
                  <p:cNvPr id="130" name="Group 129">
                    <a:extLst>
                      <a:ext uri="{FF2B5EF4-FFF2-40B4-BE49-F238E27FC236}">
                        <a16:creationId xmlns:a16="http://schemas.microsoft.com/office/drawing/2014/main" id="{247B9082-1EC8-41A2-93BE-4420003C8AF8}"/>
                      </a:ext>
                    </a:extLst>
                  </p:cNvPr>
                  <p:cNvGrpSpPr/>
                  <p:nvPr/>
                </p:nvGrpSpPr>
                <p:grpSpPr>
                  <a:xfrm>
                    <a:off x="5518161" y="5046557"/>
                    <a:ext cx="187770" cy="208407"/>
                    <a:chOff x="5513643" y="5046557"/>
                    <a:chExt cx="187770" cy="208407"/>
                  </a:xfrm>
                  <a:solidFill>
                    <a:srgbClr val="0078D3"/>
                  </a:solidFill>
                </p:grpSpPr>
                <p:sp>
                  <p:nvSpPr>
                    <p:cNvPr id="131" name="Oval 130">
                      <a:extLst>
                        <a:ext uri="{FF2B5EF4-FFF2-40B4-BE49-F238E27FC236}">
                          <a16:creationId xmlns:a16="http://schemas.microsoft.com/office/drawing/2014/main" id="{A1FD23A8-06F2-45C1-9B16-618FABE5811B}"/>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A1B47D71-F460-49EB-ADB5-397BAD3D6E92}"/>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D6874FA4-6198-4AE0-BD7A-CF88109D6D0E}"/>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90CA1F3D-F40F-4982-B607-2A0C3C3AEEB9}"/>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5" name="Group 124">
                  <a:extLst>
                    <a:ext uri="{FF2B5EF4-FFF2-40B4-BE49-F238E27FC236}">
                      <a16:creationId xmlns:a16="http://schemas.microsoft.com/office/drawing/2014/main" id="{06DFEEDE-B04C-40DD-A310-20C4EA424E24}"/>
                    </a:ext>
                  </a:extLst>
                </p:cNvPr>
                <p:cNvGrpSpPr/>
                <p:nvPr/>
              </p:nvGrpSpPr>
              <p:grpSpPr>
                <a:xfrm>
                  <a:off x="5571787" y="5284616"/>
                  <a:ext cx="80519" cy="48923"/>
                  <a:chOff x="5884568" y="5297481"/>
                  <a:chExt cx="80519" cy="48923"/>
                </a:xfrm>
              </p:grpSpPr>
              <p:sp>
                <p:nvSpPr>
                  <p:cNvPr id="126" name="Line 7">
                    <a:extLst>
                      <a:ext uri="{FF2B5EF4-FFF2-40B4-BE49-F238E27FC236}">
                        <a16:creationId xmlns:a16="http://schemas.microsoft.com/office/drawing/2014/main" id="{FDF60DB3-9C70-4A46-836F-F1BF21F9CD9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127" name="Line 8">
                    <a:extLst>
                      <a:ext uri="{FF2B5EF4-FFF2-40B4-BE49-F238E27FC236}">
                        <a16:creationId xmlns:a16="http://schemas.microsoft.com/office/drawing/2014/main" id="{E8BD39EC-A9DB-43CA-AB9F-2254A86F87C4}"/>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128" name="Line 9">
                    <a:extLst>
                      <a:ext uri="{FF2B5EF4-FFF2-40B4-BE49-F238E27FC236}">
                        <a16:creationId xmlns:a16="http://schemas.microsoft.com/office/drawing/2014/main" id="{B922052F-7B9C-4D3F-B353-E1E387E62CCB}"/>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121" name="Group 120">
                <a:extLst>
                  <a:ext uri="{FF2B5EF4-FFF2-40B4-BE49-F238E27FC236}">
                    <a16:creationId xmlns:a16="http://schemas.microsoft.com/office/drawing/2014/main" id="{47FF866C-B2DF-427A-AA90-999C739185B0}"/>
                  </a:ext>
                </a:extLst>
              </p:cNvPr>
              <p:cNvGrpSpPr/>
              <p:nvPr/>
            </p:nvGrpSpPr>
            <p:grpSpPr>
              <a:xfrm>
                <a:off x="8837614" y="3141536"/>
                <a:ext cx="292100" cy="292100"/>
                <a:chOff x="9201151" y="3497263"/>
                <a:chExt cx="292100" cy="292100"/>
              </a:xfrm>
            </p:grpSpPr>
            <p:sp>
              <p:nvSpPr>
                <p:cNvPr id="122" name="Oval 121">
                  <a:extLst>
                    <a:ext uri="{FF2B5EF4-FFF2-40B4-BE49-F238E27FC236}">
                      <a16:creationId xmlns:a16="http://schemas.microsoft.com/office/drawing/2014/main" id="{30221275-3C1E-4B43-B7AE-E07B1E155733}"/>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018">
                  <a:extLst>
                    <a:ext uri="{FF2B5EF4-FFF2-40B4-BE49-F238E27FC236}">
                      <a16:creationId xmlns:a16="http://schemas.microsoft.com/office/drawing/2014/main" id="{429C9989-057F-4460-B882-C0F109CE7299}"/>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grpSp>
        </p:grpSp>
        <p:grpSp>
          <p:nvGrpSpPr>
            <p:cNvPr id="135" name="Group 134">
              <a:extLst>
                <a:ext uri="{FF2B5EF4-FFF2-40B4-BE49-F238E27FC236}">
                  <a16:creationId xmlns:a16="http://schemas.microsoft.com/office/drawing/2014/main" id="{7B0C130A-8991-43D0-8865-29DB3E5D4962}"/>
                </a:ext>
              </a:extLst>
            </p:cNvPr>
            <p:cNvGrpSpPr/>
            <p:nvPr/>
          </p:nvGrpSpPr>
          <p:grpSpPr>
            <a:xfrm>
              <a:off x="3488102" y="2226466"/>
              <a:ext cx="343576" cy="343658"/>
              <a:chOff x="4695264" y="1084773"/>
              <a:chExt cx="350694" cy="350778"/>
            </a:xfrm>
            <a:noFill/>
          </p:grpSpPr>
          <p:sp>
            <p:nvSpPr>
              <p:cNvPr id="136" name="StorageOptical_E958" title="Icon of a hard disk">
                <a:extLst>
                  <a:ext uri="{FF2B5EF4-FFF2-40B4-BE49-F238E27FC236}">
                    <a16:creationId xmlns:a16="http://schemas.microsoft.com/office/drawing/2014/main" id="{974167F1-CCCB-43F8-98E9-D4B2FA97925B}"/>
                  </a:ext>
                </a:extLst>
              </p:cNvPr>
              <p:cNvSpPr>
                <a:spLocks noChangeAspect="1" noEditPoints="1"/>
              </p:cNvSpPr>
              <p:nvPr/>
            </p:nvSpPr>
            <p:spPr bwMode="auto">
              <a:xfrm>
                <a:off x="4695264" y="1084773"/>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89575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cxnSp>
            <p:nvCxnSpPr>
              <p:cNvPr id="137" name="Straight Connector 136">
                <a:extLst>
                  <a:ext uri="{FF2B5EF4-FFF2-40B4-BE49-F238E27FC236}">
                    <a16:creationId xmlns:a16="http://schemas.microsoft.com/office/drawing/2014/main" id="{6F715542-D10D-4A30-BA28-838B082AB5AE}"/>
                  </a:ext>
                </a:extLst>
              </p:cNvPr>
              <p:cNvCxnSpPr>
                <a:stCxn id="136" idx="12"/>
                <a:endCxn id="136" idx="13"/>
              </p:cNvCxnSpPr>
              <p:nvPr/>
            </p:nvCxnSpPr>
            <p:spPr>
              <a:xfrm>
                <a:off x="4773072" y="1162599"/>
                <a:ext cx="42550" cy="42561"/>
              </a:xfrm>
              <a:prstGeom prst="line">
                <a:avLst/>
              </a:prstGeom>
              <a:grpFill/>
              <a:ln w="19050" cap="sq" cmpd="sng" algn="ctr">
                <a:solidFill>
                  <a:srgbClr val="75757A"/>
                </a:solidFill>
                <a:prstDash val="solid"/>
                <a:miter lim="800000"/>
                <a:headEnd type="none" w="lg" len="med"/>
                <a:tailEnd type="none" w="lg" len="med"/>
              </a:ln>
              <a:effectLst/>
            </p:spPr>
          </p:cxnSp>
          <p:cxnSp>
            <p:nvCxnSpPr>
              <p:cNvPr id="138" name="Straight Connector 137">
                <a:extLst>
                  <a:ext uri="{FF2B5EF4-FFF2-40B4-BE49-F238E27FC236}">
                    <a16:creationId xmlns:a16="http://schemas.microsoft.com/office/drawing/2014/main" id="{CE54EA1A-51B7-4296-BFF5-4FD21BCBD807}"/>
                  </a:ext>
                </a:extLst>
              </p:cNvPr>
              <p:cNvCxnSpPr>
                <a:cxnSpLocks/>
                <a:stCxn id="136" idx="10"/>
                <a:endCxn id="136" idx="11"/>
              </p:cNvCxnSpPr>
              <p:nvPr/>
            </p:nvCxnSpPr>
            <p:spPr>
              <a:xfrm>
                <a:off x="4925600" y="1315164"/>
                <a:ext cx="42550" cy="42561"/>
              </a:xfrm>
              <a:prstGeom prst="line">
                <a:avLst/>
              </a:prstGeom>
              <a:grpFill/>
              <a:ln w="19050" cap="sq" cmpd="sng" algn="ctr">
                <a:solidFill>
                  <a:srgbClr val="75757A"/>
                </a:solidFill>
                <a:prstDash val="solid"/>
                <a:miter lim="800000"/>
                <a:headEnd type="none" w="lg" len="med"/>
                <a:tailEnd type="none" w="lg" len="med"/>
              </a:ln>
              <a:effectLst/>
            </p:spPr>
          </p:cxnSp>
        </p:grpSp>
        <p:grpSp>
          <p:nvGrpSpPr>
            <p:cNvPr id="139" name="Group 138">
              <a:extLst>
                <a:ext uri="{FF2B5EF4-FFF2-40B4-BE49-F238E27FC236}">
                  <a16:creationId xmlns:a16="http://schemas.microsoft.com/office/drawing/2014/main" id="{23C89460-6F39-4230-A18E-89E565E650F8}"/>
                </a:ext>
              </a:extLst>
            </p:cNvPr>
            <p:cNvGrpSpPr/>
            <p:nvPr/>
          </p:nvGrpSpPr>
          <p:grpSpPr>
            <a:xfrm>
              <a:off x="4081299" y="1474651"/>
              <a:ext cx="500896" cy="570104"/>
              <a:chOff x="9365707" y="2403475"/>
              <a:chExt cx="511272" cy="581914"/>
            </a:xfrm>
          </p:grpSpPr>
          <p:grpSp>
            <p:nvGrpSpPr>
              <p:cNvPr id="140" name="Group 139">
                <a:extLst>
                  <a:ext uri="{FF2B5EF4-FFF2-40B4-BE49-F238E27FC236}">
                    <a16:creationId xmlns:a16="http://schemas.microsoft.com/office/drawing/2014/main" id="{EFC0B73E-E6ED-41CF-9E6F-DC3A28382A9A}"/>
                  </a:ext>
                </a:extLst>
              </p:cNvPr>
              <p:cNvGrpSpPr>
                <a:grpSpLocks noChangeAspect="1"/>
              </p:cNvGrpSpPr>
              <p:nvPr/>
            </p:nvGrpSpPr>
            <p:grpSpPr>
              <a:xfrm>
                <a:off x="9365707" y="2403475"/>
                <a:ext cx="365760" cy="435864"/>
                <a:chOff x="5477764" y="5013499"/>
                <a:chExt cx="268565" cy="320040"/>
              </a:xfrm>
            </p:grpSpPr>
            <p:grpSp>
              <p:nvGrpSpPr>
                <p:cNvPr id="146" name="Group 145">
                  <a:extLst>
                    <a:ext uri="{FF2B5EF4-FFF2-40B4-BE49-F238E27FC236}">
                      <a16:creationId xmlns:a16="http://schemas.microsoft.com/office/drawing/2014/main" id="{E99BD22D-34BD-41FF-840D-6CF73F69B8D5}"/>
                    </a:ext>
                  </a:extLst>
                </p:cNvPr>
                <p:cNvGrpSpPr/>
                <p:nvPr/>
              </p:nvGrpSpPr>
              <p:grpSpPr>
                <a:xfrm>
                  <a:off x="5477764" y="5013499"/>
                  <a:ext cx="268565" cy="320040"/>
                  <a:chOff x="5477764" y="5010341"/>
                  <a:chExt cx="268565" cy="320040"/>
                </a:xfrm>
              </p:grpSpPr>
              <p:sp>
                <p:nvSpPr>
                  <p:cNvPr id="151" name="Freeform 5">
                    <a:extLst>
                      <a:ext uri="{FF2B5EF4-FFF2-40B4-BE49-F238E27FC236}">
                        <a16:creationId xmlns:a16="http://schemas.microsoft.com/office/drawing/2014/main" id="{99E08D1C-C302-4224-9150-23E6EA701F80}"/>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2F2F2F"/>
                      </a:solidFill>
                      <a:effectLst/>
                      <a:uLnTx/>
                      <a:uFillTx/>
                      <a:latin typeface="Segoe UI"/>
                      <a:ea typeface="+mn-ea"/>
                      <a:cs typeface="Arial" panose="020B0604020202020204" pitchFamily="34" charset="0"/>
                    </a:endParaRPr>
                  </a:p>
                </p:txBody>
              </p:sp>
              <p:grpSp>
                <p:nvGrpSpPr>
                  <p:cNvPr id="152" name="Group 151">
                    <a:extLst>
                      <a:ext uri="{FF2B5EF4-FFF2-40B4-BE49-F238E27FC236}">
                        <a16:creationId xmlns:a16="http://schemas.microsoft.com/office/drawing/2014/main" id="{9C6B2698-73A5-4C87-B1AA-32F8E82186D6}"/>
                      </a:ext>
                    </a:extLst>
                  </p:cNvPr>
                  <p:cNvGrpSpPr/>
                  <p:nvPr/>
                </p:nvGrpSpPr>
                <p:grpSpPr>
                  <a:xfrm>
                    <a:off x="5518161" y="5046557"/>
                    <a:ext cx="187770" cy="208407"/>
                    <a:chOff x="5513643" y="5046557"/>
                    <a:chExt cx="187770" cy="208407"/>
                  </a:xfrm>
                  <a:solidFill>
                    <a:srgbClr val="0078D3"/>
                  </a:solidFill>
                </p:grpSpPr>
                <p:sp>
                  <p:nvSpPr>
                    <p:cNvPr id="153" name="Oval 152">
                      <a:extLst>
                        <a:ext uri="{FF2B5EF4-FFF2-40B4-BE49-F238E27FC236}">
                          <a16:creationId xmlns:a16="http://schemas.microsoft.com/office/drawing/2014/main" id="{AFB9C1EC-88C4-4907-AB5A-EB9EAC5429C6}"/>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FC605FAE-A9E7-4A64-B326-22D3C6C5EB40}"/>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6882D40A-F71F-4A47-BFA0-070F5A14D9B9}"/>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B27B20B2-2F3C-46ED-B8D3-AF626BF10840}"/>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C00213C2-C4A3-4A68-981B-A12C98B06CA8}"/>
                    </a:ext>
                  </a:extLst>
                </p:cNvPr>
                <p:cNvGrpSpPr/>
                <p:nvPr/>
              </p:nvGrpSpPr>
              <p:grpSpPr>
                <a:xfrm>
                  <a:off x="5571787" y="5284616"/>
                  <a:ext cx="80519" cy="48923"/>
                  <a:chOff x="5884568" y="5297481"/>
                  <a:chExt cx="80519" cy="48923"/>
                </a:xfrm>
              </p:grpSpPr>
              <p:sp>
                <p:nvSpPr>
                  <p:cNvPr id="148" name="Line 7">
                    <a:extLst>
                      <a:ext uri="{FF2B5EF4-FFF2-40B4-BE49-F238E27FC236}">
                        <a16:creationId xmlns:a16="http://schemas.microsoft.com/office/drawing/2014/main" id="{1A1BDE9C-AE8F-4DA0-B335-7B16B982372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149" name="Line 8">
                    <a:extLst>
                      <a:ext uri="{FF2B5EF4-FFF2-40B4-BE49-F238E27FC236}">
                        <a16:creationId xmlns:a16="http://schemas.microsoft.com/office/drawing/2014/main" id="{33237075-86B2-416D-B729-C7AC310472C4}"/>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150" name="Line 9">
                    <a:extLst>
                      <a:ext uri="{FF2B5EF4-FFF2-40B4-BE49-F238E27FC236}">
                        <a16:creationId xmlns:a16="http://schemas.microsoft.com/office/drawing/2014/main" id="{2EBB63B6-87E8-4C25-814E-1BCEAF6F78B7}"/>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141" name="Group 140">
                <a:extLst>
                  <a:ext uri="{FF2B5EF4-FFF2-40B4-BE49-F238E27FC236}">
                    <a16:creationId xmlns:a16="http://schemas.microsoft.com/office/drawing/2014/main" id="{EAF5932B-9994-41F2-AD8C-9AC582A674B5}"/>
                  </a:ext>
                </a:extLst>
              </p:cNvPr>
              <p:cNvGrpSpPr/>
              <p:nvPr/>
            </p:nvGrpSpPr>
            <p:grpSpPr>
              <a:xfrm>
                <a:off x="9483884" y="2693289"/>
                <a:ext cx="393095" cy="292100"/>
                <a:chOff x="9483884" y="2693289"/>
                <a:chExt cx="393095" cy="292100"/>
              </a:xfrm>
            </p:grpSpPr>
            <p:sp>
              <p:nvSpPr>
                <p:cNvPr id="142" name="Rectangle: Rounded Corners 141">
                  <a:extLst>
                    <a:ext uri="{FF2B5EF4-FFF2-40B4-BE49-F238E27FC236}">
                      <a16:creationId xmlns:a16="http://schemas.microsoft.com/office/drawing/2014/main" id="{622C100A-B58B-46AF-B81A-6E550AA8840F}"/>
                    </a:ext>
                  </a:extLst>
                </p:cNvPr>
                <p:cNvSpPr/>
                <p:nvPr/>
              </p:nvSpPr>
              <p:spPr bwMode="auto">
                <a:xfrm>
                  <a:off x="9483884" y="2693289"/>
                  <a:ext cx="393095" cy="292100"/>
                </a:xfrm>
                <a:prstGeom prst="round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E36AEF30-0B95-47EC-8AF4-AB0792C1828A}"/>
                    </a:ext>
                  </a:extLst>
                </p:cNvPr>
                <p:cNvGrpSpPr/>
                <p:nvPr/>
              </p:nvGrpSpPr>
              <p:grpSpPr>
                <a:xfrm>
                  <a:off x="9544505" y="2756136"/>
                  <a:ext cx="271853" cy="187577"/>
                  <a:chOff x="9525948" y="2756136"/>
                  <a:chExt cx="271853" cy="187577"/>
                </a:xfrm>
              </p:grpSpPr>
              <p:sp>
                <p:nvSpPr>
                  <p:cNvPr id="144" name="Freeform 1018">
                    <a:extLst>
                      <a:ext uri="{FF2B5EF4-FFF2-40B4-BE49-F238E27FC236}">
                        <a16:creationId xmlns:a16="http://schemas.microsoft.com/office/drawing/2014/main" id="{4F149832-9DA4-4FC0-BAFD-FE15489F8A91}"/>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sp>
                <p:nvSpPr>
                  <p:cNvPr id="145" name="Freeform 1018">
                    <a:extLst>
                      <a:ext uri="{FF2B5EF4-FFF2-40B4-BE49-F238E27FC236}">
                        <a16:creationId xmlns:a16="http://schemas.microsoft.com/office/drawing/2014/main" id="{DB542831-2393-4517-987D-9712F779E2CC}"/>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grpSp>
          </p:grpSp>
        </p:grpSp>
        <p:sp>
          <p:nvSpPr>
            <p:cNvPr id="162" name="Rectangle 161">
              <a:extLst>
                <a:ext uri="{FF2B5EF4-FFF2-40B4-BE49-F238E27FC236}">
                  <a16:creationId xmlns:a16="http://schemas.microsoft.com/office/drawing/2014/main" id="{760E1112-30EC-406E-B7C9-CC17A8DF3274}"/>
                </a:ext>
              </a:extLst>
            </p:cNvPr>
            <p:cNvSpPr/>
            <p:nvPr/>
          </p:nvSpPr>
          <p:spPr>
            <a:xfrm>
              <a:off x="2978360" y="2972465"/>
              <a:ext cx="2105295" cy="338334"/>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Choose the right disk</a:t>
              </a:r>
            </a:p>
          </p:txBody>
        </p:sp>
        <p:sp>
          <p:nvSpPr>
            <p:cNvPr id="163" name="Rectangle 162">
              <a:extLst>
                <a:ext uri="{FF2B5EF4-FFF2-40B4-BE49-F238E27FC236}">
                  <a16:creationId xmlns:a16="http://schemas.microsoft.com/office/drawing/2014/main" id="{43336489-DF99-4368-A12C-3DE878A21EF5}"/>
                </a:ext>
              </a:extLst>
            </p:cNvPr>
            <p:cNvSpPr/>
            <p:nvPr/>
          </p:nvSpPr>
          <p:spPr>
            <a:xfrm>
              <a:off x="2931902" y="3299485"/>
              <a:ext cx="2198209" cy="261440"/>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mapped to IOPS, BW and latency</a:t>
              </a:r>
            </a:p>
          </p:txBody>
        </p:sp>
      </p:grpSp>
      <p:grpSp>
        <p:nvGrpSpPr>
          <p:cNvPr id="282" name="Group 281">
            <a:extLst>
              <a:ext uri="{FF2B5EF4-FFF2-40B4-BE49-F238E27FC236}">
                <a16:creationId xmlns:a16="http://schemas.microsoft.com/office/drawing/2014/main" id="{2FD6A358-5B90-4D40-A686-60EB36BC2495}"/>
              </a:ext>
            </a:extLst>
          </p:cNvPr>
          <p:cNvGrpSpPr/>
          <p:nvPr/>
        </p:nvGrpSpPr>
        <p:grpSpPr>
          <a:xfrm>
            <a:off x="3039064" y="4518936"/>
            <a:ext cx="2977097" cy="2108814"/>
            <a:chOff x="3530841" y="4519921"/>
            <a:chExt cx="2977097" cy="2108814"/>
          </a:xfrm>
        </p:grpSpPr>
        <p:sp>
          <p:nvSpPr>
            <p:cNvPr id="221" name="Oval 220">
              <a:extLst>
                <a:ext uri="{FF2B5EF4-FFF2-40B4-BE49-F238E27FC236}">
                  <a16:creationId xmlns:a16="http://schemas.microsoft.com/office/drawing/2014/main" id="{E8E9F183-9A75-40C6-B5BD-44DB7E2ACD65}"/>
                </a:ext>
              </a:extLst>
            </p:cNvPr>
            <p:cNvSpPr/>
            <p:nvPr/>
          </p:nvSpPr>
          <p:spPr bwMode="auto">
            <a:xfrm>
              <a:off x="4878567" y="4519921"/>
              <a:ext cx="950028" cy="922935"/>
            </a:xfrm>
            <a:prstGeom prst="ellipse">
              <a:avLst/>
            </a:prstGeom>
            <a:solidFill>
              <a:srgbClr val="FFFFFF"/>
            </a:solidFill>
            <a:ln w="25400" cap="rnd" cmpd="sng" algn="ctr">
              <a:solidFill>
                <a:schemeClr val="accent1"/>
              </a:solidFill>
              <a:prstDash val="sysDot"/>
              <a:headEnd type="none" w="med" len="med"/>
              <a:tailEnd type="none" w="med" len="med"/>
            </a:ln>
            <a:effectLst/>
          </p:spPr>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marL="0" marR="0" lvl="0" indent="0" algn="ctr" defTabSz="913287" rtl="0" eaLnBrk="1" fontAlgn="base" latinLnBrk="0" hangingPunct="1">
                <a:lnSpc>
                  <a:spcPct val="9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58" name="Rectangle 157">
              <a:extLst>
                <a:ext uri="{FF2B5EF4-FFF2-40B4-BE49-F238E27FC236}">
                  <a16:creationId xmlns:a16="http://schemas.microsoft.com/office/drawing/2014/main" id="{3CD7EBE7-54AA-4BD0-A88E-126AD294EE4C}"/>
                </a:ext>
              </a:extLst>
            </p:cNvPr>
            <p:cNvSpPr/>
            <p:nvPr/>
          </p:nvSpPr>
          <p:spPr>
            <a:xfrm>
              <a:off x="3731332" y="6035886"/>
              <a:ext cx="2424446" cy="338426"/>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Leverage ephemeral disk</a:t>
              </a:r>
            </a:p>
          </p:txBody>
        </p:sp>
        <p:sp>
          <p:nvSpPr>
            <p:cNvPr id="159" name="Rectangle 158">
              <a:extLst>
                <a:ext uri="{FF2B5EF4-FFF2-40B4-BE49-F238E27FC236}">
                  <a16:creationId xmlns:a16="http://schemas.microsoft.com/office/drawing/2014/main" id="{FA4691AE-0DC6-4D2B-837A-490F45C121FC}"/>
                </a:ext>
              </a:extLst>
            </p:cNvPr>
            <p:cNvSpPr/>
            <p:nvPr/>
          </p:nvSpPr>
          <p:spPr>
            <a:xfrm>
              <a:off x="3530841" y="6367253"/>
              <a:ext cx="2977097" cy="261482"/>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local ephemeral disk for tempdb performance</a:t>
              </a:r>
            </a:p>
          </p:txBody>
        </p:sp>
        <p:grpSp>
          <p:nvGrpSpPr>
            <p:cNvPr id="165" name="Group 164">
              <a:extLst>
                <a:ext uri="{FF2B5EF4-FFF2-40B4-BE49-F238E27FC236}">
                  <a16:creationId xmlns:a16="http://schemas.microsoft.com/office/drawing/2014/main" id="{551DB782-F396-4DE3-918C-4C5D1242E377}"/>
                </a:ext>
              </a:extLst>
            </p:cNvPr>
            <p:cNvGrpSpPr/>
            <p:nvPr/>
          </p:nvGrpSpPr>
          <p:grpSpPr>
            <a:xfrm>
              <a:off x="4019480" y="4767117"/>
              <a:ext cx="500896" cy="570104"/>
              <a:chOff x="8618441" y="2851722"/>
              <a:chExt cx="511273" cy="581914"/>
            </a:xfrm>
          </p:grpSpPr>
          <p:grpSp>
            <p:nvGrpSpPr>
              <p:cNvPr id="173" name="Group 172">
                <a:extLst>
                  <a:ext uri="{FF2B5EF4-FFF2-40B4-BE49-F238E27FC236}">
                    <a16:creationId xmlns:a16="http://schemas.microsoft.com/office/drawing/2014/main" id="{FD6D687E-3252-45EB-BA79-85B7FBABC091}"/>
                  </a:ext>
                </a:extLst>
              </p:cNvPr>
              <p:cNvGrpSpPr>
                <a:grpSpLocks noChangeAspect="1"/>
              </p:cNvGrpSpPr>
              <p:nvPr/>
            </p:nvGrpSpPr>
            <p:grpSpPr>
              <a:xfrm>
                <a:off x="8618441" y="2851722"/>
                <a:ext cx="365760" cy="435864"/>
                <a:chOff x="5477764" y="5013499"/>
                <a:chExt cx="268565" cy="320040"/>
              </a:xfrm>
            </p:grpSpPr>
            <p:grpSp>
              <p:nvGrpSpPr>
                <p:cNvPr id="177" name="Group 176">
                  <a:extLst>
                    <a:ext uri="{FF2B5EF4-FFF2-40B4-BE49-F238E27FC236}">
                      <a16:creationId xmlns:a16="http://schemas.microsoft.com/office/drawing/2014/main" id="{1D3C1813-0032-4BF1-BA79-6B90C0E9BB93}"/>
                    </a:ext>
                  </a:extLst>
                </p:cNvPr>
                <p:cNvGrpSpPr/>
                <p:nvPr/>
              </p:nvGrpSpPr>
              <p:grpSpPr>
                <a:xfrm>
                  <a:off x="5477764" y="5013499"/>
                  <a:ext cx="268565" cy="320040"/>
                  <a:chOff x="5477764" y="5010341"/>
                  <a:chExt cx="268565" cy="320040"/>
                </a:xfrm>
              </p:grpSpPr>
              <p:sp>
                <p:nvSpPr>
                  <p:cNvPr id="182" name="Freeform 5">
                    <a:extLst>
                      <a:ext uri="{FF2B5EF4-FFF2-40B4-BE49-F238E27FC236}">
                        <a16:creationId xmlns:a16="http://schemas.microsoft.com/office/drawing/2014/main" id="{C5B4AE2B-EB1E-48C3-9A08-78DCD600E5F9}"/>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nvGrpSpPr>
                  <p:cNvPr id="183" name="Group 182">
                    <a:extLst>
                      <a:ext uri="{FF2B5EF4-FFF2-40B4-BE49-F238E27FC236}">
                        <a16:creationId xmlns:a16="http://schemas.microsoft.com/office/drawing/2014/main" id="{C2016F62-88E4-4ECD-8CFF-2A993965D7BE}"/>
                      </a:ext>
                    </a:extLst>
                  </p:cNvPr>
                  <p:cNvGrpSpPr/>
                  <p:nvPr/>
                </p:nvGrpSpPr>
                <p:grpSpPr>
                  <a:xfrm>
                    <a:off x="5518161" y="5046557"/>
                    <a:ext cx="187770" cy="208407"/>
                    <a:chOff x="5513643" y="5046557"/>
                    <a:chExt cx="187770" cy="208407"/>
                  </a:xfrm>
                  <a:solidFill>
                    <a:srgbClr val="0078D3"/>
                  </a:solidFill>
                </p:grpSpPr>
                <p:sp>
                  <p:nvSpPr>
                    <p:cNvPr id="184" name="Oval 183">
                      <a:extLst>
                        <a:ext uri="{FF2B5EF4-FFF2-40B4-BE49-F238E27FC236}">
                          <a16:creationId xmlns:a16="http://schemas.microsoft.com/office/drawing/2014/main" id="{BF63A8C4-EFD3-4FC4-91A3-1E9688856346}"/>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3BEA7AF4-EC0D-40A9-8FF6-72665F28D99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0EDBC482-34AA-4B27-A7CB-F68030B7269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DE823F28-CB34-405D-B3E5-A4F04E2B23DA}"/>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B5F5B3F4-AC83-462A-B3A5-8F816AE6936F}"/>
                    </a:ext>
                  </a:extLst>
                </p:cNvPr>
                <p:cNvGrpSpPr/>
                <p:nvPr/>
              </p:nvGrpSpPr>
              <p:grpSpPr>
                <a:xfrm>
                  <a:off x="5571787" y="5284616"/>
                  <a:ext cx="80519" cy="48923"/>
                  <a:chOff x="5884568" y="5297481"/>
                  <a:chExt cx="80519" cy="48923"/>
                </a:xfrm>
              </p:grpSpPr>
              <p:sp>
                <p:nvSpPr>
                  <p:cNvPr id="179" name="Line 7">
                    <a:extLst>
                      <a:ext uri="{FF2B5EF4-FFF2-40B4-BE49-F238E27FC236}">
                        <a16:creationId xmlns:a16="http://schemas.microsoft.com/office/drawing/2014/main" id="{F26071E5-329F-4836-AAF5-D6DE5FC1EE38}"/>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180" name="Line 8">
                    <a:extLst>
                      <a:ext uri="{FF2B5EF4-FFF2-40B4-BE49-F238E27FC236}">
                        <a16:creationId xmlns:a16="http://schemas.microsoft.com/office/drawing/2014/main" id="{B1AD6D67-C1D9-4112-83F1-3B4894344FCF}"/>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181" name="Line 9">
                    <a:extLst>
                      <a:ext uri="{FF2B5EF4-FFF2-40B4-BE49-F238E27FC236}">
                        <a16:creationId xmlns:a16="http://schemas.microsoft.com/office/drawing/2014/main" id="{0546AD37-9137-4CF4-865D-02D5F29D295B}"/>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174" name="Group 173">
                <a:extLst>
                  <a:ext uri="{FF2B5EF4-FFF2-40B4-BE49-F238E27FC236}">
                    <a16:creationId xmlns:a16="http://schemas.microsoft.com/office/drawing/2014/main" id="{AFCBEE0D-6607-4879-A208-4C31427BF0AD}"/>
                  </a:ext>
                </a:extLst>
              </p:cNvPr>
              <p:cNvGrpSpPr/>
              <p:nvPr/>
            </p:nvGrpSpPr>
            <p:grpSpPr>
              <a:xfrm>
                <a:off x="8837614" y="3141536"/>
                <a:ext cx="292100" cy="292100"/>
                <a:chOff x="9201151" y="3497263"/>
                <a:chExt cx="292100" cy="292100"/>
              </a:xfrm>
            </p:grpSpPr>
            <p:sp>
              <p:nvSpPr>
                <p:cNvPr id="175" name="Oval 174">
                  <a:extLst>
                    <a:ext uri="{FF2B5EF4-FFF2-40B4-BE49-F238E27FC236}">
                      <a16:creationId xmlns:a16="http://schemas.microsoft.com/office/drawing/2014/main" id="{8A59295A-1CB5-4492-A1BE-FD6889AFC67E}"/>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1018">
                  <a:extLst>
                    <a:ext uri="{FF2B5EF4-FFF2-40B4-BE49-F238E27FC236}">
                      <a16:creationId xmlns:a16="http://schemas.microsoft.com/office/drawing/2014/main" id="{6E5ECEC6-FD32-4E1B-92F7-F5C90D819B42}"/>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grpSp>
        </p:grpSp>
        <p:sp>
          <p:nvSpPr>
            <p:cNvPr id="168" name="Rectangle 167">
              <a:extLst>
                <a:ext uri="{FF2B5EF4-FFF2-40B4-BE49-F238E27FC236}">
                  <a16:creationId xmlns:a16="http://schemas.microsoft.com/office/drawing/2014/main" id="{5A5BBA66-AF3D-48B8-A986-3DF3B391B316}"/>
                </a:ext>
              </a:extLst>
            </p:cNvPr>
            <p:cNvSpPr/>
            <p:nvPr/>
          </p:nvSpPr>
          <p:spPr>
            <a:xfrm>
              <a:off x="3939289" y="5393837"/>
              <a:ext cx="567414" cy="276691"/>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Temp</a:t>
              </a:r>
              <a:endPar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pic>
          <p:nvPicPr>
            <p:cNvPr id="68" name="Graphic 67" descr="Cursor">
              <a:extLst>
                <a:ext uri="{FF2B5EF4-FFF2-40B4-BE49-F238E27FC236}">
                  <a16:creationId xmlns:a16="http://schemas.microsoft.com/office/drawing/2014/main" id="{92DF5E24-D393-427F-888F-AF182E95A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135965">
              <a:off x="4453502" y="4740974"/>
              <a:ext cx="424194" cy="424194"/>
            </a:xfrm>
            <a:prstGeom prst="rect">
              <a:avLst/>
            </a:prstGeom>
          </p:spPr>
        </p:pic>
        <p:sp>
          <p:nvSpPr>
            <p:cNvPr id="220" name="Rectangle 219">
              <a:extLst>
                <a:ext uri="{FF2B5EF4-FFF2-40B4-BE49-F238E27FC236}">
                  <a16:creationId xmlns:a16="http://schemas.microsoft.com/office/drawing/2014/main" id="{D61D3F60-7B03-48A8-BC1B-F0B684D54217}"/>
                </a:ext>
              </a:extLst>
            </p:cNvPr>
            <p:cNvSpPr/>
            <p:nvPr/>
          </p:nvSpPr>
          <p:spPr>
            <a:xfrm>
              <a:off x="4943555" y="4626517"/>
              <a:ext cx="817853" cy="646331"/>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D:/</a:t>
              </a:r>
              <a:endParaRPr kumimoji="0" lang="en-US" sz="3600" b="0" i="0" u="none" strike="noStrike" kern="1200" cap="none" spc="0" normalizeH="0" baseline="0" noProof="0" dirty="0">
                <a:ln>
                  <a:noFill/>
                </a:ln>
                <a:solidFill>
                  <a:srgbClr val="0078D4"/>
                </a:solidFill>
                <a:effectLst/>
                <a:uLnTx/>
                <a:uFillTx/>
                <a:latin typeface="Segoe UI Semibold"/>
                <a:ea typeface="+mn-ea"/>
                <a:cs typeface="Arial" panose="020B0604020202020204" pitchFamily="34" charset="0"/>
              </a:endParaRPr>
            </a:p>
          </p:txBody>
        </p:sp>
      </p:grpSp>
      <p:grpSp>
        <p:nvGrpSpPr>
          <p:cNvPr id="283" name="Group 282">
            <a:extLst>
              <a:ext uri="{FF2B5EF4-FFF2-40B4-BE49-F238E27FC236}">
                <a16:creationId xmlns:a16="http://schemas.microsoft.com/office/drawing/2014/main" id="{08C54FAB-820A-4C0C-BAD2-300B3FB3A49F}"/>
              </a:ext>
            </a:extLst>
          </p:cNvPr>
          <p:cNvGrpSpPr/>
          <p:nvPr/>
        </p:nvGrpSpPr>
        <p:grpSpPr>
          <a:xfrm>
            <a:off x="6147620" y="4278415"/>
            <a:ext cx="2492087" cy="2341603"/>
            <a:chOff x="6647306" y="4326183"/>
            <a:chExt cx="2492087" cy="2341603"/>
          </a:xfrm>
        </p:grpSpPr>
        <p:grpSp>
          <p:nvGrpSpPr>
            <p:cNvPr id="222" name="Group 221">
              <a:extLst>
                <a:ext uri="{FF2B5EF4-FFF2-40B4-BE49-F238E27FC236}">
                  <a16:creationId xmlns:a16="http://schemas.microsoft.com/office/drawing/2014/main" id="{68A09C62-88CC-4D14-81E7-C3F733B50F2D}"/>
                </a:ext>
              </a:extLst>
            </p:cNvPr>
            <p:cNvGrpSpPr/>
            <p:nvPr/>
          </p:nvGrpSpPr>
          <p:grpSpPr>
            <a:xfrm>
              <a:off x="6647306" y="4326183"/>
              <a:ext cx="2403222" cy="2341603"/>
              <a:chOff x="5133632" y="1241605"/>
              <a:chExt cx="2404787" cy="2343129"/>
            </a:xfrm>
          </p:grpSpPr>
          <p:sp>
            <p:nvSpPr>
              <p:cNvPr id="223" name="Rectangle 222">
                <a:extLst>
                  <a:ext uri="{FF2B5EF4-FFF2-40B4-BE49-F238E27FC236}">
                    <a16:creationId xmlns:a16="http://schemas.microsoft.com/office/drawing/2014/main" id="{D2739D0E-665B-4BB5-9B51-94B740BEE8AB}"/>
                  </a:ext>
                </a:extLst>
              </p:cNvPr>
              <p:cNvSpPr/>
              <p:nvPr/>
            </p:nvSpPr>
            <p:spPr>
              <a:xfrm>
                <a:off x="5133632" y="3024511"/>
                <a:ext cx="2404787" cy="338646"/>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Enable Write Accelerator</a:t>
                </a:r>
              </a:p>
            </p:txBody>
          </p:sp>
          <p:sp>
            <p:nvSpPr>
              <p:cNvPr id="224" name="Rectangle 223">
                <a:extLst>
                  <a:ext uri="{FF2B5EF4-FFF2-40B4-BE49-F238E27FC236}">
                    <a16:creationId xmlns:a16="http://schemas.microsoft.com/office/drawing/2014/main" id="{5BECAB85-7297-4B9D-AD46-D94D835CC9C9}"/>
                  </a:ext>
                </a:extLst>
              </p:cNvPr>
              <p:cNvSpPr/>
              <p:nvPr/>
            </p:nvSpPr>
            <p:spPr>
              <a:xfrm>
                <a:off x="5394231" y="3323082"/>
                <a:ext cx="1848183" cy="261652"/>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optimize writes for log files</a:t>
                </a:r>
              </a:p>
            </p:txBody>
          </p:sp>
          <p:grpSp>
            <p:nvGrpSpPr>
              <p:cNvPr id="225" name="Group 224">
                <a:extLst>
                  <a:ext uri="{FF2B5EF4-FFF2-40B4-BE49-F238E27FC236}">
                    <a16:creationId xmlns:a16="http://schemas.microsoft.com/office/drawing/2014/main" id="{F114532B-E8ED-4E14-918C-2EF26B4A1260}"/>
                  </a:ext>
                </a:extLst>
              </p:cNvPr>
              <p:cNvGrpSpPr/>
              <p:nvPr/>
            </p:nvGrpSpPr>
            <p:grpSpPr>
              <a:xfrm>
                <a:off x="5333171" y="1838180"/>
                <a:ext cx="501222" cy="570475"/>
                <a:chOff x="8618441" y="2851722"/>
                <a:chExt cx="511273" cy="581914"/>
              </a:xfrm>
            </p:grpSpPr>
            <p:grpSp>
              <p:nvGrpSpPr>
                <p:cNvPr id="266" name="Group 265">
                  <a:extLst>
                    <a:ext uri="{FF2B5EF4-FFF2-40B4-BE49-F238E27FC236}">
                      <a16:creationId xmlns:a16="http://schemas.microsoft.com/office/drawing/2014/main" id="{9488BFB5-4759-4121-B131-FA13D040C622}"/>
                    </a:ext>
                  </a:extLst>
                </p:cNvPr>
                <p:cNvGrpSpPr>
                  <a:grpSpLocks noChangeAspect="1"/>
                </p:cNvGrpSpPr>
                <p:nvPr/>
              </p:nvGrpSpPr>
              <p:grpSpPr>
                <a:xfrm>
                  <a:off x="8618441" y="2851722"/>
                  <a:ext cx="365760" cy="435864"/>
                  <a:chOff x="5477764" y="5013499"/>
                  <a:chExt cx="268565" cy="320040"/>
                </a:xfrm>
              </p:grpSpPr>
              <p:grpSp>
                <p:nvGrpSpPr>
                  <p:cNvPr id="270" name="Group 269">
                    <a:extLst>
                      <a:ext uri="{FF2B5EF4-FFF2-40B4-BE49-F238E27FC236}">
                        <a16:creationId xmlns:a16="http://schemas.microsoft.com/office/drawing/2014/main" id="{05706BCE-EA78-4E04-95D6-C654FB5AD74C}"/>
                      </a:ext>
                    </a:extLst>
                  </p:cNvPr>
                  <p:cNvGrpSpPr/>
                  <p:nvPr/>
                </p:nvGrpSpPr>
                <p:grpSpPr>
                  <a:xfrm>
                    <a:off x="5477764" y="5013499"/>
                    <a:ext cx="268565" cy="320040"/>
                    <a:chOff x="5477764" y="5010341"/>
                    <a:chExt cx="268565" cy="320040"/>
                  </a:xfrm>
                </p:grpSpPr>
                <p:sp>
                  <p:nvSpPr>
                    <p:cNvPr id="275" name="Freeform 5">
                      <a:extLst>
                        <a:ext uri="{FF2B5EF4-FFF2-40B4-BE49-F238E27FC236}">
                          <a16:creationId xmlns:a16="http://schemas.microsoft.com/office/drawing/2014/main" id="{CC610E57-C1CA-48B4-BB4C-B62D9B77AB2E}"/>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nvGrpSpPr>
                    <p:cNvPr id="276" name="Group 275">
                      <a:extLst>
                        <a:ext uri="{FF2B5EF4-FFF2-40B4-BE49-F238E27FC236}">
                          <a16:creationId xmlns:a16="http://schemas.microsoft.com/office/drawing/2014/main" id="{263F72C6-6168-4100-8A88-BB54F1F6DFFC}"/>
                        </a:ext>
                      </a:extLst>
                    </p:cNvPr>
                    <p:cNvGrpSpPr/>
                    <p:nvPr/>
                  </p:nvGrpSpPr>
                  <p:grpSpPr>
                    <a:xfrm>
                      <a:off x="5518161" y="5046557"/>
                      <a:ext cx="187770" cy="208407"/>
                      <a:chOff x="5513643" y="5046557"/>
                      <a:chExt cx="187770" cy="208407"/>
                    </a:xfrm>
                    <a:solidFill>
                      <a:srgbClr val="0078D3"/>
                    </a:solidFill>
                  </p:grpSpPr>
                  <p:sp>
                    <p:nvSpPr>
                      <p:cNvPr id="277" name="Oval 276">
                        <a:extLst>
                          <a:ext uri="{FF2B5EF4-FFF2-40B4-BE49-F238E27FC236}">
                            <a16:creationId xmlns:a16="http://schemas.microsoft.com/office/drawing/2014/main" id="{EF664CAE-9585-4633-8F57-F1BCDDA49849}"/>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a:extLst>
                          <a:ext uri="{FF2B5EF4-FFF2-40B4-BE49-F238E27FC236}">
                            <a16:creationId xmlns:a16="http://schemas.microsoft.com/office/drawing/2014/main" id="{A8C993E7-84DD-4622-BFB6-86D79B0CB06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Oval 278">
                        <a:extLst>
                          <a:ext uri="{FF2B5EF4-FFF2-40B4-BE49-F238E27FC236}">
                            <a16:creationId xmlns:a16="http://schemas.microsoft.com/office/drawing/2014/main" id="{92597548-BABA-4264-BFB1-8C00C0D45F65}"/>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Oval 279">
                        <a:extLst>
                          <a:ext uri="{FF2B5EF4-FFF2-40B4-BE49-F238E27FC236}">
                            <a16:creationId xmlns:a16="http://schemas.microsoft.com/office/drawing/2014/main" id="{895D0387-4F03-474F-B5AE-09D676F2EB49}"/>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1" name="Group 270">
                    <a:extLst>
                      <a:ext uri="{FF2B5EF4-FFF2-40B4-BE49-F238E27FC236}">
                        <a16:creationId xmlns:a16="http://schemas.microsoft.com/office/drawing/2014/main" id="{61C530A2-387E-4018-A56E-844B695CE505}"/>
                      </a:ext>
                    </a:extLst>
                  </p:cNvPr>
                  <p:cNvGrpSpPr/>
                  <p:nvPr/>
                </p:nvGrpSpPr>
                <p:grpSpPr>
                  <a:xfrm>
                    <a:off x="5571787" y="5284616"/>
                    <a:ext cx="80519" cy="48923"/>
                    <a:chOff x="5884568" y="5297481"/>
                    <a:chExt cx="80519" cy="48923"/>
                  </a:xfrm>
                </p:grpSpPr>
                <p:sp>
                  <p:nvSpPr>
                    <p:cNvPr id="272" name="Line 7">
                      <a:extLst>
                        <a:ext uri="{FF2B5EF4-FFF2-40B4-BE49-F238E27FC236}">
                          <a16:creationId xmlns:a16="http://schemas.microsoft.com/office/drawing/2014/main" id="{CA75E9A4-B0AE-467C-A125-21B3B4A36B1C}"/>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273" name="Line 8">
                      <a:extLst>
                        <a:ext uri="{FF2B5EF4-FFF2-40B4-BE49-F238E27FC236}">
                          <a16:creationId xmlns:a16="http://schemas.microsoft.com/office/drawing/2014/main" id="{41EBC6DF-7DD6-4A5F-AA9C-0D84DEAE5A04}"/>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274" name="Line 9">
                      <a:extLst>
                        <a:ext uri="{FF2B5EF4-FFF2-40B4-BE49-F238E27FC236}">
                          <a16:creationId xmlns:a16="http://schemas.microsoft.com/office/drawing/2014/main" id="{C45F3F30-9348-408F-8233-928947AE2A1D}"/>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267" name="Group 266">
                  <a:extLst>
                    <a:ext uri="{FF2B5EF4-FFF2-40B4-BE49-F238E27FC236}">
                      <a16:creationId xmlns:a16="http://schemas.microsoft.com/office/drawing/2014/main" id="{97A38879-B0D8-4F89-A9DA-CDC33D4766CA}"/>
                    </a:ext>
                  </a:extLst>
                </p:cNvPr>
                <p:cNvGrpSpPr/>
                <p:nvPr/>
              </p:nvGrpSpPr>
              <p:grpSpPr>
                <a:xfrm>
                  <a:off x="8837614" y="3141536"/>
                  <a:ext cx="292100" cy="292100"/>
                  <a:chOff x="9201151" y="3497263"/>
                  <a:chExt cx="292100" cy="292100"/>
                </a:xfrm>
              </p:grpSpPr>
              <p:sp>
                <p:nvSpPr>
                  <p:cNvPr id="268" name="Oval 267">
                    <a:extLst>
                      <a:ext uri="{FF2B5EF4-FFF2-40B4-BE49-F238E27FC236}">
                        <a16:creationId xmlns:a16="http://schemas.microsoft.com/office/drawing/2014/main" id="{FFCBF07A-E5E3-4323-A233-C9E1656A0262}"/>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1018">
                    <a:extLst>
                      <a:ext uri="{FF2B5EF4-FFF2-40B4-BE49-F238E27FC236}">
                        <a16:creationId xmlns:a16="http://schemas.microsoft.com/office/drawing/2014/main" id="{43D8A9BA-9C2F-4B44-8BDD-FF6B7F52EC69}"/>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grpSp>
          </p:grpSp>
          <p:grpSp>
            <p:nvGrpSpPr>
              <p:cNvPr id="226" name="Group 225">
                <a:extLst>
                  <a:ext uri="{FF2B5EF4-FFF2-40B4-BE49-F238E27FC236}">
                    <a16:creationId xmlns:a16="http://schemas.microsoft.com/office/drawing/2014/main" id="{1562D2F0-7B2C-44AD-AAA1-CA720CCEA49B}"/>
                  </a:ext>
                </a:extLst>
              </p:cNvPr>
              <p:cNvGrpSpPr/>
              <p:nvPr/>
            </p:nvGrpSpPr>
            <p:grpSpPr>
              <a:xfrm>
                <a:off x="6946282" y="1841373"/>
                <a:ext cx="501222" cy="570475"/>
                <a:chOff x="9365707" y="2403475"/>
                <a:chExt cx="511272" cy="581914"/>
              </a:xfrm>
            </p:grpSpPr>
            <p:grpSp>
              <p:nvGrpSpPr>
                <p:cNvPr id="249" name="Group 248">
                  <a:extLst>
                    <a:ext uri="{FF2B5EF4-FFF2-40B4-BE49-F238E27FC236}">
                      <a16:creationId xmlns:a16="http://schemas.microsoft.com/office/drawing/2014/main" id="{7FD0ACC9-F172-405F-9F95-5F662988A30E}"/>
                    </a:ext>
                  </a:extLst>
                </p:cNvPr>
                <p:cNvGrpSpPr>
                  <a:grpSpLocks noChangeAspect="1"/>
                </p:cNvGrpSpPr>
                <p:nvPr/>
              </p:nvGrpSpPr>
              <p:grpSpPr>
                <a:xfrm>
                  <a:off x="9365707" y="2403475"/>
                  <a:ext cx="365760" cy="435864"/>
                  <a:chOff x="5477764" y="5013499"/>
                  <a:chExt cx="268565" cy="320040"/>
                </a:xfrm>
              </p:grpSpPr>
              <p:grpSp>
                <p:nvGrpSpPr>
                  <p:cNvPr id="255" name="Group 254">
                    <a:extLst>
                      <a:ext uri="{FF2B5EF4-FFF2-40B4-BE49-F238E27FC236}">
                        <a16:creationId xmlns:a16="http://schemas.microsoft.com/office/drawing/2014/main" id="{12F96250-3412-4F53-9AF8-D1D7C6474CA0}"/>
                      </a:ext>
                    </a:extLst>
                  </p:cNvPr>
                  <p:cNvGrpSpPr/>
                  <p:nvPr/>
                </p:nvGrpSpPr>
                <p:grpSpPr>
                  <a:xfrm>
                    <a:off x="5477764" y="5013499"/>
                    <a:ext cx="268565" cy="320040"/>
                    <a:chOff x="5477764" y="5010341"/>
                    <a:chExt cx="268565" cy="320040"/>
                  </a:xfrm>
                </p:grpSpPr>
                <p:sp>
                  <p:nvSpPr>
                    <p:cNvPr id="260" name="Freeform 5">
                      <a:extLst>
                        <a:ext uri="{FF2B5EF4-FFF2-40B4-BE49-F238E27FC236}">
                          <a16:creationId xmlns:a16="http://schemas.microsoft.com/office/drawing/2014/main" id="{8090B2E7-FA99-469D-BB4A-D9CD5F7A2EEA}"/>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nvGrpSpPr>
                    <p:cNvPr id="261" name="Group 260">
                      <a:extLst>
                        <a:ext uri="{FF2B5EF4-FFF2-40B4-BE49-F238E27FC236}">
                          <a16:creationId xmlns:a16="http://schemas.microsoft.com/office/drawing/2014/main" id="{9C242BB6-137A-44AA-856A-9CA12D95AEFB}"/>
                        </a:ext>
                      </a:extLst>
                    </p:cNvPr>
                    <p:cNvGrpSpPr/>
                    <p:nvPr/>
                  </p:nvGrpSpPr>
                  <p:grpSpPr>
                    <a:xfrm>
                      <a:off x="5518161" y="5046557"/>
                      <a:ext cx="187770" cy="208407"/>
                      <a:chOff x="5513643" y="5046557"/>
                      <a:chExt cx="187770" cy="208407"/>
                    </a:xfrm>
                    <a:solidFill>
                      <a:srgbClr val="0078D3"/>
                    </a:solidFill>
                  </p:grpSpPr>
                  <p:sp>
                    <p:nvSpPr>
                      <p:cNvPr id="262" name="Oval 261">
                        <a:extLst>
                          <a:ext uri="{FF2B5EF4-FFF2-40B4-BE49-F238E27FC236}">
                            <a16:creationId xmlns:a16="http://schemas.microsoft.com/office/drawing/2014/main" id="{2BC0B42C-4414-4F6E-8C82-901B897C7063}"/>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Oval 262">
                        <a:extLst>
                          <a:ext uri="{FF2B5EF4-FFF2-40B4-BE49-F238E27FC236}">
                            <a16:creationId xmlns:a16="http://schemas.microsoft.com/office/drawing/2014/main" id="{53213D55-4A53-417A-A0F6-8B16996E122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Oval 263">
                        <a:extLst>
                          <a:ext uri="{FF2B5EF4-FFF2-40B4-BE49-F238E27FC236}">
                            <a16:creationId xmlns:a16="http://schemas.microsoft.com/office/drawing/2014/main" id="{039D4441-AD4E-411C-AFFC-EFF5D928A2B1}"/>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Oval 264">
                        <a:extLst>
                          <a:ext uri="{FF2B5EF4-FFF2-40B4-BE49-F238E27FC236}">
                            <a16:creationId xmlns:a16="http://schemas.microsoft.com/office/drawing/2014/main" id="{A2DCF67F-D06F-4945-AA70-E51B6579E16A}"/>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6" name="Group 255">
                    <a:extLst>
                      <a:ext uri="{FF2B5EF4-FFF2-40B4-BE49-F238E27FC236}">
                        <a16:creationId xmlns:a16="http://schemas.microsoft.com/office/drawing/2014/main" id="{89FB0ACE-92F5-46C4-9820-EC2C8806688D}"/>
                      </a:ext>
                    </a:extLst>
                  </p:cNvPr>
                  <p:cNvGrpSpPr/>
                  <p:nvPr/>
                </p:nvGrpSpPr>
                <p:grpSpPr>
                  <a:xfrm>
                    <a:off x="5571787" y="5284616"/>
                    <a:ext cx="80519" cy="48923"/>
                    <a:chOff x="5884568" y="5297481"/>
                    <a:chExt cx="80519" cy="48923"/>
                  </a:xfrm>
                </p:grpSpPr>
                <p:sp>
                  <p:nvSpPr>
                    <p:cNvPr id="257" name="Line 7">
                      <a:extLst>
                        <a:ext uri="{FF2B5EF4-FFF2-40B4-BE49-F238E27FC236}">
                          <a16:creationId xmlns:a16="http://schemas.microsoft.com/office/drawing/2014/main" id="{1D56FFEE-E872-4FDB-892B-57254B5E9CF6}"/>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258" name="Line 8">
                      <a:extLst>
                        <a:ext uri="{FF2B5EF4-FFF2-40B4-BE49-F238E27FC236}">
                          <a16:creationId xmlns:a16="http://schemas.microsoft.com/office/drawing/2014/main" id="{9BACA673-F5C2-4784-A5DB-9C421D554CC1}"/>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259" name="Line 9">
                      <a:extLst>
                        <a:ext uri="{FF2B5EF4-FFF2-40B4-BE49-F238E27FC236}">
                          <a16:creationId xmlns:a16="http://schemas.microsoft.com/office/drawing/2014/main" id="{D5417EC0-FD6D-4986-B966-3DD56A4224A2}"/>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250" name="Group 249">
                  <a:extLst>
                    <a:ext uri="{FF2B5EF4-FFF2-40B4-BE49-F238E27FC236}">
                      <a16:creationId xmlns:a16="http://schemas.microsoft.com/office/drawing/2014/main" id="{C5DE313F-1268-4F6D-8D3B-196840553722}"/>
                    </a:ext>
                  </a:extLst>
                </p:cNvPr>
                <p:cNvGrpSpPr/>
                <p:nvPr/>
              </p:nvGrpSpPr>
              <p:grpSpPr>
                <a:xfrm>
                  <a:off x="9483884" y="2693289"/>
                  <a:ext cx="393095" cy="292100"/>
                  <a:chOff x="9483884" y="2693289"/>
                  <a:chExt cx="393095" cy="292100"/>
                </a:xfrm>
              </p:grpSpPr>
              <p:sp>
                <p:nvSpPr>
                  <p:cNvPr id="251" name="Rectangle: Rounded Corners 250">
                    <a:extLst>
                      <a:ext uri="{FF2B5EF4-FFF2-40B4-BE49-F238E27FC236}">
                        <a16:creationId xmlns:a16="http://schemas.microsoft.com/office/drawing/2014/main" id="{AAD069B7-59B8-4314-857D-DE6AE68A9390}"/>
                      </a:ext>
                    </a:extLst>
                  </p:cNvPr>
                  <p:cNvSpPr/>
                  <p:nvPr/>
                </p:nvSpPr>
                <p:spPr bwMode="auto">
                  <a:xfrm>
                    <a:off x="9483884" y="2693289"/>
                    <a:ext cx="393095" cy="292100"/>
                  </a:xfrm>
                  <a:prstGeom prst="round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2" name="Group 251">
                    <a:extLst>
                      <a:ext uri="{FF2B5EF4-FFF2-40B4-BE49-F238E27FC236}">
                        <a16:creationId xmlns:a16="http://schemas.microsoft.com/office/drawing/2014/main" id="{3821ED23-F810-481F-978A-0C0C0DF43B91}"/>
                      </a:ext>
                    </a:extLst>
                  </p:cNvPr>
                  <p:cNvGrpSpPr/>
                  <p:nvPr/>
                </p:nvGrpSpPr>
                <p:grpSpPr>
                  <a:xfrm>
                    <a:off x="9544505" y="2756136"/>
                    <a:ext cx="271853" cy="187577"/>
                    <a:chOff x="9525948" y="2756136"/>
                    <a:chExt cx="271853" cy="187577"/>
                  </a:xfrm>
                </p:grpSpPr>
                <p:sp>
                  <p:nvSpPr>
                    <p:cNvPr id="253" name="Freeform 1018">
                      <a:extLst>
                        <a:ext uri="{FF2B5EF4-FFF2-40B4-BE49-F238E27FC236}">
                          <a16:creationId xmlns:a16="http://schemas.microsoft.com/office/drawing/2014/main" id="{70DB6B71-5C52-44DC-ABEC-AC7F4F6BB04A}"/>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sp>
                  <p:nvSpPr>
                    <p:cNvPr id="254" name="Freeform 1018">
                      <a:extLst>
                        <a:ext uri="{FF2B5EF4-FFF2-40B4-BE49-F238E27FC236}">
                          <a16:creationId xmlns:a16="http://schemas.microsoft.com/office/drawing/2014/main" id="{E45D5F55-FB0F-43C9-BBF1-E7185F76AC60}"/>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grpSp>
            </p:grpSp>
          </p:grpSp>
          <p:grpSp>
            <p:nvGrpSpPr>
              <p:cNvPr id="227" name="Group 226">
                <a:extLst>
                  <a:ext uri="{FF2B5EF4-FFF2-40B4-BE49-F238E27FC236}">
                    <a16:creationId xmlns:a16="http://schemas.microsoft.com/office/drawing/2014/main" id="{7FC02EA5-3C9A-4558-AB15-579BDD6336D5}"/>
                  </a:ext>
                </a:extLst>
              </p:cNvPr>
              <p:cNvGrpSpPr/>
              <p:nvPr/>
            </p:nvGrpSpPr>
            <p:grpSpPr>
              <a:xfrm>
                <a:off x="6139038" y="1841373"/>
                <a:ext cx="501222" cy="570475"/>
                <a:chOff x="8618441" y="2851722"/>
                <a:chExt cx="511273" cy="581914"/>
              </a:xfrm>
            </p:grpSpPr>
            <p:grpSp>
              <p:nvGrpSpPr>
                <p:cNvPr id="234" name="Group 233">
                  <a:extLst>
                    <a:ext uri="{FF2B5EF4-FFF2-40B4-BE49-F238E27FC236}">
                      <a16:creationId xmlns:a16="http://schemas.microsoft.com/office/drawing/2014/main" id="{FCC4AD40-68E3-424C-AABA-FDAB812E4F4C}"/>
                    </a:ext>
                  </a:extLst>
                </p:cNvPr>
                <p:cNvGrpSpPr>
                  <a:grpSpLocks noChangeAspect="1"/>
                </p:cNvGrpSpPr>
                <p:nvPr/>
              </p:nvGrpSpPr>
              <p:grpSpPr>
                <a:xfrm>
                  <a:off x="8618441" y="2851722"/>
                  <a:ext cx="365760" cy="435864"/>
                  <a:chOff x="5477764" y="5013499"/>
                  <a:chExt cx="268565" cy="320040"/>
                </a:xfrm>
              </p:grpSpPr>
              <p:grpSp>
                <p:nvGrpSpPr>
                  <p:cNvPr id="238" name="Group 237">
                    <a:extLst>
                      <a:ext uri="{FF2B5EF4-FFF2-40B4-BE49-F238E27FC236}">
                        <a16:creationId xmlns:a16="http://schemas.microsoft.com/office/drawing/2014/main" id="{2CCA31CD-4A40-4D25-8EB8-1ECE7C1F9EDA}"/>
                      </a:ext>
                    </a:extLst>
                  </p:cNvPr>
                  <p:cNvGrpSpPr/>
                  <p:nvPr/>
                </p:nvGrpSpPr>
                <p:grpSpPr>
                  <a:xfrm>
                    <a:off x="5477764" y="5013499"/>
                    <a:ext cx="268565" cy="320040"/>
                    <a:chOff x="5477764" y="5010341"/>
                    <a:chExt cx="268565" cy="320040"/>
                  </a:xfrm>
                </p:grpSpPr>
                <p:sp>
                  <p:nvSpPr>
                    <p:cNvPr id="243" name="Freeform 5">
                      <a:extLst>
                        <a:ext uri="{FF2B5EF4-FFF2-40B4-BE49-F238E27FC236}">
                          <a16:creationId xmlns:a16="http://schemas.microsoft.com/office/drawing/2014/main" id="{B75EFFD2-576B-44EA-9735-5F6C5E493B09}"/>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nvGrpSpPr>
                    <p:cNvPr id="244" name="Group 243">
                      <a:extLst>
                        <a:ext uri="{FF2B5EF4-FFF2-40B4-BE49-F238E27FC236}">
                          <a16:creationId xmlns:a16="http://schemas.microsoft.com/office/drawing/2014/main" id="{7B0A3C8D-84E7-44B4-AE94-B29081C72C0E}"/>
                        </a:ext>
                      </a:extLst>
                    </p:cNvPr>
                    <p:cNvGrpSpPr/>
                    <p:nvPr/>
                  </p:nvGrpSpPr>
                  <p:grpSpPr>
                    <a:xfrm>
                      <a:off x="5518161" y="5046557"/>
                      <a:ext cx="187770" cy="208407"/>
                      <a:chOff x="5513643" y="5046557"/>
                      <a:chExt cx="187770" cy="208407"/>
                    </a:xfrm>
                    <a:solidFill>
                      <a:srgbClr val="0078D3"/>
                    </a:solidFill>
                  </p:grpSpPr>
                  <p:sp>
                    <p:nvSpPr>
                      <p:cNvPr id="245" name="Oval 244">
                        <a:extLst>
                          <a:ext uri="{FF2B5EF4-FFF2-40B4-BE49-F238E27FC236}">
                            <a16:creationId xmlns:a16="http://schemas.microsoft.com/office/drawing/2014/main" id="{0CD31007-620F-46A8-A975-18A8D1E594C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05570FAD-D4C3-421C-A807-FC813B6BA275}"/>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4F21021D-B6E3-49B7-97D0-3C28F0810464}"/>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6CA31510-B91B-411E-93B2-3065FFCBE210}"/>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9" name="Group 238">
                    <a:extLst>
                      <a:ext uri="{FF2B5EF4-FFF2-40B4-BE49-F238E27FC236}">
                        <a16:creationId xmlns:a16="http://schemas.microsoft.com/office/drawing/2014/main" id="{2FBD0E23-7860-4B87-AF52-D0CD78C0D729}"/>
                      </a:ext>
                    </a:extLst>
                  </p:cNvPr>
                  <p:cNvGrpSpPr/>
                  <p:nvPr/>
                </p:nvGrpSpPr>
                <p:grpSpPr>
                  <a:xfrm>
                    <a:off x="5571787" y="5284616"/>
                    <a:ext cx="80519" cy="48923"/>
                    <a:chOff x="5884568" y="5297481"/>
                    <a:chExt cx="80519" cy="48923"/>
                  </a:xfrm>
                </p:grpSpPr>
                <p:sp>
                  <p:nvSpPr>
                    <p:cNvPr id="240" name="Line 7">
                      <a:extLst>
                        <a:ext uri="{FF2B5EF4-FFF2-40B4-BE49-F238E27FC236}">
                          <a16:creationId xmlns:a16="http://schemas.microsoft.com/office/drawing/2014/main" id="{7D3FC442-2652-4E21-BDAF-9E3BFE126FB9}"/>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241" name="Line 8">
                      <a:extLst>
                        <a:ext uri="{FF2B5EF4-FFF2-40B4-BE49-F238E27FC236}">
                          <a16:creationId xmlns:a16="http://schemas.microsoft.com/office/drawing/2014/main" id="{0DB20A81-5B98-47F9-874D-25DF6DD785C6}"/>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sp>
                  <p:nvSpPr>
                    <p:cNvPr id="242" name="Line 9">
                      <a:extLst>
                        <a:ext uri="{FF2B5EF4-FFF2-40B4-BE49-F238E27FC236}">
                          <a16:creationId xmlns:a16="http://schemas.microsoft.com/office/drawing/2014/main" id="{9A762462-1189-474C-B509-466F5E84C8C8}"/>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Arial" panose="020B0604020202020204" pitchFamily="34" charset="0"/>
                      </a:endParaRPr>
                    </a:p>
                  </p:txBody>
                </p:sp>
              </p:grpSp>
            </p:grpSp>
            <p:grpSp>
              <p:nvGrpSpPr>
                <p:cNvPr id="235" name="Group 234">
                  <a:extLst>
                    <a:ext uri="{FF2B5EF4-FFF2-40B4-BE49-F238E27FC236}">
                      <a16:creationId xmlns:a16="http://schemas.microsoft.com/office/drawing/2014/main" id="{1A6DBA29-CF2B-458F-847F-F226DEEEADCB}"/>
                    </a:ext>
                  </a:extLst>
                </p:cNvPr>
                <p:cNvGrpSpPr/>
                <p:nvPr/>
              </p:nvGrpSpPr>
              <p:grpSpPr>
                <a:xfrm>
                  <a:off x="8837614" y="3141536"/>
                  <a:ext cx="292100" cy="292100"/>
                  <a:chOff x="9201151" y="3497263"/>
                  <a:chExt cx="292100" cy="292100"/>
                </a:xfrm>
              </p:grpSpPr>
              <p:sp>
                <p:nvSpPr>
                  <p:cNvPr id="236" name="Oval 235">
                    <a:extLst>
                      <a:ext uri="{FF2B5EF4-FFF2-40B4-BE49-F238E27FC236}">
                        <a16:creationId xmlns:a16="http://schemas.microsoft.com/office/drawing/2014/main" id="{8E3100AA-514A-4245-806F-4813F60DDAAD}"/>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Freeform 1018">
                    <a:extLst>
                      <a:ext uri="{FF2B5EF4-FFF2-40B4-BE49-F238E27FC236}">
                        <a16:creationId xmlns:a16="http://schemas.microsoft.com/office/drawing/2014/main" id="{4CFD3DE4-124E-44D9-B048-B630C956540B}"/>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Arial" panose="020B0604020202020204" pitchFamily="34" charset="0"/>
                    </a:endParaRPr>
                  </a:p>
                </p:txBody>
              </p:sp>
            </p:grpSp>
          </p:grpSp>
          <p:sp>
            <p:nvSpPr>
              <p:cNvPr id="228" name="Rectangle 227">
                <a:extLst>
                  <a:ext uri="{FF2B5EF4-FFF2-40B4-BE49-F238E27FC236}">
                    <a16:creationId xmlns:a16="http://schemas.microsoft.com/office/drawing/2014/main" id="{8A035C8E-9EBC-4042-A93C-226537B5D8D8}"/>
                  </a:ext>
                </a:extLst>
              </p:cNvPr>
              <p:cNvSpPr/>
              <p:nvPr/>
            </p:nvSpPr>
            <p:spPr>
              <a:xfrm>
                <a:off x="5261424" y="2468501"/>
                <a:ext cx="502061" cy="276999"/>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a:t>
                </a:r>
                <a:endPar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sp>
            <p:nvSpPr>
              <p:cNvPr id="229" name="Rectangle 228">
                <a:extLst>
                  <a:ext uri="{FF2B5EF4-FFF2-40B4-BE49-F238E27FC236}">
                    <a16:creationId xmlns:a16="http://schemas.microsoft.com/office/drawing/2014/main" id="{698D928F-9C48-42F0-8034-189761B2262B}"/>
                  </a:ext>
                </a:extLst>
              </p:cNvPr>
              <p:cNvSpPr/>
              <p:nvPr/>
            </p:nvSpPr>
            <p:spPr>
              <a:xfrm>
                <a:off x="6058795" y="2468501"/>
                <a:ext cx="567784" cy="276871"/>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Temp</a:t>
                </a:r>
                <a:endPar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sp>
            <p:nvSpPr>
              <p:cNvPr id="230" name="Rectangle 229">
                <a:extLst>
                  <a:ext uri="{FF2B5EF4-FFF2-40B4-BE49-F238E27FC236}">
                    <a16:creationId xmlns:a16="http://schemas.microsoft.com/office/drawing/2014/main" id="{0883B24C-326A-4362-9411-E8CE67D515BA}"/>
                  </a:ext>
                </a:extLst>
              </p:cNvPr>
              <p:cNvSpPr/>
              <p:nvPr/>
            </p:nvSpPr>
            <p:spPr>
              <a:xfrm>
                <a:off x="6906051" y="2468501"/>
                <a:ext cx="437940" cy="276999"/>
              </a:xfrm>
              <a:prstGeom prst="rect">
                <a:avLst/>
              </a:prstGeom>
            </p:spPr>
            <p:txBody>
              <a:bodyPr wrap="squar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Log</a:t>
                </a:r>
                <a:endParaRPr kumimoji="0" lang="en-US" sz="11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endParaRPr>
              </a:p>
            </p:txBody>
          </p:sp>
          <p:cxnSp>
            <p:nvCxnSpPr>
              <p:cNvPr id="231" name="Straight Connector 230">
                <a:extLst>
                  <a:ext uri="{FF2B5EF4-FFF2-40B4-BE49-F238E27FC236}">
                    <a16:creationId xmlns:a16="http://schemas.microsoft.com/office/drawing/2014/main" id="{70B88DA4-B07F-4A59-B690-2B59B4ACE96F}"/>
                  </a:ext>
                </a:extLst>
              </p:cNvPr>
              <p:cNvCxnSpPr/>
              <p:nvPr/>
            </p:nvCxnSpPr>
            <p:spPr>
              <a:xfrm>
                <a:off x="5982595" y="1786440"/>
                <a:ext cx="0" cy="534312"/>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E9EE061-3A0B-44AA-92E0-71B9488FB858}"/>
                  </a:ext>
                </a:extLst>
              </p:cNvPr>
              <p:cNvCxnSpPr/>
              <p:nvPr/>
            </p:nvCxnSpPr>
            <p:spPr>
              <a:xfrm>
                <a:off x="6767053" y="1786440"/>
                <a:ext cx="0" cy="534312"/>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3" name="monitor" title="Icon of a monitor">
                <a:extLst>
                  <a:ext uri="{FF2B5EF4-FFF2-40B4-BE49-F238E27FC236}">
                    <a16:creationId xmlns:a16="http://schemas.microsoft.com/office/drawing/2014/main" id="{A41F4C18-A103-4D72-8ED2-4F6CE3628956}"/>
                  </a:ext>
                </a:extLst>
              </p:cNvPr>
              <p:cNvSpPr>
                <a:spLocks noChangeAspect="1" noEditPoints="1"/>
              </p:cNvSpPr>
              <p:nvPr/>
            </p:nvSpPr>
            <p:spPr bwMode="auto">
              <a:xfrm>
                <a:off x="6058795" y="1241605"/>
                <a:ext cx="529724" cy="4059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Arial" panose="020B0604020202020204" pitchFamily="34" charset="0"/>
                </a:endParaRPr>
              </a:p>
            </p:txBody>
          </p:sp>
        </p:grpSp>
        <p:sp>
          <p:nvSpPr>
            <p:cNvPr id="75" name="Rectangle 74">
              <a:extLst>
                <a:ext uri="{FF2B5EF4-FFF2-40B4-BE49-F238E27FC236}">
                  <a16:creationId xmlns:a16="http://schemas.microsoft.com/office/drawing/2014/main" id="{AC3EC44F-FFE6-4A95-84F6-E276AFB7405F}"/>
                </a:ext>
              </a:extLst>
            </p:cNvPr>
            <p:cNvSpPr/>
            <p:nvPr/>
          </p:nvSpPr>
          <p:spPr bwMode="auto">
            <a:xfrm>
              <a:off x="6656954" y="4776505"/>
              <a:ext cx="1736338" cy="1088226"/>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1" name="Graphic 280" descr="Stars">
              <a:extLst>
                <a:ext uri="{FF2B5EF4-FFF2-40B4-BE49-F238E27FC236}">
                  <a16:creationId xmlns:a16="http://schemas.microsoft.com/office/drawing/2014/main" id="{65A552AE-9F94-401E-93E0-D8F33E5898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2193" y="4733181"/>
              <a:ext cx="457200" cy="457200"/>
            </a:xfrm>
            <a:prstGeom prst="rect">
              <a:avLst/>
            </a:prstGeom>
          </p:spPr>
        </p:pic>
      </p:grpSp>
      <p:grpSp>
        <p:nvGrpSpPr>
          <p:cNvPr id="288" name="Group 287">
            <a:extLst>
              <a:ext uri="{FF2B5EF4-FFF2-40B4-BE49-F238E27FC236}">
                <a16:creationId xmlns:a16="http://schemas.microsoft.com/office/drawing/2014/main" id="{07CA2153-BF4B-46F2-B7BA-3F5F36A106E8}"/>
              </a:ext>
            </a:extLst>
          </p:cNvPr>
          <p:cNvGrpSpPr/>
          <p:nvPr/>
        </p:nvGrpSpPr>
        <p:grpSpPr>
          <a:xfrm>
            <a:off x="8740075" y="4347866"/>
            <a:ext cx="2630848" cy="2249523"/>
            <a:chOff x="8736106" y="4347865"/>
            <a:chExt cx="2630848" cy="2249523"/>
          </a:xfrm>
        </p:grpSpPr>
        <p:pic>
          <p:nvPicPr>
            <p:cNvPr id="285" name="Graphic 284" descr="Heart with pulse">
              <a:extLst>
                <a:ext uri="{FF2B5EF4-FFF2-40B4-BE49-F238E27FC236}">
                  <a16:creationId xmlns:a16="http://schemas.microsoft.com/office/drawing/2014/main" id="{454ED93F-E41D-438F-B56B-AA7C678CB4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67916" y="4347865"/>
              <a:ext cx="1358161" cy="1358161"/>
            </a:xfrm>
            <a:prstGeom prst="rect">
              <a:avLst/>
            </a:prstGeom>
          </p:spPr>
        </p:pic>
        <p:sp>
          <p:nvSpPr>
            <p:cNvPr id="286" name="Rectangle 285">
              <a:extLst>
                <a:ext uri="{FF2B5EF4-FFF2-40B4-BE49-F238E27FC236}">
                  <a16:creationId xmlns:a16="http://schemas.microsoft.com/office/drawing/2014/main" id="{74AB1E5A-BF97-4CD3-B345-C09041D2B938}"/>
                </a:ext>
              </a:extLst>
            </p:cNvPr>
            <p:cNvSpPr/>
            <p:nvPr/>
          </p:nvSpPr>
          <p:spPr>
            <a:xfrm>
              <a:off x="8871385" y="6037160"/>
              <a:ext cx="2351221" cy="338426"/>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Leverage Azure Monitor</a:t>
              </a:r>
            </a:p>
          </p:txBody>
        </p:sp>
        <p:sp>
          <p:nvSpPr>
            <p:cNvPr id="287" name="Rectangle 286">
              <a:extLst>
                <a:ext uri="{FF2B5EF4-FFF2-40B4-BE49-F238E27FC236}">
                  <a16:creationId xmlns:a16="http://schemas.microsoft.com/office/drawing/2014/main" id="{5D5789D1-3714-42B0-95D7-5A6155812922}"/>
                </a:ext>
              </a:extLst>
            </p:cNvPr>
            <p:cNvSpPr/>
            <p:nvPr/>
          </p:nvSpPr>
          <p:spPr>
            <a:xfrm>
              <a:off x="8736106" y="6335906"/>
              <a:ext cx="2630848" cy="261482"/>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Arial" panose="020B0604020202020204" pitchFamily="34" charset="0"/>
                </a:rPr>
                <a:t>watch disk and vm counters for capping</a:t>
              </a:r>
            </a:p>
          </p:txBody>
        </p:sp>
      </p:grpSp>
    </p:spTree>
    <p:extLst>
      <p:ext uri="{BB962C8B-B14F-4D97-AF65-F5344CB8AC3E}">
        <p14:creationId xmlns:p14="http://schemas.microsoft.com/office/powerpoint/2010/main" val="32529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4"/>
                                        </p:tgtEl>
                                        <p:attrNameLst>
                                          <p:attrName>style.visibility</p:attrName>
                                        </p:attrNameLst>
                                      </p:cBhvr>
                                      <p:to>
                                        <p:strVal val="visible"/>
                                      </p:to>
                                    </p:set>
                                    <p:animEffect transition="in" filter="fade">
                                      <p:cBhvr>
                                        <p:cTn id="23" dur="500"/>
                                        <p:tgtEl>
                                          <p:spTgt spid="16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2"/>
                                        </p:tgtEl>
                                        <p:attrNameLst>
                                          <p:attrName>style.visibility</p:attrName>
                                        </p:attrNameLst>
                                      </p:cBhvr>
                                      <p:to>
                                        <p:strVal val="visible"/>
                                      </p:to>
                                    </p:set>
                                    <p:animEffect transition="in" filter="fade">
                                      <p:cBhvr>
                                        <p:cTn id="27" dur="500"/>
                                        <p:tgtEl>
                                          <p:spTgt spid="28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88"/>
                                        </p:tgtEl>
                                        <p:attrNameLst>
                                          <p:attrName>style.visibility</p:attrName>
                                        </p:attrNameLst>
                                      </p:cBhvr>
                                      <p:to>
                                        <p:strVal val="visible"/>
                                      </p:to>
                                    </p:set>
                                    <p:animEffect transition="in" filter="fade">
                                      <p:cBhvr>
                                        <p:cTn id="35"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7696D20-076C-454B-8E72-E014FEBA3589}"/>
              </a:ext>
            </a:extLst>
          </p:cNvPr>
          <p:cNvSpPr txBox="1">
            <a:spLocks/>
          </p:cNvSpPr>
          <p:nvPr/>
        </p:nvSpPr>
        <p:spPr>
          <a:xfrm>
            <a:off x="588263" y="457200"/>
            <a:ext cx="11021125"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References</a:t>
            </a:r>
          </a:p>
        </p:txBody>
      </p:sp>
      <p:sp>
        <p:nvSpPr>
          <p:cNvPr id="7" name="Text Placeholder 4">
            <a:extLst>
              <a:ext uri="{FF2B5EF4-FFF2-40B4-BE49-F238E27FC236}">
                <a16:creationId xmlns:a16="http://schemas.microsoft.com/office/drawing/2014/main" id="{3C1B7C0F-9AB8-4E0C-AB44-1BF3B9309E20}"/>
              </a:ext>
            </a:extLst>
          </p:cNvPr>
          <p:cNvSpPr txBox="1">
            <a:spLocks/>
          </p:cNvSpPr>
          <p:nvPr/>
        </p:nvSpPr>
        <p:spPr>
          <a:xfrm>
            <a:off x="584200" y="1435100"/>
            <a:ext cx="11018838" cy="31762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Checklist: Performance best practices for SQL Server on Azure VMs - </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hlinkClick r:id="rId2"/>
              </a:rPr>
              <a:t>https://aka.ms/SQLVMChecklist</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457200" marR="0" lvl="0"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VM size: Performance best practices for SQL Server on Azure VMs - </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hlinkClick r:id="rId3"/>
              </a:rPr>
              <a:t>https://aka.ms/SQLVMSizing</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457200" marR="0" lvl="0"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Storage: Performance best practices for SQL Server on Azure VMs - </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hlinkClick r:id="rId4"/>
              </a:rPr>
              <a:t>https://aka.ms/SQLVMStorage</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457200" marR="0" lvl="0"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 biggest bang for your buck with SQL Server on Azure VMs - </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hlinkClick r:id="rId5"/>
              </a:rPr>
              <a:t>https://aka.ms/AzureSQLVMPricePerf</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2492425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9401560" cy="999376"/>
          </a:xfrm>
        </p:spPr>
        <p:txBody>
          <a:bodyPr/>
          <a:lstStyle/>
          <a:p>
            <a:r>
              <a:rPr lang="en-US">
                <a:solidFill>
                  <a:schemeClr val="accent1"/>
                </a:solidFill>
              </a:rPr>
              <a:t>Questions?</a:t>
            </a:r>
          </a:p>
        </p:txBody>
      </p:sp>
    </p:spTree>
    <p:extLst>
      <p:ext uri="{BB962C8B-B14F-4D97-AF65-F5344CB8AC3E}">
        <p14:creationId xmlns:p14="http://schemas.microsoft.com/office/powerpoint/2010/main" val="420149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03B2-0B84-4BCD-B394-5D387D7FB3D1}"/>
              </a:ext>
            </a:extLst>
          </p:cNvPr>
          <p:cNvSpPr>
            <a:spLocks noGrp="1"/>
          </p:cNvSpPr>
          <p:nvPr>
            <p:ph type="title"/>
          </p:nvPr>
        </p:nvSpPr>
        <p:spPr/>
        <p:txBody>
          <a:bodyPr/>
          <a:lstStyle/>
          <a:p>
            <a:r>
              <a:rPr lang="en-US"/>
              <a:t>Naming convention explanation</a:t>
            </a:r>
            <a:br>
              <a:rPr lang="en-US"/>
            </a:br>
            <a:endParaRPr lang="en-US"/>
          </a:p>
        </p:txBody>
      </p:sp>
      <p:sp>
        <p:nvSpPr>
          <p:cNvPr id="4" name="Content Placeholder 3">
            <a:extLst>
              <a:ext uri="{FF2B5EF4-FFF2-40B4-BE49-F238E27FC236}">
                <a16:creationId xmlns:a16="http://schemas.microsoft.com/office/drawing/2014/main" id="{8B849CD9-37EF-47D9-8A5D-D9BE1B57862F}"/>
              </a:ext>
            </a:extLst>
          </p:cNvPr>
          <p:cNvSpPr>
            <a:spLocks noGrp="1"/>
          </p:cNvSpPr>
          <p:nvPr>
            <p:ph type="body" sz="quarter" idx="10"/>
          </p:nvPr>
        </p:nvSpPr>
        <p:spPr>
          <a:xfrm>
            <a:off x="584200" y="1435497"/>
            <a:ext cx="11018520" cy="4616648"/>
          </a:xfrm>
        </p:spPr>
        <p:txBody>
          <a:bodyPr/>
          <a:lstStyle/>
          <a:p>
            <a:pPr marL="114443" indent="-342900" fontAlgn="t">
              <a:spcBef>
                <a:spcPts val="0"/>
              </a:spcBef>
              <a:buFont typeface="Arial" panose="020B0604020202020204" pitchFamily="34" charset="0"/>
              <a:buChar char="•"/>
            </a:pPr>
            <a:r>
              <a:rPr lang="en-US" sz="2000" b="1">
                <a:latin typeface="+mn-lt"/>
              </a:rPr>
              <a:t>Family</a:t>
            </a:r>
            <a:r>
              <a:rPr lang="en-US" sz="2000">
                <a:latin typeface="+mn-lt"/>
              </a:rPr>
              <a:t> and Sub-family - Indicates the VM Family Series and specialized variations</a:t>
            </a:r>
          </a:p>
          <a:p>
            <a:pPr marL="114443" indent="-342900" fontAlgn="t">
              <a:spcBef>
                <a:spcPts val="0"/>
              </a:spcBef>
              <a:buFont typeface="Arial" panose="020B0604020202020204" pitchFamily="34" charset="0"/>
              <a:buChar char="•"/>
            </a:pPr>
            <a:r>
              <a:rPr lang="en-US" sz="2000">
                <a:latin typeface="+mn-lt"/>
              </a:rPr>
              <a:t># of </a:t>
            </a:r>
            <a:r>
              <a:rPr lang="en-US" sz="2000" b="1">
                <a:latin typeface="+mn-lt"/>
              </a:rPr>
              <a:t>vCPUs</a:t>
            </a:r>
            <a:r>
              <a:rPr lang="en-US" sz="2000">
                <a:latin typeface="+mn-lt"/>
              </a:rPr>
              <a:t> - Denotes the number of vCPUs of the VM</a:t>
            </a:r>
          </a:p>
          <a:p>
            <a:pPr marL="114443" indent="-342900" fontAlgn="t">
              <a:spcBef>
                <a:spcPts val="0"/>
              </a:spcBef>
              <a:buFont typeface="Arial" panose="020B0604020202020204" pitchFamily="34" charset="0"/>
              <a:buChar char="•"/>
            </a:pPr>
            <a:r>
              <a:rPr lang="en-US" sz="2000" b="1">
                <a:latin typeface="+mn-lt"/>
              </a:rPr>
              <a:t>Features:</a:t>
            </a: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Wingdings" panose="05000000000000000000" pitchFamily="2" charset="2"/>
              <a:buChar char="§"/>
            </a:pPr>
            <a:endParaRPr lang="en-US" sz="2000">
              <a:latin typeface="+mn-lt"/>
            </a:endParaRPr>
          </a:p>
          <a:p>
            <a:pPr marL="114443" indent="-342900" fontAlgn="t">
              <a:spcBef>
                <a:spcPts val="0"/>
              </a:spcBef>
              <a:buFont typeface="Arial" panose="020B0604020202020204" pitchFamily="34" charset="0"/>
              <a:buChar char="•"/>
            </a:pPr>
            <a:r>
              <a:rPr lang="en-US" sz="2000">
                <a:latin typeface="+mn-lt"/>
              </a:rPr>
              <a:t>Accelerator Type - Denotes the type of hardware accelerator in the specialized/GPU SKUs. </a:t>
            </a:r>
          </a:p>
          <a:p>
            <a:pPr marL="114443" indent="-342900" fontAlgn="t">
              <a:spcBef>
                <a:spcPts val="0"/>
              </a:spcBef>
              <a:buFont typeface="Arial" panose="020B0604020202020204" pitchFamily="34" charset="0"/>
              <a:buChar char="•"/>
            </a:pPr>
            <a:r>
              <a:rPr lang="en-US" sz="2000">
                <a:latin typeface="+mn-lt"/>
              </a:rPr>
              <a:t>Version - Denotes the version of the VM Family Series</a:t>
            </a:r>
          </a:p>
        </p:txBody>
      </p:sp>
      <p:sp>
        <p:nvSpPr>
          <p:cNvPr id="6" name="Content Placeholder 3">
            <a:extLst>
              <a:ext uri="{FF2B5EF4-FFF2-40B4-BE49-F238E27FC236}">
                <a16:creationId xmlns:a16="http://schemas.microsoft.com/office/drawing/2014/main" id="{5D9E34DA-4D98-4BD4-B45B-722A25550980}"/>
              </a:ext>
            </a:extLst>
          </p:cNvPr>
          <p:cNvSpPr txBox="1">
            <a:spLocks/>
          </p:cNvSpPr>
          <p:nvPr/>
        </p:nvSpPr>
        <p:spPr>
          <a:xfrm>
            <a:off x="852246" y="2465198"/>
            <a:ext cx="11018520" cy="276998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443" marR="0" lvl="1" indent="-342900" algn="l" defTabSz="932742" rtl="0" eaLnBrk="1" fontAlgn="t"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a = AMD-based processor</a:t>
            </a:r>
          </a:p>
          <a:p>
            <a:pPr marL="114443" marR="0" lvl="1" indent="-342900" algn="l" defTabSz="932742" rtl="0" eaLnBrk="1" fontAlgn="t"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b = bandwidth (highest I/O throughput available in Azure VMs)</a:t>
            </a:r>
          </a:p>
          <a:p>
            <a:pPr marL="114443" marR="0" lvl="1" indent="-342900" algn="l" defTabSz="932742" rtl="0" eaLnBrk="1" fontAlgn="t"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d = </a:t>
            </a:r>
            <a:r>
              <a:rPr kumimoji="0" lang="en-US" sz="20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Segoe UI"/>
                <a:ea typeface="+mn-ea"/>
                <a:cs typeface="+mn-cs"/>
              </a:rPr>
              <a:t>diskfull</a:t>
            </a: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 (local temp disk is present); this is for newer Azure VMs, see Ddv4 and Ddsv4-series</a:t>
            </a:r>
          </a:p>
          <a:p>
            <a:pPr marL="114443" marR="0" lvl="1" indent="-342900" algn="l" defTabSz="932742" rtl="0" eaLnBrk="1" fontAlgn="t"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Segoe UI"/>
                <a:ea typeface="+mn-ea"/>
                <a:cs typeface="+mn-cs"/>
              </a:rPr>
              <a:t>i</a:t>
            </a: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 = isolated size</a:t>
            </a:r>
          </a:p>
          <a:p>
            <a:pPr marL="114443" marR="0" lvl="1" indent="-342900" algn="l" defTabSz="932742" rtl="0" eaLnBrk="1" fontAlgn="t"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l = low memory; a lower amount of memory than the memory intensive size</a:t>
            </a:r>
          </a:p>
          <a:p>
            <a:pPr marL="114443" marR="0" lvl="1" indent="-342900" algn="l" defTabSz="932742" rtl="0" eaLnBrk="1" fontAlgn="t"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m = memory intensive; the most amount of memory in a particular size</a:t>
            </a:r>
          </a:p>
          <a:p>
            <a:pPr marL="114443" marR="0" lvl="1" indent="-342900" algn="l" defTabSz="932742" rtl="0" eaLnBrk="1" fontAlgn="t"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t = tiny memory; the smallest amount of memory in a particular size</a:t>
            </a:r>
          </a:p>
          <a:p>
            <a:pPr marL="114443" marR="0" lvl="1" indent="-342900" algn="l" defTabSz="932742" rtl="0" eaLnBrk="1" fontAlgn="t"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s = Premium Storage capable, including possible use of Ultra SSD (Note: some newer sizes without the attribute of s can still support Premium Storage e.g. M128, M64, etc.)</a:t>
            </a:r>
          </a:p>
        </p:txBody>
      </p:sp>
      <p:sp>
        <p:nvSpPr>
          <p:cNvPr id="3" name="Rectangle: Rounded Corners 2">
            <a:extLst>
              <a:ext uri="{FF2B5EF4-FFF2-40B4-BE49-F238E27FC236}">
                <a16:creationId xmlns:a16="http://schemas.microsoft.com/office/drawing/2014/main" id="{38960D52-B7A1-40F3-B6F3-F8D41F6D5D69}"/>
              </a:ext>
            </a:extLst>
          </p:cNvPr>
          <p:cNvSpPr/>
          <p:nvPr/>
        </p:nvSpPr>
        <p:spPr bwMode="auto">
          <a:xfrm>
            <a:off x="1085850" y="2798955"/>
            <a:ext cx="10784916" cy="630045"/>
          </a:xfrm>
          <a:prstGeom prst="round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099C6A0D-69E6-4BCC-B773-B2AD093216B6}"/>
              </a:ext>
            </a:extLst>
          </p:cNvPr>
          <p:cNvSpPr txBox="1"/>
          <p:nvPr/>
        </p:nvSpPr>
        <p:spPr>
          <a:xfrm>
            <a:off x="584199" y="6264888"/>
            <a:ext cx="10309415"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Arial" panose="020B0604020202020204" pitchFamily="34" charset="0"/>
                <a:hlinkClick r:id="rId3"/>
              </a:rPr>
              <a:t>https://docs.microsoft.com/azure/virtual-machines/vm-naming-conventions</a:t>
            </a:r>
            <a:r>
              <a:rPr kumimoji="0" lang="en-US" sz="1765"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 </a:t>
            </a:r>
          </a:p>
        </p:txBody>
      </p:sp>
    </p:spTree>
    <p:extLst>
      <p:ext uri="{BB962C8B-B14F-4D97-AF65-F5344CB8AC3E}">
        <p14:creationId xmlns:p14="http://schemas.microsoft.com/office/powerpoint/2010/main" val="2869592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33C0-40F6-46CA-84F2-DB7E5143263E}"/>
              </a:ext>
            </a:extLst>
          </p:cNvPr>
          <p:cNvSpPr>
            <a:spLocks noGrp="1"/>
          </p:cNvSpPr>
          <p:nvPr>
            <p:ph type="title"/>
          </p:nvPr>
        </p:nvSpPr>
        <p:spPr>
          <a:prstGeom prst="rect">
            <a:avLst/>
          </a:prstGeom>
        </p:spPr>
        <p:txBody>
          <a:bodyPr wrap="square" anchor="ctr">
            <a:normAutofit fontScale="90000"/>
          </a:bodyPr>
          <a:lstStyle/>
          <a:p>
            <a:r>
              <a:rPr lang="en-US"/>
              <a:t>Optimize SQL Server license cost with constrained vCPU VMs</a:t>
            </a:r>
          </a:p>
        </p:txBody>
      </p:sp>
      <p:sp>
        <p:nvSpPr>
          <p:cNvPr id="5" name="Rectangle 4">
            <a:extLst>
              <a:ext uri="{FF2B5EF4-FFF2-40B4-BE49-F238E27FC236}">
                <a16:creationId xmlns:a16="http://schemas.microsoft.com/office/drawing/2014/main" id="{0F8B65E9-954C-4259-AD62-2B35E4239F2F}"/>
              </a:ext>
            </a:extLst>
          </p:cNvPr>
          <p:cNvSpPr/>
          <p:nvPr/>
        </p:nvSpPr>
        <p:spPr>
          <a:xfrm>
            <a:off x="7591215" y="4692317"/>
            <a:ext cx="4392239" cy="461665"/>
          </a:xfrm>
          <a:prstGeom prst="rect">
            <a:avLst/>
          </a:prstGeom>
        </p:spPr>
        <p:txBody>
          <a:bodyPr wrap="square">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3"/>
              </a:rPr>
              <a:t>https://docs.microsoft.com/en-us/azure/virtual-machines/windows/constrained-vcpu</a:t>
            </a:r>
            <a:r>
              <a:rPr kumimoji="0" lang="en-US" sz="1200" b="0" i="0" u="none" strike="noStrike" kern="1200" cap="none" spc="0" normalizeH="0" baseline="0" noProof="0">
                <a:ln>
                  <a:noFill/>
                </a:ln>
                <a:solidFill>
                  <a:srgbClr val="000000"/>
                </a:solidFill>
                <a:effectLst/>
                <a:uLnTx/>
                <a:uFillTx/>
                <a:latin typeface="Segoe UI"/>
                <a:ea typeface="+mn-ea"/>
                <a:cs typeface="+mn-cs"/>
              </a:rPr>
              <a:t> </a:t>
            </a:r>
          </a:p>
        </p:txBody>
      </p:sp>
      <p:sp>
        <p:nvSpPr>
          <p:cNvPr id="14" name="TextBox 13">
            <a:extLst>
              <a:ext uri="{FF2B5EF4-FFF2-40B4-BE49-F238E27FC236}">
                <a16:creationId xmlns:a16="http://schemas.microsoft.com/office/drawing/2014/main" id="{BE92F068-1253-45E6-BB32-68583935B0BA}"/>
              </a:ext>
            </a:extLst>
          </p:cNvPr>
          <p:cNvSpPr txBox="1"/>
          <p:nvPr/>
        </p:nvSpPr>
        <p:spPr>
          <a:xfrm>
            <a:off x="7591215" y="2257333"/>
            <a:ext cx="4392239" cy="2343334"/>
          </a:xfrm>
          <a:prstGeom prst="rect">
            <a:avLst/>
          </a:prstGeom>
          <a:noFill/>
        </p:spPr>
        <p:txBody>
          <a:bodyPr wrap="square">
            <a:spAutoFit/>
          </a:bodyPr>
          <a:lstStyle/>
          <a:p>
            <a:pPr marL="0" marR="0" lvl="0" indent="0" algn="l" defTabSz="914344"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Azure offers VM sizes where you can constrain the vCPU count to reduce the cost of software licensing, while maintaining the same </a:t>
            </a:r>
            <a:r>
              <a:rPr kumimoji="0" lang="en-US" sz="20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memory</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r>
              <a:rPr kumimoji="0" lang="en-US" sz="20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storage</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I/O bandwidth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16" name="Picture 15">
            <a:hlinkClick r:id="rId3"/>
            <a:extLst>
              <a:ext uri="{FF2B5EF4-FFF2-40B4-BE49-F238E27FC236}">
                <a16:creationId xmlns:a16="http://schemas.microsoft.com/office/drawing/2014/main" id="{C2F86E6A-66E4-4616-933E-318EFB73A56B}"/>
              </a:ext>
            </a:extLst>
          </p:cNvPr>
          <p:cNvPicPr>
            <a:picLocks noChangeAspect="1"/>
          </p:cNvPicPr>
          <p:nvPr/>
        </p:nvPicPr>
        <p:blipFill>
          <a:blip r:embed="rId4"/>
          <a:stretch>
            <a:fillRect/>
          </a:stretch>
        </p:blipFill>
        <p:spPr>
          <a:xfrm>
            <a:off x="455996" y="1097825"/>
            <a:ext cx="6774985" cy="5363907"/>
          </a:xfrm>
          <a:prstGeom prst="rect">
            <a:avLst/>
          </a:prstGeom>
          <a:ln>
            <a:noFill/>
          </a:ln>
          <a:effectLst>
            <a:outerShdw blurRad="190500" algn="tl" rotWithShape="0">
              <a:srgbClr val="000000">
                <a:alpha val="70000"/>
              </a:srgbClr>
            </a:outerShdw>
          </a:effectLst>
        </p:spPr>
      </p:pic>
      <p:sp>
        <p:nvSpPr>
          <p:cNvPr id="3" name="Rectangle: Rounded Corners 2">
            <a:extLst>
              <a:ext uri="{FF2B5EF4-FFF2-40B4-BE49-F238E27FC236}">
                <a16:creationId xmlns:a16="http://schemas.microsoft.com/office/drawing/2014/main" id="{71083A7F-5BDA-4754-85EB-E3AC5A77EC70}"/>
              </a:ext>
            </a:extLst>
          </p:cNvPr>
          <p:cNvSpPr/>
          <p:nvPr/>
        </p:nvSpPr>
        <p:spPr bwMode="auto">
          <a:xfrm>
            <a:off x="1541309" y="4194855"/>
            <a:ext cx="304799" cy="289467"/>
          </a:xfrm>
          <a:prstGeom prst="round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359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p:txBody>
          <a:bodyPr/>
          <a:lstStyle/>
          <a:p>
            <a:r>
              <a:rPr lang="en-US"/>
              <a:t>Azure Virtual Machine Disk Provisioning</a:t>
            </a:r>
          </a:p>
        </p:txBody>
      </p:sp>
      <p:grpSp>
        <p:nvGrpSpPr>
          <p:cNvPr id="29" name="Group 28">
            <a:extLst>
              <a:ext uri="{FF2B5EF4-FFF2-40B4-BE49-F238E27FC236}">
                <a16:creationId xmlns:a16="http://schemas.microsoft.com/office/drawing/2014/main" id="{163AAC5C-A50D-4C49-B0A2-17A5864E254A}"/>
              </a:ext>
            </a:extLst>
          </p:cNvPr>
          <p:cNvGrpSpPr/>
          <p:nvPr/>
        </p:nvGrpSpPr>
        <p:grpSpPr>
          <a:xfrm>
            <a:off x="3993468" y="1272234"/>
            <a:ext cx="4700339" cy="5260914"/>
            <a:chOff x="3993468" y="1272234"/>
            <a:chExt cx="4700339" cy="5260914"/>
          </a:xfrm>
        </p:grpSpPr>
        <p:sp>
          <p:nvSpPr>
            <p:cNvPr id="58" name="Rectangle: Rounded Corners 57">
              <a:extLst>
                <a:ext uri="{FF2B5EF4-FFF2-40B4-BE49-F238E27FC236}">
                  <a16:creationId xmlns:a16="http://schemas.microsoft.com/office/drawing/2014/main" id="{38BFADA0-1201-4944-9CB0-81ACC0CCCF87}"/>
                </a:ext>
              </a:extLst>
            </p:cNvPr>
            <p:cNvSpPr/>
            <p:nvPr/>
          </p:nvSpPr>
          <p:spPr bwMode="auto">
            <a:xfrm>
              <a:off x="3993468" y="1272234"/>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DDEF5DA-FD18-4628-976B-3BFBB2BD64E9}"/>
                </a:ext>
              </a:extLst>
            </p:cNvPr>
            <p:cNvSpPr/>
            <p:nvPr/>
          </p:nvSpPr>
          <p:spPr bwMode="auto">
            <a:xfrm>
              <a:off x="5630469" y="3902928"/>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Segoe UI" pitchFamily="34" charset="0"/>
                  <a:cs typeface="Segoe UI" pitchFamily="34" charset="0"/>
                </a:rPr>
                <a:t>SSD-Level Provisioning</a:t>
              </a:r>
            </a:p>
          </p:txBody>
        </p:sp>
        <p:sp>
          <p:nvSpPr>
            <p:cNvPr id="25" name="Rectangle: Rounded Corners 24">
              <a:extLst>
                <a:ext uri="{FF2B5EF4-FFF2-40B4-BE49-F238E27FC236}">
                  <a16:creationId xmlns:a16="http://schemas.microsoft.com/office/drawing/2014/main" id="{CC59D680-4C6F-438C-9E86-410E8969B678}"/>
                </a:ext>
              </a:extLst>
            </p:cNvPr>
            <p:cNvSpPr/>
            <p:nvPr/>
          </p:nvSpPr>
          <p:spPr bwMode="auto">
            <a:xfrm>
              <a:off x="4382835" y="4769609"/>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VM Network-Level Provisioning</a:t>
              </a:r>
            </a:p>
          </p:txBody>
        </p:sp>
        <p:pic>
          <p:nvPicPr>
            <p:cNvPr id="30" name="Graphic 29">
              <a:extLst>
                <a:ext uri="{FF2B5EF4-FFF2-40B4-BE49-F238E27FC236}">
                  <a16:creationId xmlns:a16="http://schemas.microsoft.com/office/drawing/2014/main" id="{5E618C96-8E3A-4244-A559-0A021386FC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2039" y="5166181"/>
              <a:ext cx="1005523" cy="724912"/>
            </a:xfrm>
            <a:prstGeom prst="rect">
              <a:avLst/>
            </a:prstGeom>
          </p:spPr>
        </p:pic>
        <p:pic>
          <p:nvPicPr>
            <p:cNvPr id="32" name="Graphic 31">
              <a:extLst>
                <a:ext uri="{FF2B5EF4-FFF2-40B4-BE49-F238E27FC236}">
                  <a16:creationId xmlns:a16="http://schemas.microsoft.com/office/drawing/2014/main" id="{E2BEBB29-2704-46B0-BDEA-F1B782CA62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8005" y="4718693"/>
              <a:ext cx="722413" cy="722413"/>
            </a:xfrm>
            <a:prstGeom prst="rect">
              <a:avLst/>
            </a:prstGeom>
          </p:spPr>
        </p:pic>
        <p:pic>
          <p:nvPicPr>
            <p:cNvPr id="36" name="Graphic 35">
              <a:extLst>
                <a:ext uri="{FF2B5EF4-FFF2-40B4-BE49-F238E27FC236}">
                  <a16:creationId xmlns:a16="http://schemas.microsoft.com/office/drawing/2014/main" id="{5939E9FC-25D3-45A1-A682-6EE0DE0D3D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7089" y="1477545"/>
              <a:ext cx="794356" cy="676276"/>
            </a:xfrm>
            <a:prstGeom prst="rect">
              <a:avLst/>
            </a:prstGeom>
          </p:spPr>
        </p:pic>
        <p:pic>
          <p:nvPicPr>
            <p:cNvPr id="38" name="Graphic 37">
              <a:extLst>
                <a:ext uri="{FF2B5EF4-FFF2-40B4-BE49-F238E27FC236}">
                  <a16:creationId xmlns:a16="http://schemas.microsoft.com/office/drawing/2014/main" id="{04D69B08-D961-4B39-B21C-B9E45F670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06964" y="1477545"/>
              <a:ext cx="794355" cy="676275"/>
            </a:xfrm>
            <a:prstGeom prst="rect">
              <a:avLst/>
            </a:prstGeom>
          </p:spPr>
        </p:pic>
        <p:pic>
          <p:nvPicPr>
            <p:cNvPr id="45" name="Graphic 44">
              <a:extLst>
                <a:ext uri="{FF2B5EF4-FFF2-40B4-BE49-F238E27FC236}">
                  <a16:creationId xmlns:a16="http://schemas.microsoft.com/office/drawing/2014/main" id="{8AFDB497-C2D7-498A-A0F1-832F185FD6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0530" y="1477545"/>
              <a:ext cx="794355" cy="676275"/>
            </a:xfrm>
            <a:prstGeom prst="rect">
              <a:avLst/>
            </a:prstGeom>
          </p:spPr>
        </p:pic>
        <p:sp>
          <p:nvSpPr>
            <p:cNvPr id="53" name="TextBox 52">
              <a:extLst>
                <a:ext uri="{FF2B5EF4-FFF2-40B4-BE49-F238E27FC236}">
                  <a16:creationId xmlns:a16="http://schemas.microsoft.com/office/drawing/2014/main" id="{3C86AD4A-FF4D-49AB-A3CD-BF54DA2914C3}"/>
                </a:ext>
              </a:extLst>
            </p:cNvPr>
            <p:cNvSpPr txBox="1"/>
            <p:nvPr/>
          </p:nvSpPr>
          <p:spPr>
            <a:xfrm>
              <a:off x="4457388" y="2177139"/>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Uncached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Managed Disk</a:t>
              </a:r>
            </a:p>
          </p:txBody>
        </p:sp>
        <p:sp>
          <p:nvSpPr>
            <p:cNvPr id="54" name="TextBox 53">
              <a:extLst>
                <a:ext uri="{FF2B5EF4-FFF2-40B4-BE49-F238E27FC236}">
                  <a16:creationId xmlns:a16="http://schemas.microsoft.com/office/drawing/2014/main" id="{B0FA4322-480A-41B1-B273-61DA49DEA9BE}"/>
                </a:ext>
              </a:extLst>
            </p:cNvPr>
            <p:cNvSpPr txBox="1"/>
            <p:nvPr/>
          </p:nvSpPr>
          <p:spPr>
            <a:xfrm>
              <a:off x="5838140" y="2176553"/>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Cached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Managed Disk</a:t>
              </a:r>
            </a:p>
          </p:txBody>
        </p:sp>
        <p:sp>
          <p:nvSpPr>
            <p:cNvPr id="56" name="TextBox 55">
              <a:extLst>
                <a:ext uri="{FF2B5EF4-FFF2-40B4-BE49-F238E27FC236}">
                  <a16:creationId xmlns:a16="http://schemas.microsoft.com/office/drawing/2014/main" id="{F5A15E05-5B1D-4737-8A48-0188F93AE251}"/>
                </a:ext>
              </a:extLst>
            </p:cNvPr>
            <p:cNvSpPr txBox="1"/>
            <p:nvPr/>
          </p:nvSpPr>
          <p:spPr>
            <a:xfrm>
              <a:off x="7380954" y="2176553"/>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Disk</a:t>
              </a:r>
            </a:p>
          </p:txBody>
        </p:sp>
        <p:cxnSp>
          <p:nvCxnSpPr>
            <p:cNvPr id="60" name="Straight Arrow Connector 59">
              <a:extLst>
                <a:ext uri="{FF2B5EF4-FFF2-40B4-BE49-F238E27FC236}">
                  <a16:creationId xmlns:a16="http://schemas.microsoft.com/office/drawing/2014/main" id="{DB85586B-D57F-418A-AEA2-F2EE918B2056}"/>
                </a:ext>
              </a:extLst>
            </p:cNvPr>
            <p:cNvCxnSpPr>
              <a:cxnSpLocks/>
              <a:endCxn id="127" idx="0"/>
            </p:cNvCxnSpPr>
            <p:nvPr/>
          </p:nvCxnSpPr>
          <p:spPr>
            <a:xfrm>
              <a:off x="5004143" y="2574759"/>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FB5E804-30E2-494F-9A94-89E7591D4F24}"/>
                </a:ext>
              </a:extLst>
            </p:cNvPr>
            <p:cNvCxnSpPr>
              <a:cxnSpLocks/>
              <a:stCxn id="54" idx="2"/>
              <a:endCxn id="1024" idx="0"/>
            </p:cNvCxnSpPr>
            <p:nvPr/>
          </p:nvCxnSpPr>
          <p:spPr>
            <a:xfrm flipH="1">
              <a:off x="6384267" y="2545885"/>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66FE540-10E6-4B5A-A128-BD50D3EAF98A}"/>
                </a:ext>
              </a:extLst>
            </p:cNvPr>
            <p:cNvCxnSpPr>
              <a:cxnSpLocks/>
            </p:cNvCxnSpPr>
            <p:nvPr/>
          </p:nvCxnSpPr>
          <p:spPr>
            <a:xfrm>
              <a:off x="6384267" y="3601520"/>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25655A-621E-4860-984C-F502B453B8B1}"/>
                </a:ext>
              </a:extLst>
            </p:cNvPr>
            <p:cNvCxnSpPr>
              <a:cxnSpLocks/>
            </p:cNvCxnSpPr>
            <p:nvPr/>
          </p:nvCxnSpPr>
          <p:spPr>
            <a:xfrm>
              <a:off x="6356334" y="4112549"/>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8B75144-EA64-4974-89FD-AB04793A35E7}"/>
                </a:ext>
              </a:extLst>
            </p:cNvPr>
            <p:cNvCxnSpPr>
              <a:cxnSpLocks/>
              <a:endCxn id="32" idx="0"/>
            </p:cNvCxnSpPr>
            <p:nvPr/>
          </p:nvCxnSpPr>
          <p:spPr>
            <a:xfrm>
              <a:off x="7929212" y="4121481"/>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22B5F00-EFD5-4E86-8DF1-51C4B46EA076}"/>
                </a:ext>
              </a:extLst>
            </p:cNvPr>
            <p:cNvCxnSpPr>
              <a:cxnSpLocks/>
            </p:cNvCxnSpPr>
            <p:nvPr/>
          </p:nvCxnSpPr>
          <p:spPr>
            <a:xfrm>
              <a:off x="6093365" y="5011135"/>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EF24C58-10FB-4745-B80A-A4F3327FF0A8}"/>
                </a:ext>
              </a:extLst>
            </p:cNvPr>
            <p:cNvSpPr txBox="1"/>
            <p:nvPr/>
          </p:nvSpPr>
          <p:spPr>
            <a:xfrm>
              <a:off x="5484029" y="4308081"/>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Cache Miss</a:t>
              </a:r>
            </a:p>
          </p:txBody>
        </p:sp>
        <p:sp>
          <p:nvSpPr>
            <p:cNvPr id="79" name="TextBox 78">
              <a:extLst>
                <a:ext uri="{FF2B5EF4-FFF2-40B4-BE49-F238E27FC236}">
                  <a16:creationId xmlns:a16="http://schemas.microsoft.com/office/drawing/2014/main" id="{A2CD7547-9117-455F-9EEC-58427C6A7639}"/>
                </a:ext>
              </a:extLst>
            </p:cNvPr>
            <p:cNvSpPr txBox="1"/>
            <p:nvPr/>
          </p:nvSpPr>
          <p:spPr>
            <a:xfrm>
              <a:off x="7109606" y="4308081"/>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Cache Hit</a:t>
              </a:r>
            </a:p>
          </p:txBody>
        </p:sp>
        <p:sp>
          <p:nvSpPr>
            <p:cNvPr id="81" name="TextBox 80">
              <a:extLst>
                <a:ext uri="{FF2B5EF4-FFF2-40B4-BE49-F238E27FC236}">
                  <a16:creationId xmlns:a16="http://schemas.microsoft.com/office/drawing/2014/main" id="{14679F79-7FA9-4B63-8146-259AB7E82B97}"/>
                </a:ext>
              </a:extLst>
            </p:cNvPr>
            <p:cNvSpPr txBox="1"/>
            <p:nvPr/>
          </p:nvSpPr>
          <p:spPr>
            <a:xfrm>
              <a:off x="5262825" y="5959083"/>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Storage Page BLOBs</a:t>
              </a:r>
            </a:p>
          </p:txBody>
        </p:sp>
        <p:sp>
          <p:nvSpPr>
            <p:cNvPr id="1024" name="Rectangle: Rounded Corners 1023">
              <a:extLst>
                <a:ext uri="{FF2B5EF4-FFF2-40B4-BE49-F238E27FC236}">
                  <a16:creationId xmlns:a16="http://schemas.microsoft.com/office/drawing/2014/main" id="{62EECAF1-FA28-4AE4-88AB-552A64E0A670}"/>
                </a:ext>
              </a:extLst>
            </p:cNvPr>
            <p:cNvSpPr/>
            <p:nvPr/>
          </p:nvSpPr>
          <p:spPr bwMode="auto">
            <a:xfrm>
              <a:off x="5762960" y="3131092"/>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Disk-Level Provisioning</a:t>
              </a:r>
            </a:p>
          </p:txBody>
        </p:sp>
        <p:cxnSp>
          <p:nvCxnSpPr>
            <p:cNvPr id="83" name="Straight Arrow Connector 82">
              <a:extLst>
                <a:ext uri="{FF2B5EF4-FFF2-40B4-BE49-F238E27FC236}">
                  <a16:creationId xmlns:a16="http://schemas.microsoft.com/office/drawing/2014/main" id="{927D221A-0932-4121-89E6-8CB273D8A97D}"/>
                </a:ext>
              </a:extLst>
            </p:cNvPr>
            <p:cNvCxnSpPr>
              <a:cxnSpLocks/>
            </p:cNvCxnSpPr>
            <p:nvPr/>
          </p:nvCxnSpPr>
          <p:spPr>
            <a:xfrm flipH="1">
              <a:off x="7927707" y="2574759"/>
              <a:ext cx="10572" cy="132793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662B299-9C06-4AA3-87A8-856D83D09037}"/>
                </a:ext>
              </a:extLst>
            </p:cNvPr>
            <p:cNvCxnSpPr>
              <a:cxnSpLocks/>
            </p:cNvCxnSpPr>
            <p:nvPr/>
          </p:nvCxnSpPr>
          <p:spPr>
            <a:xfrm>
              <a:off x="4959157" y="3621359"/>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CA8EA77E-4314-425B-8311-9330AC4EE279}"/>
                </a:ext>
              </a:extLst>
            </p:cNvPr>
            <p:cNvSpPr/>
            <p:nvPr/>
          </p:nvSpPr>
          <p:spPr bwMode="auto">
            <a:xfrm>
              <a:off x="4382835" y="3129139"/>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Segoe UI" pitchFamily="34" charset="0"/>
                </a:rPr>
                <a:t>Disk-Level Provisioning</a:t>
              </a:r>
            </a:p>
          </p:txBody>
        </p:sp>
        <p:sp>
          <p:nvSpPr>
            <p:cNvPr id="1025" name="TextBox 1024">
              <a:extLst>
                <a:ext uri="{FF2B5EF4-FFF2-40B4-BE49-F238E27FC236}">
                  <a16:creationId xmlns:a16="http://schemas.microsoft.com/office/drawing/2014/main" id="{B9CEB007-A9C1-42D6-957F-48BD5F05EB2A}"/>
                </a:ext>
              </a:extLst>
            </p:cNvPr>
            <p:cNvSpPr txBox="1"/>
            <p:nvPr/>
          </p:nvSpPr>
          <p:spPr>
            <a:xfrm>
              <a:off x="7689187" y="5433316"/>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SSD</a:t>
              </a:r>
            </a:p>
          </p:txBody>
        </p:sp>
        <p:sp>
          <p:nvSpPr>
            <p:cNvPr id="28" name="TextBox 27">
              <a:extLst>
                <a:ext uri="{FF2B5EF4-FFF2-40B4-BE49-F238E27FC236}">
                  <a16:creationId xmlns:a16="http://schemas.microsoft.com/office/drawing/2014/main" id="{CA656DA7-19B2-4C30-AEC0-708200CF0938}"/>
                </a:ext>
              </a:extLst>
            </p:cNvPr>
            <p:cNvSpPr txBox="1"/>
            <p:nvPr/>
          </p:nvSpPr>
          <p:spPr>
            <a:xfrm>
              <a:off x="7762510" y="1646517"/>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D:/</a:t>
              </a:r>
            </a:p>
          </p:txBody>
        </p:sp>
      </p:grpSp>
    </p:spTree>
    <p:extLst>
      <p:ext uri="{BB962C8B-B14F-4D97-AF65-F5344CB8AC3E}">
        <p14:creationId xmlns:p14="http://schemas.microsoft.com/office/powerpoint/2010/main" val="31268133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a:t>VM I/O Limits</a:t>
            </a:r>
          </a:p>
        </p:txBody>
      </p:sp>
      <p:sp>
        <p:nvSpPr>
          <p:cNvPr id="40" name="TextBox 39">
            <a:extLst>
              <a:ext uri="{FF2B5EF4-FFF2-40B4-BE49-F238E27FC236}">
                <a16:creationId xmlns:a16="http://schemas.microsoft.com/office/drawing/2014/main" id="{D0510CF7-9828-4FEF-98CF-EE802D2981C1}"/>
              </a:ext>
            </a:extLst>
          </p:cNvPr>
          <p:cNvSpPr txBox="1"/>
          <p:nvPr/>
        </p:nvSpPr>
        <p:spPr>
          <a:xfrm>
            <a:off x="2518739" y="6398865"/>
            <a:ext cx="86403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hlinkClick r:id="rId3"/>
              </a:rPr>
              <a:t>https://learn.microsoft.com/azure/virtual-machines/edv5-edsv5-series</a:t>
            </a:r>
            <a:r>
              <a:rPr kumimoji="0" lang="en-US" sz="18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p>
        </p:txBody>
      </p:sp>
      <p:pic>
        <p:nvPicPr>
          <p:cNvPr id="6" name="Picture 5">
            <a:extLst>
              <a:ext uri="{FF2B5EF4-FFF2-40B4-BE49-F238E27FC236}">
                <a16:creationId xmlns:a16="http://schemas.microsoft.com/office/drawing/2014/main" id="{5F233CE8-7A36-A870-BBFD-DAFCC92F9533}"/>
              </a:ext>
            </a:extLst>
          </p:cNvPr>
          <p:cNvPicPr>
            <a:picLocks noChangeAspect="1"/>
          </p:cNvPicPr>
          <p:nvPr/>
        </p:nvPicPr>
        <p:blipFill>
          <a:blip r:embed="rId4"/>
          <a:stretch>
            <a:fillRect/>
          </a:stretch>
        </p:blipFill>
        <p:spPr>
          <a:xfrm>
            <a:off x="2955166" y="1012773"/>
            <a:ext cx="6281668" cy="5281348"/>
          </a:xfrm>
          <a:prstGeom prst="rect">
            <a:avLst/>
          </a:prstGeom>
        </p:spPr>
      </p:pic>
    </p:spTree>
    <p:extLst>
      <p:ext uri="{BB962C8B-B14F-4D97-AF65-F5344CB8AC3E}">
        <p14:creationId xmlns:p14="http://schemas.microsoft.com/office/powerpoint/2010/main" val="786625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45B1B-10D5-A1BC-CD76-9D3A4A9803A4}"/>
              </a:ext>
            </a:extLst>
          </p:cNvPr>
          <p:cNvPicPr>
            <a:picLocks noChangeAspect="1"/>
          </p:cNvPicPr>
          <p:nvPr/>
        </p:nvPicPr>
        <p:blipFill>
          <a:blip r:embed="rId3"/>
          <a:stretch>
            <a:fillRect/>
          </a:stretch>
        </p:blipFill>
        <p:spPr>
          <a:xfrm>
            <a:off x="2955166" y="1012773"/>
            <a:ext cx="6750694" cy="5675684"/>
          </a:xfrm>
          <a:prstGeom prst="rect">
            <a:avLst/>
          </a:prstGeom>
        </p:spPr>
      </p:pic>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a:t>VM I/O Limits</a:t>
            </a:r>
          </a:p>
        </p:txBody>
      </p:sp>
      <p:sp>
        <p:nvSpPr>
          <p:cNvPr id="14" name="Rectangle: Rounded Corners 13">
            <a:extLst>
              <a:ext uri="{FF2B5EF4-FFF2-40B4-BE49-F238E27FC236}">
                <a16:creationId xmlns:a16="http://schemas.microsoft.com/office/drawing/2014/main" id="{BB5B070E-E4B4-470C-A1CE-7905DC94229B}"/>
              </a:ext>
            </a:extLst>
          </p:cNvPr>
          <p:cNvSpPr/>
          <p:nvPr/>
        </p:nvSpPr>
        <p:spPr bwMode="auto">
          <a:xfrm>
            <a:off x="8569816" y="1032969"/>
            <a:ext cx="1213610" cy="1361315"/>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4E564D08-4555-4043-BB34-5346F17C5BC8}"/>
              </a:ext>
            </a:extLst>
          </p:cNvPr>
          <p:cNvSpPr/>
          <p:nvPr/>
        </p:nvSpPr>
        <p:spPr bwMode="auto">
          <a:xfrm>
            <a:off x="4309056" y="2712533"/>
            <a:ext cx="2598821" cy="1005224"/>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 network-level provisioning</a:t>
            </a:r>
          </a:p>
        </p:txBody>
      </p:sp>
      <p:cxnSp>
        <p:nvCxnSpPr>
          <p:cNvPr id="16" name="Straight Arrow Connector 15">
            <a:extLst>
              <a:ext uri="{FF2B5EF4-FFF2-40B4-BE49-F238E27FC236}">
                <a16:creationId xmlns:a16="http://schemas.microsoft.com/office/drawing/2014/main" id="{C6AC4650-A1EC-48AA-AF81-4D9A32B2BC28}"/>
              </a:ext>
            </a:extLst>
          </p:cNvPr>
          <p:cNvCxnSpPr>
            <a:cxnSpLocks/>
            <a:stCxn id="15" idx="3"/>
            <a:endCxn id="14" idx="2"/>
          </p:cNvCxnSpPr>
          <p:nvPr/>
        </p:nvCxnSpPr>
        <p:spPr>
          <a:xfrm flipV="1">
            <a:off x="6907877" y="2394284"/>
            <a:ext cx="2268744" cy="82086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87594"/>
      </p:ext>
    </p:extLst>
  </p:cSld>
  <p:clrMapOvr>
    <a:masterClrMapping/>
  </p:clrMapOvr>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2_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1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3.xml><?xml version="1.0" encoding="utf-8"?>
<a:theme xmlns:a="http://schemas.openxmlformats.org/drawingml/2006/main" name="16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7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8.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1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61349b38-87b0-4d20-bd6f-41da2268192a" xsi:nil="true"/>
    <lcf76f155ced4ddcb4097134ff3c332f xmlns="61349b38-87b0-4d20-bd6f-41da2268192a">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E7B817-0A19-4841-9DA4-32DD353A97EA}"/>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12</TotalTime>
  <Words>10590</Words>
  <Application>Microsoft Office PowerPoint</Application>
  <PresentationFormat>Widescreen</PresentationFormat>
  <Paragraphs>1122</Paragraphs>
  <Slides>44</Slides>
  <Notes>38</Notes>
  <HiddenSlides>0</HiddenSlides>
  <MMClips>1</MMClips>
  <ScaleCrop>false</ScaleCrop>
  <HeadingPairs>
    <vt:vector size="4" baseType="variant">
      <vt:variant>
        <vt:lpstr>Theme</vt:lpstr>
      </vt:variant>
      <vt:variant>
        <vt:i4>13</vt:i4>
      </vt:variant>
      <vt:variant>
        <vt:lpstr>Slide Titles</vt:lpstr>
      </vt:variant>
      <vt:variant>
        <vt:i4>44</vt:i4>
      </vt:variant>
    </vt:vector>
  </HeadingPairs>
  <TitlesOfParts>
    <vt:vector size="57" baseType="lpstr">
      <vt:lpstr>White Template</vt:lpstr>
      <vt:lpstr>1_WHITE TEMPLATE</vt:lpstr>
      <vt:lpstr>2_WHITE TEMPLATE</vt:lpstr>
      <vt:lpstr>3_White Template</vt:lpstr>
      <vt:lpstr>4_WHITE TEMPLATE</vt:lpstr>
      <vt:lpstr>6_WHITE TEMPLATE</vt:lpstr>
      <vt:lpstr>7_White Template</vt:lpstr>
      <vt:lpstr>11_White Template</vt:lpstr>
      <vt:lpstr>14_White Template</vt:lpstr>
      <vt:lpstr>2_C+E Azure 2018</vt:lpstr>
      <vt:lpstr>9_WHITE TEMPLATE</vt:lpstr>
      <vt:lpstr>12_White Template</vt:lpstr>
      <vt:lpstr>16_White Template</vt:lpstr>
      <vt:lpstr>SQL Server on Azure VM Configuring For Price-Performance</vt:lpstr>
      <vt:lpstr>PowerPoint Presentation</vt:lpstr>
      <vt:lpstr>Understanding Azure VM Options</vt:lpstr>
      <vt:lpstr>Azure Compute Options</vt:lpstr>
      <vt:lpstr>Naming convention explanation </vt:lpstr>
      <vt:lpstr>Optimize SQL Server license cost with constrained vCPU VMs</vt:lpstr>
      <vt:lpstr>Azure Virtual Machine Disk Provisioning</vt:lpstr>
      <vt:lpstr>VM I/O Limits</vt:lpstr>
      <vt:lpstr>VM I/O Limits</vt:lpstr>
      <vt:lpstr>VM I/O Limits</vt:lpstr>
      <vt:lpstr>Azure Virtual Machine Disk Provisioning</vt:lpstr>
      <vt:lpstr>Azure Virtual Machine Disk Provisioning</vt:lpstr>
      <vt:lpstr>Azure Virtual Machine Disk Provisioning</vt:lpstr>
      <vt:lpstr>Azure Virtual Machine Disk Provisioning</vt:lpstr>
      <vt:lpstr>Choosing the Right VM Size</vt:lpstr>
      <vt:lpstr>Measure Application Performance Requirements</vt:lpstr>
      <vt:lpstr>New Ebdsv5 VM Series (#DoubleSprinklesVM)</vt:lpstr>
      <vt:lpstr>Recommended SQL VM Series</vt:lpstr>
      <vt:lpstr>Recommended SQL VM Memory Optimized Series</vt:lpstr>
      <vt:lpstr>Choosing the right storage</vt:lpstr>
      <vt:lpstr>Azure Managed Disk Options </vt:lpstr>
      <vt:lpstr>Premium SSD</vt:lpstr>
      <vt:lpstr>Ultra Disk</vt:lpstr>
      <vt:lpstr>Premium SSD v2</vt:lpstr>
      <vt:lpstr>The story gets even better with Premium SSD v2</vt:lpstr>
      <vt:lpstr>VM I/O Limits</vt:lpstr>
      <vt:lpstr>Understanding I/O Capping</vt:lpstr>
      <vt:lpstr>Disk-level I/O Capping</vt:lpstr>
      <vt:lpstr>Disk-level I/O Capping</vt:lpstr>
      <vt:lpstr>VM-level I/O Capping</vt:lpstr>
      <vt:lpstr>Monitoring I/O Capping</vt:lpstr>
      <vt:lpstr>PowerPoint Presentation</vt:lpstr>
      <vt:lpstr>Understanding Host Caching</vt:lpstr>
      <vt:lpstr>Enabling VM Host Caching</vt:lpstr>
      <vt:lpstr>How ReadOnly Caching Works (Reads)</vt:lpstr>
      <vt:lpstr>How ReadOnly Caching Works (Reads)</vt:lpstr>
      <vt:lpstr>How ReadOnly Caching Works (Writes)</vt:lpstr>
      <vt:lpstr>Benefits of Host Caching</vt:lpstr>
      <vt:lpstr>Azure SQL VM Best Practices</vt:lpstr>
      <vt:lpstr>Ebdsv5 and Premium SSD v2 – Better together! ❤️</vt:lpstr>
      <vt:lpstr>PowerPoint Presentation</vt:lpstr>
      <vt:lpstr>Summary: Azure SQL VM Best Practices</vt:lpstr>
      <vt:lpstr>PowerPoint Presentation</vt:lpstr>
      <vt:lpstr>Questions?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dc:title>
  <dc:subject>&lt;Event name&gt;</dc:subject>
  <dc:creator>Buck Woody</dc:creator>
  <cp:keywords/>
  <dc:description/>
  <cp:lastModifiedBy>Pam Lahoud</cp:lastModifiedBy>
  <cp:revision>2</cp:revision>
  <dcterms:created xsi:type="dcterms:W3CDTF">2020-03-24T15:01:58Z</dcterms:created>
  <dcterms:modified xsi:type="dcterms:W3CDTF">2023-01-17T18:08:15Z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0x010100CB37A1A211E6AD49B6926EBCABCBDE8F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